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3" r:id="rId3"/>
  </p:sldMasterIdLst>
  <p:notesMasterIdLst>
    <p:notesMasterId r:id="rId6"/>
  </p:notesMasterIdLst>
  <p:handoutMasterIdLst>
    <p:handoutMasterId r:id="rId59"/>
  </p:handoutMasterIdLst>
  <p:sldIdLst>
    <p:sldId id="257" r:id="rId4"/>
    <p:sldId id="426" r:id="rId5"/>
    <p:sldId id="427" r:id="rId7"/>
    <p:sldId id="428" r:id="rId8"/>
    <p:sldId id="430" r:id="rId9"/>
    <p:sldId id="410" r:id="rId10"/>
    <p:sldId id="367" r:id="rId11"/>
    <p:sldId id="362" r:id="rId12"/>
    <p:sldId id="260" r:id="rId13"/>
    <p:sldId id="316" r:id="rId14"/>
    <p:sldId id="364" r:id="rId15"/>
    <p:sldId id="435" r:id="rId16"/>
    <p:sldId id="442" r:id="rId17"/>
    <p:sldId id="266" r:id="rId18"/>
    <p:sldId id="357" r:id="rId19"/>
    <p:sldId id="264" r:id="rId20"/>
    <p:sldId id="431" r:id="rId21"/>
    <p:sldId id="437" r:id="rId22"/>
    <p:sldId id="438" r:id="rId23"/>
    <p:sldId id="439" r:id="rId24"/>
    <p:sldId id="342" r:id="rId25"/>
    <p:sldId id="440" r:id="rId26"/>
    <p:sldId id="309" r:id="rId27"/>
    <p:sldId id="300" r:id="rId28"/>
    <p:sldId id="415" r:id="rId29"/>
    <p:sldId id="311" r:id="rId30"/>
    <p:sldId id="276" r:id="rId31"/>
    <p:sldId id="277" r:id="rId32"/>
    <p:sldId id="280" r:id="rId33"/>
    <p:sldId id="281" r:id="rId34"/>
    <p:sldId id="282" r:id="rId35"/>
    <p:sldId id="298" r:id="rId36"/>
    <p:sldId id="346" r:id="rId37"/>
    <p:sldId id="421" r:id="rId38"/>
    <p:sldId id="355" r:id="rId39"/>
    <p:sldId id="279" r:id="rId40"/>
    <p:sldId id="283" r:id="rId41"/>
    <p:sldId id="359" r:id="rId42"/>
    <p:sldId id="443" r:id="rId43"/>
    <p:sldId id="417" r:id="rId44"/>
    <p:sldId id="344" r:id="rId45"/>
    <p:sldId id="343" r:id="rId46"/>
    <p:sldId id="433" r:id="rId47"/>
    <p:sldId id="351" r:id="rId48"/>
    <p:sldId id="353" r:id="rId49"/>
    <p:sldId id="358" r:id="rId50"/>
    <p:sldId id="354" r:id="rId51"/>
    <p:sldId id="434" r:id="rId52"/>
    <p:sldId id="307" r:id="rId53"/>
    <p:sldId id="361" r:id="rId54"/>
    <p:sldId id="444" r:id="rId55"/>
    <p:sldId id="445" r:id="rId56"/>
    <p:sldId id="485" r:id="rId57"/>
    <p:sldId id="446" r:id="rId58"/>
  </p:sldIdLst>
  <p:sldSz cx="12192000" cy="6858000"/>
  <p:notesSz cx="6833870" cy="9979025"/>
  <p:embeddedFontLst>
    <p:embeddedFont>
      <p:font typeface="Segoe UI Light" panose="020B0502040204020203"/>
      <p:regular r:id="rId63"/>
      <p:italic r:id="rId64"/>
    </p:embeddedFont>
    <p:embeddedFont>
      <p:font typeface="Segoe UI Light" panose="020B0502040204020203" charset="0"/>
      <p:regular r:id="rId65"/>
      <p:italic r:id="rId66"/>
    </p:embeddedFont>
    <p:embeddedFont>
      <p:font typeface="微软雅黑" panose="020B0503020204020204" pitchFamily="34" charset="-122"/>
      <p:regular r:id="rId67"/>
    </p:embeddedFont>
    <p:embeddedFont>
      <p:font typeface="方正硬笔行书繁体" panose="03000509000000000000" pitchFamily="65" charset="-122"/>
      <p:regular r:id="rId68"/>
    </p:embeddedFont>
    <p:embeddedFont>
      <p:font typeface="Century Gothic" panose="020B0502020202020204"/>
      <p:regular r:id="rId69"/>
      <p:bold r:id="rId70"/>
      <p:italic r:id="rId71"/>
      <p:boldItalic r:id="rId72"/>
    </p:embeddedFont>
    <p:embeddedFont>
      <p:font typeface="Calibri Light" panose="020F0302020204030204" pitchFamily="34" charset="0"/>
      <p:regular r:id="rId73"/>
      <p:italic r:id="rId74"/>
    </p:embeddedFont>
    <p:embeddedFont>
      <p:font typeface="等线" panose="02010600030101010101" charset="-122"/>
      <p:regular r:id="rId75"/>
    </p:embeddedFont>
    <p:embeddedFont>
      <p:font typeface="Arial Narrow" panose="020B0606020202030204"/>
      <p:regular r:id="rId76"/>
      <p:bold r:id="rId77"/>
      <p:italic r:id="rId78"/>
      <p:boldItalic r:id="rId79"/>
    </p:embeddedFont>
    <p:embeddedFont>
      <p:font typeface="Calibri" panose="020F0502020204030204" pitchFamily="34" charset="0"/>
      <p:regular r:id="rId80"/>
      <p:bold r:id="rId81"/>
      <p:italic r:id="rId82"/>
      <p:boldItalic r:id="rId83"/>
    </p:embeddedFont>
    <p:embeddedFont>
      <p:font typeface="Malgun Gothic" panose="020B0503020000020004" pitchFamily="34" charset="-127"/>
      <p:regular r:id="rId84"/>
    </p:embeddedFont>
    <p:embeddedFont>
      <p:font typeface="Arial Narrow" panose="020B0606020202030204" pitchFamily="34" charset="0"/>
      <p:regular r:id="rId85"/>
      <p:bold r:id="rId86"/>
      <p:italic r:id="rId87"/>
      <p:boldItalic r:id="rId88"/>
    </p:embeddedFont>
    <p:embeddedFont>
      <p:font typeface="Cambria Math" panose="02040503050406030204" pitchFamily="18" charset="0"/>
      <p:regular r:id="rId89"/>
    </p:embeddedFont>
    <p:embeddedFont>
      <p:font typeface="Segoe UI Black" panose="020B0A02040204020203" pitchFamily="34" charset="0"/>
      <p:bold r:id="rId90"/>
    </p:embeddedFont>
    <p:embeddedFont>
      <p:font typeface="Microsoft YaHei UI" panose="020B0503020204020204" pitchFamily="34" charset="-122"/>
      <p:regular r:id="rId9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7788B4"/>
    <a:srgbClr val="DBDBDB"/>
    <a:srgbClr val="004C85"/>
    <a:srgbClr val="9CA7C6"/>
    <a:srgbClr val="E6E6E6"/>
    <a:srgbClr val="DADDE6"/>
    <a:srgbClr val="AFAEAD"/>
    <a:srgbClr val="546276"/>
    <a:srgbClr val="6D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82814" autoAdjust="0"/>
  </p:normalViewPr>
  <p:slideViewPr>
    <p:cSldViewPr snapToGrid="0">
      <p:cViewPr varScale="1">
        <p:scale>
          <a:sx n="96" d="100"/>
          <a:sy n="96" d="100"/>
        </p:scale>
        <p:origin x="1428" y="-3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3984" y="102"/>
      </p:cViewPr>
      <p:guideLst/>
    </p:cSldViewPr>
  </p:notes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font" Target="fonts/font29.fntdata"/><Relationship Id="rId90" Type="http://schemas.openxmlformats.org/officeDocument/2006/relationships/font" Target="fonts/font28.fntdata"/><Relationship Id="rId9" Type="http://schemas.openxmlformats.org/officeDocument/2006/relationships/slide" Target="slides/slide5.xml"/><Relationship Id="rId89" Type="http://schemas.openxmlformats.org/officeDocument/2006/relationships/font" Target="fonts/font27.fntdata"/><Relationship Id="rId88" Type="http://schemas.openxmlformats.org/officeDocument/2006/relationships/font" Target="fonts/font26.fntdata"/><Relationship Id="rId87" Type="http://schemas.openxmlformats.org/officeDocument/2006/relationships/font" Target="fonts/font25.fntdata"/><Relationship Id="rId86" Type="http://schemas.openxmlformats.org/officeDocument/2006/relationships/font" Target="fonts/font24.fntdata"/><Relationship Id="rId85" Type="http://schemas.openxmlformats.org/officeDocument/2006/relationships/font" Target="fonts/font23.fntdata"/><Relationship Id="rId84" Type="http://schemas.openxmlformats.org/officeDocument/2006/relationships/font" Target="fonts/font22.fntdata"/><Relationship Id="rId83" Type="http://schemas.openxmlformats.org/officeDocument/2006/relationships/font" Target="fonts/font21.fntdata"/><Relationship Id="rId82" Type="http://schemas.openxmlformats.org/officeDocument/2006/relationships/font" Target="fonts/font20.fntdata"/><Relationship Id="rId81" Type="http://schemas.openxmlformats.org/officeDocument/2006/relationships/font" Target="fonts/font19.fntdata"/><Relationship Id="rId80" Type="http://schemas.openxmlformats.org/officeDocument/2006/relationships/font" Target="fonts/font18.fntdata"/><Relationship Id="rId8" Type="http://schemas.openxmlformats.org/officeDocument/2006/relationships/slide" Target="slides/slide4.xml"/><Relationship Id="rId79" Type="http://schemas.openxmlformats.org/officeDocument/2006/relationships/font" Target="fonts/font17.fntdata"/><Relationship Id="rId78" Type="http://schemas.openxmlformats.org/officeDocument/2006/relationships/font" Target="fonts/font16.fntdata"/><Relationship Id="rId77" Type="http://schemas.openxmlformats.org/officeDocument/2006/relationships/font" Target="fonts/font15.fntdata"/><Relationship Id="rId76" Type="http://schemas.openxmlformats.org/officeDocument/2006/relationships/font" Target="fonts/font14.fntdata"/><Relationship Id="rId75" Type="http://schemas.openxmlformats.org/officeDocument/2006/relationships/font" Target="fonts/font13.fntdata"/><Relationship Id="rId74" Type="http://schemas.openxmlformats.org/officeDocument/2006/relationships/font" Target="fonts/font12.fntdata"/><Relationship Id="rId73" Type="http://schemas.openxmlformats.org/officeDocument/2006/relationships/font" Target="fonts/font11.fntdata"/><Relationship Id="rId72" Type="http://schemas.openxmlformats.org/officeDocument/2006/relationships/font" Target="fonts/font10.fntdata"/><Relationship Id="rId71" Type="http://schemas.openxmlformats.org/officeDocument/2006/relationships/font" Target="fonts/font9.fntdata"/><Relationship Id="rId70" Type="http://schemas.openxmlformats.org/officeDocument/2006/relationships/font" Target="fonts/font8.fntdata"/><Relationship Id="rId7" Type="http://schemas.openxmlformats.org/officeDocument/2006/relationships/slide" Target="slides/slide3.xml"/><Relationship Id="rId69" Type="http://schemas.openxmlformats.org/officeDocument/2006/relationships/font" Target="fonts/font7.fntdata"/><Relationship Id="rId68" Type="http://schemas.openxmlformats.org/officeDocument/2006/relationships/font" Target="fonts/font6.fntdata"/><Relationship Id="rId67" Type="http://schemas.openxmlformats.org/officeDocument/2006/relationships/font" Target="fonts/font5.fntdata"/><Relationship Id="rId66" Type="http://schemas.openxmlformats.org/officeDocument/2006/relationships/font" Target="fonts/font4.fntdata"/><Relationship Id="rId65" Type="http://schemas.openxmlformats.org/officeDocument/2006/relationships/font" Target="fonts/font3.fntdata"/><Relationship Id="rId64" Type="http://schemas.openxmlformats.org/officeDocument/2006/relationships/font" Target="fonts/font2.fntdata"/><Relationship Id="rId63" Type="http://schemas.openxmlformats.org/officeDocument/2006/relationships/font" Target="fonts/font1.fntdata"/><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notesMaster" Target="notesMasters/notesMaster1.xml"/><Relationship Id="rId59" Type="http://schemas.openxmlformats.org/officeDocument/2006/relationships/handoutMaster" Target="handoutMasters/handoutMaster1.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经费</c:v>
                </c:pt>
              </c:strCache>
            </c:strRef>
          </c:tx>
          <c:spPr/>
          <c:explosion val="0"/>
          <c:dPt>
            <c:idx val="0"/>
            <c:bubble3D val="0"/>
            <c:spPr>
              <a:solidFill>
                <a:schemeClr val="accent1"/>
              </a:solidFill>
              <a:ln w="19050">
                <a:solidFill>
                  <a:schemeClr val="lt1"/>
                </a:solidFill>
              </a:ln>
              <a:effectLst/>
            </c:spPr>
          </c:dPt>
          <c:dPt>
            <c:idx val="1"/>
            <c:bubble3D val="0"/>
            <c:spPr>
              <a:solidFill>
                <a:schemeClr val="accent2">
                  <a:lumMod val="60000"/>
                  <a:lumOff val="40000"/>
                </a:schemeClr>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rgbClr val="92D050"/>
              </a:solidFill>
              <a:ln w="19050">
                <a:solidFill>
                  <a:schemeClr val="lt1"/>
                </a:solidFill>
              </a:ln>
              <a:effectLst/>
            </c:spPr>
          </c:dPt>
          <c:dLbls>
            <c:dLbl>
              <c:idx val="0"/>
              <c:layout>
                <c:manualLayout>
                  <c:x val="0.11875"/>
                  <c:y val="0.147656240916816"/>
                </c:manualLayout>
              </c:layout>
              <c:showLegendKey val="0"/>
              <c:showVal val="0"/>
              <c:showCatName val="1"/>
              <c:showSerName val="0"/>
              <c:showPercent val="0"/>
              <c:showBubbleSize val="0"/>
              <c:separator>
</c:separator>
              <c:extLst>
                <c:ext xmlns:c15="http://schemas.microsoft.com/office/drawing/2012/chart" uri="{CE6537A1-D6FC-4f65-9D91-7224C49458BB}">
                  <c15:layout/>
                </c:ext>
              </c:extLst>
            </c:dLbl>
            <c:dLbl>
              <c:idx val="1"/>
              <c:layout>
                <c:manualLayout>
                  <c:x val="-0.121875"/>
                  <c:y val="0.0984374939445438"/>
                </c:manualLayout>
              </c:layout>
              <c:showLegendKey val="0"/>
              <c:showVal val="0"/>
              <c:showCatName val="1"/>
              <c:showSerName val="0"/>
              <c:showPercent val="0"/>
              <c:showBubbleSize val="0"/>
              <c:separator>
</c:separator>
              <c:extLst>
                <c:ext xmlns:c15="http://schemas.microsoft.com/office/drawing/2012/chart" uri="{CE6537A1-D6FC-4f65-9D91-7224C49458BB}">
                  <c15:layout/>
                </c:ext>
              </c:extLst>
            </c:dLbl>
            <c:dLbl>
              <c:idx val="2"/>
              <c:layout>
                <c:manualLayout>
                  <c:x val="-0.224927315454017"/>
                  <c:y val="0.0149340379401538"/>
                </c:manualLayout>
              </c:layout>
              <c:showLegendKey val="0"/>
              <c:showVal val="0"/>
              <c:showCatName val="1"/>
              <c:showSerName val="0"/>
              <c:showPercent val="0"/>
              <c:showBubbleSize val="0"/>
              <c:separator>
</c:separator>
              <c:extLst>
                <c:ext xmlns:c15="http://schemas.microsoft.com/office/drawing/2012/chart" uri="{CE6537A1-D6FC-4f65-9D91-7224C49458BB}">
                  <c15:layout/>
                </c:ext>
              </c:extLst>
            </c:dLbl>
            <c:dLbl>
              <c:idx val="3"/>
              <c:layout>
                <c:manualLayout>
                  <c:x val="-0.153805022005214"/>
                  <c:y val="-0.136400537891814"/>
                </c:manualLayout>
              </c:layout>
              <c:showLegendKey val="0"/>
              <c:showVal val="0"/>
              <c:showCatName val="1"/>
              <c:showSerName val="0"/>
              <c:showPercent val="0"/>
              <c:showBubbleSize val="0"/>
              <c:separator>
</c:separator>
              <c:extLst>
                <c:ext xmlns:c15="http://schemas.microsoft.com/office/drawing/2012/chart" uri="{CE6537A1-D6FC-4f65-9D91-7224C49458BB}">
                  <c15:layout/>
                </c:ext>
              </c:extLst>
            </c:dLbl>
            <c:dLbl>
              <c:idx val="4"/>
              <c:layout>
                <c:manualLayout>
                  <c:x val="0.1984375"/>
                  <c:y val="-0.131249991926059"/>
                </c:manualLayout>
              </c:layout>
              <c:showLegendKey val="0"/>
              <c:showVal val="0"/>
              <c:showCatName val="1"/>
              <c:showSerName val="0"/>
              <c:showPercent val="0"/>
              <c:showBubbleSize val="0"/>
              <c:separator>
</c:separator>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800" b="0" i="0" u="none" strike="noStrike" kern="1200" baseline="0">
                    <a:solidFill>
                      <a:schemeClr val="tx1">
                        <a:lumMod val="75000"/>
                        <a:lumOff val="25000"/>
                      </a:schemeClr>
                    </a:solidFill>
                    <a:latin typeface="+mn-lt"/>
                    <a:ea typeface="+mn-ea"/>
                    <a:cs typeface="+mn-cs"/>
                  </a:defRPr>
                </a:pPr>
              </a:p>
            </c:txPr>
            <c:showLegendKey val="0"/>
            <c:showVal val="0"/>
            <c:showCatName val="1"/>
            <c:showSerName val="0"/>
            <c:showPercent val="0"/>
            <c:showBubbleSize val="0"/>
            <c:separator>
</c:separator>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面上项目数</c:v>
                </c:pt>
                <c:pt idx="1">
                  <c:v>青年项目数</c:v>
                </c:pt>
                <c:pt idx="2">
                  <c:v>重点项目</c:v>
                </c:pt>
                <c:pt idx="3">
                  <c:v>杰青人数</c:v>
                </c:pt>
                <c:pt idx="4">
                  <c:v>其他项目</c:v>
                </c:pt>
              </c:strCache>
            </c:strRef>
          </c:cat>
          <c:val>
            <c:numRef>
              <c:f>Sheet1!$B$2:$B$6</c:f>
              <c:numCache>
                <c:formatCode>General</c:formatCode>
                <c:ptCount val="5"/>
                <c:pt idx="0">
                  <c:v>362</c:v>
                </c:pt>
                <c:pt idx="1">
                  <c:v>304</c:v>
                </c:pt>
                <c:pt idx="2">
                  <c:v>10</c:v>
                </c:pt>
                <c:pt idx="3">
                  <c:v>4</c:v>
                </c:pt>
                <c:pt idx="4">
                  <c:v>69</c:v>
                </c:pt>
              </c:numCache>
            </c:numRef>
          </c:val>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经费</c:v>
                </c:pt>
              </c:strCache>
            </c:strRef>
          </c:tx>
          <c:spPr/>
          <c:explosion val="0"/>
          <c:dPt>
            <c:idx val="0"/>
            <c:bubble3D val="0"/>
            <c:spPr>
              <a:solidFill>
                <a:schemeClr val="accent1"/>
              </a:solidFill>
              <a:ln w="19050">
                <a:solidFill>
                  <a:schemeClr val="lt1"/>
                </a:solidFill>
              </a:ln>
              <a:effectLst/>
            </c:spPr>
          </c:dPt>
          <c:dPt>
            <c:idx val="1"/>
            <c:bubble3D val="0"/>
            <c:spPr>
              <a:solidFill>
                <a:srgbClr val="F4B183"/>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rgbClr val="92D050"/>
              </a:solidFill>
              <a:ln w="19050">
                <a:solidFill>
                  <a:schemeClr val="lt1"/>
                </a:solidFill>
              </a:ln>
              <a:effectLst/>
            </c:spPr>
          </c:dPt>
          <c:dLbls>
            <c:dLbl>
              <c:idx val="0"/>
              <c:layout>
                <c:manualLayout>
                  <c:x val="0.04822681964552"/>
                  <c:y val="-0.316453438913336"/>
                </c:manualLayout>
              </c:layout>
              <c:showLegendKey val="0"/>
              <c:showVal val="0"/>
              <c:showCatName val="1"/>
              <c:showSerName val="0"/>
              <c:showPercent val="0"/>
              <c:showBubbleSize val="0"/>
              <c:separator>
</c:separator>
              <c:extLst>
                <c:ext xmlns:c15="http://schemas.microsoft.com/office/drawing/2012/chart" uri="{CE6537A1-D6FC-4f65-9D91-7224C49458BB}">
                  <c15:layout>
                    <c:manualLayout>
                      <c:w val="0.236348006080093"/>
                      <c:h val="0.190255637386534"/>
                    </c:manualLayout>
                  </c15:layout>
                </c:ext>
              </c:extLst>
            </c:dLbl>
            <c:dLbl>
              <c:idx val="1"/>
              <c:layout>
                <c:manualLayout>
                  <c:x val="0.330807665431598"/>
                  <c:y val="0.0524178533083722"/>
                </c:manualLayout>
              </c:layout>
              <c:showLegendKey val="0"/>
              <c:showVal val="0"/>
              <c:showCatName val="1"/>
              <c:showSerName val="0"/>
              <c:showPercent val="0"/>
              <c:showBubbleSize val="0"/>
              <c:separator>
</c:separator>
              <c:extLst>
                <c:ext xmlns:c15="http://schemas.microsoft.com/office/drawing/2012/chart" uri="{CE6537A1-D6FC-4f65-9D91-7224C49458BB}">
                  <c15:layout>
                    <c:manualLayout>
                      <c:w val="0.295435007600116"/>
                      <c:h val="0.190255637386534"/>
                    </c:manualLayout>
                  </c15:layout>
                </c:ext>
              </c:extLst>
            </c:dLbl>
            <c:dLbl>
              <c:idx val="2"/>
              <c:layout>
                <c:manualLayout>
                  <c:x val="-0.176323446778775"/>
                  <c:y val="0.0736821118591082"/>
                </c:manualLayout>
              </c:layout>
              <c:showLegendKey val="0"/>
              <c:showVal val="0"/>
              <c:showCatName val="1"/>
              <c:showSerName val="0"/>
              <c:showPercent val="0"/>
              <c:showBubbleSize val="0"/>
              <c:separator>
</c:separator>
              <c:extLst>
                <c:ext xmlns:c15="http://schemas.microsoft.com/office/drawing/2012/chart" uri="{CE6537A1-D6FC-4f65-9D91-7224C49458BB}">
                  <c15:layout>
                    <c:manualLayout>
                      <c:w val="0.242066103001386"/>
                      <c:h val="0.190255637386534"/>
                    </c:manualLayout>
                  </c15:layout>
                </c:ext>
              </c:extLst>
            </c:dLbl>
            <c:dLbl>
              <c:idx val="3"/>
              <c:layout>
                <c:manualLayout>
                  <c:x val="-0.153805022005214"/>
                  <c:y val="-0.136400537891814"/>
                </c:manualLayout>
              </c:layout>
              <c:showLegendKey val="0"/>
              <c:showVal val="0"/>
              <c:showCatName val="1"/>
              <c:showSerName val="0"/>
              <c:showPercent val="0"/>
              <c:showBubbleSize val="0"/>
              <c:separator>
</c:separator>
              <c:extLst>
                <c:ext xmlns:c15="http://schemas.microsoft.com/office/drawing/2012/chart" uri="{CE6537A1-D6FC-4f65-9D91-7224C49458BB}">
                  <c15:layout/>
                </c:ext>
              </c:extLst>
            </c:dLbl>
            <c:dLbl>
              <c:idx val="4"/>
              <c:layout>
                <c:manualLayout>
                  <c:x val="-0.0779372107933657"/>
                  <c:y val="-0.216307863961665"/>
                </c:manualLayout>
              </c:layout>
              <c:showLegendKey val="0"/>
              <c:showVal val="0"/>
              <c:showCatName val="1"/>
              <c:showSerName val="0"/>
              <c:showPercent val="0"/>
              <c:showBubbleSize val="0"/>
              <c:separator>
</c:separator>
              <c:extLst>
                <c:ext xmlns:c15="http://schemas.microsoft.com/office/drawing/2012/chart" uri="{CE6537A1-D6FC-4f65-9D91-7224C49458BB}">
                  <c15:layout>
                    <c:manualLayout>
                      <c:w val="0.255408329151068"/>
                      <c:h val="0.190255637386534"/>
                    </c:manualLayout>
                  </c15:layout>
                </c:ext>
              </c:extLst>
            </c:dLbl>
            <c:spPr>
              <a:noFill/>
              <a:ln>
                <a:noFill/>
              </a:ln>
              <a:effectLst/>
            </c:spPr>
            <c:txPr>
              <a:bodyPr rot="0" spcFirstLastPara="1" vertOverflow="ellipsis" vert="horz" wrap="square" lIns="38100" tIns="19050" rIns="38100" bIns="19050" anchor="ctr" anchorCtr="1"/>
              <a:lstStyle/>
              <a:p>
                <a:pPr>
                  <a:defRPr lang="zh-CN" sz="1800" b="0" i="0" u="none" strike="noStrike" kern="1200" baseline="0">
                    <a:solidFill>
                      <a:schemeClr val="tx1">
                        <a:lumMod val="75000"/>
                        <a:lumOff val="25000"/>
                      </a:schemeClr>
                    </a:solidFill>
                    <a:latin typeface="+mn-lt"/>
                    <a:ea typeface="+mn-ea"/>
                    <a:cs typeface="+mn-cs"/>
                  </a:defRPr>
                </a:pPr>
              </a:p>
            </c:txPr>
            <c:showLegendKey val="0"/>
            <c:showVal val="0"/>
            <c:showCatName val="1"/>
            <c:showSerName val="0"/>
            <c:showPercent val="0"/>
            <c:showBubbleSize val="0"/>
            <c:separator>
</c:separator>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面上项目经费</c:v>
                </c:pt>
                <c:pt idx="1">
                  <c:v>青年项目经费</c:v>
                </c:pt>
                <c:pt idx="2">
                  <c:v>重点项目经费</c:v>
                </c:pt>
                <c:pt idx="3">
                  <c:v>杰青经费</c:v>
                </c:pt>
                <c:pt idx="4">
                  <c:v>其他项目经费</c:v>
                </c:pt>
              </c:strCache>
            </c:strRef>
          </c:cat>
          <c:val>
            <c:numRef>
              <c:f>Sheet1!$B$2:$B$6</c:f>
              <c:numCache>
                <c:formatCode>General</c:formatCode>
                <c:ptCount val="5"/>
                <c:pt idx="0">
                  <c:v>20753</c:v>
                </c:pt>
                <c:pt idx="1">
                  <c:v>6647.5</c:v>
                </c:pt>
                <c:pt idx="2">
                  <c:v>2781</c:v>
                </c:pt>
                <c:pt idx="3">
                  <c:v>1400</c:v>
                </c:pt>
                <c:pt idx="4">
                  <c:v>14964.2</c:v>
                </c:pt>
              </c:numCache>
            </c:numRef>
          </c:val>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75000"/>
                            <a:lumOff val="25000"/>
                          </a:schemeClr>
                        </a:solidFill>
                        <a:latin typeface="+mn-lt"/>
                        <a:ea typeface="+mn-ea"/>
                        <a:cs typeface="+mn-cs"/>
                      </a:defRPr>
                    </a:pPr>
                    <a:r>
                      <a:rPr lang="en-US" altLang="zh-CN" sz="1200"/>
                      <a:t>36.58%, </a:t>
                    </a:r>
                    <a:endParaRPr lang="en-US" altLang="zh-CN" sz="1200"/>
                  </a:p>
                </c:rich>
              </c:tx>
              <c:numFmt formatCode="General" sourceLinked="1"/>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1"/>
              <c:showBubbleSize val="0"/>
              <c:extLst>
                <c:ext xmlns:c15="http://schemas.microsoft.com/office/drawing/2012/chart" uri="{CE6537A1-D6FC-4f65-9D91-7224C49458BB}"/>
              </c:extLst>
            </c:dLbl>
            <c:dLbl>
              <c:idx val="1"/>
              <c:layout/>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75000"/>
                            <a:lumOff val="25000"/>
                          </a:schemeClr>
                        </a:solidFill>
                        <a:latin typeface="+mn-lt"/>
                        <a:ea typeface="+mn-ea"/>
                        <a:cs typeface="+mn-cs"/>
                      </a:defRPr>
                    </a:pPr>
                    <a:r>
                      <a:rPr lang="en-US" altLang="zh-CN" sz="1200"/>
                      <a:t>43.39%, </a:t>
                    </a:r>
                    <a:endParaRPr lang="en-US" altLang="zh-CN" sz="1200"/>
                  </a:p>
                </c:rich>
              </c:tx>
              <c:numFmt formatCode="General" sourceLinked="1"/>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1"/>
              <c:showBubbleSize val="0"/>
              <c:extLst>
                <c:ext xmlns:c15="http://schemas.microsoft.com/office/drawing/2012/chart" uri="{CE6537A1-D6FC-4f65-9D91-7224C49458BB}"/>
              </c:extLst>
            </c:dLbl>
            <c:dLbl>
              <c:idx val="2"/>
              <c:layout/>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75000"/>
                            <a:lumOff val="25000"/>
                          </a:schemeClr>
                        </a:solidFill>
                        <a:latin typeface="+mn-lt"/>
                        <a:ea typeface="+mn-ea"/>
                        <a:cs typeface="+mn-cs"/>
                      </a:defRPr>
                    </a:pPr>
                    <a:r>
                      <a:rPr lang="en-US" altLang="zh-CN" sz="1200"/>
                      <a:t>14.23%, </a:t>
                    </a:r>
                    <a:endParaRPr lang="en-US" altLang="zh-CN" sz="1200"/>
                  </a:p>
                </c:rich>
              </c:tx>
              <c:numFmt formatCode="General" sourceLinked="1"/>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1"/>
              <c:showBubbleSize val="0"/>
              <c:extLst>
                <c:ext xmlns:c15="http://schemas.microsoft.com/office/drawing/2012/chart" uri="{CE6537A1-D6FC-4f65-9D91-7224C49458BB}"/>
              </c:extLst>
            </c:dLbl>
            <c:dLbl>
              <c:idx val="3"/>
              <c:layout/>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75000"/>
                            <a:lumOff val="25000"/>
                          </a:schemeClr>
                        </a:solidFill>
                        <a:latin typeface="+mn-lt"/>
                        <a:ea typeface="+mn-ea"/>
                        <a:cs typeface="+mn-cs"/>
                      </a:defRPr>
                    </a:pPr>
                    <a:r>
                      <a:rPr lang="en-US" altLang="zh-CN" sz="1200"/>
                      <a:t>5.75%, </a:t>
                    </a:r>
                    <a:endParaRPr lang="en-US" altLang="zh-CN" sz="1200"/>
                  </a:p>
                </c:rich>
              </c:tx>
              <c:numFmt formatCode="General" sourceLinked="1"/>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1"/>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就业</c:v>
                </c:pt>
                <c:pt idx="1">
                  <c:v>升学</c:v>
                </c:pt>
                <c:pt idx="2">
                  <c:v>出国（境）</c:v>
                </c:pt>
                <c:pt idx="3">
                  <c:v>其他</c:v>
                </c:pt>
              </c:strCache>
            </c:strRef>
          </c:cat>
          <c:val>
            <c:numRef>
              <c:f>Sheet1!$B$2:$B$5</c:f>
              <c:numCache>
                <c:formatCode>0.00%</c:formatCode>
                <c:ptCount val="4"/>
                <c:pt idx="0">
                  <c:v>0.3658</c:v>
                </c:pt>
                <c:pt idx="1">
                  <c:v>0.4339</c:v>
                </c:pt>
                <c:pt idx="2">
                  <c:v>0.1423</c:v>
                </c:pt>
                <c:pt idx="3">
                  <c:v>0.0575</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200" b="1"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legendEntry>
      <c:legendEntry>
        <c:idx val="1"/>
        <c:txPr>
          <a:bodyPr rot="0" spcFirstLastPara="0" vertOverflow="ellipsis" vert="horz" wrap="square" anchor="ctr" anchorCtr="1"/>
          <a:lstStyle/>
          <a:p>
            <a:pPr>
              <a:defRPr lang="zh-CN" sz="1200" b="1"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legendEntry>
      <c:legendEntry>
        <c:idx val="2"/>
        <c:txPr>
          <a:bodyPr rot="0" spcFirstLastPara="0" vertOverflow="ellipsis" vert="horz" wrap="square" anchor="ctr" anchorCtr="1"/>
          <a:lstStyle/>
          <a:p>
            <a:pPr>
              <a:defRPr lang="zh-CN" sz="1200" b="1"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legendEntry>
      <c:legendEntry>
        <c:idx val="3"/>
        <c:txPr>
          <a:bodyPr rot="0" spcFirstLastPara="0" vertOverflow="ellipsis" vert="horz" wrap="square" anchor="ctr" anchorCtr="1"/>
          <a:lstStyle/>
          <a:p>
            <a:pPr>
              <a:defRPr lang="zh-CN" sz="1200" b="1"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legendEntry>
      <c:layout/>
      <c:overlay val="0"/>
      <c:spPr>
        <a:noFill/>
        <a:ln>
          <a:noFill/>
        </a:ln>
        <a:effectLst/>
      </c:spPr>
      <c:txPr>
        <a:bodyPr rot="0" spcFirstLastPara="0" vertOverflow="ellipsis" vert="horz" wrap="square" anchor="ctr" anchorCtr="1"/>
        <a:lstStyle/>
        <a:p>
          <a:pPr>
            <a:defRPr lang="zh-CN" sz="1200" b="1"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image" Target="../media/image123.png"/><Relationship Id="rId7" Type="http://schemas.openxmlformats.org/officeDocument/2006/relationships/image" Target="../media/image122.png"/><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2" Type="http://schemas.openxmlformats.org/officeDocument/2006/relationships/image" Target="../media/image127.png"/><Relationship Id="rId11" Type="http://schemas.openxmlformats.org/officeDocument/2006/relationships/image" Target="../media/image126.png"/><Relationship Id="rId10" Type="http://schemas.openxmlformats.org/officeDocument/2006/relationships/image" Target="../media/image125.png"/><Relationship Id="rId1" Type="http://schemas.openxmlformats.org/officeDocument/2006/relationships/image" Target="../media/image116.png"/></Relationships>
</file>

<file path=ppt/diagrams/_rels/drawing1.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120.png"/><Relationship Id="rId7" Type="http://schemas.openxmlformats.org/officeDocument/2006/relationships/image" Target="../media/image121.png"/><Relationship Id="rId6" Type="http://schemas.openxmlformats.org/officeDocument/2006/relationships/image" Target="../media/image122.png"/><Relationship Id="rId5" Type="http://schemas.openxmlformats.org/officeDocument/2006/relationships/image" Target="../media/image123.png"/><Relationship Id="rId4" Type="http://schemas.openxmlformats.org/officeDocument/2006/relationships/image" Target="../media/image124.png"/><Relationship Id="rId3" Type="http://schemas.openxmlformats.org/officeDocument/2006/relationships/image" Target="../media/image125.png"/><Relationship Id="rId2" Type="http://schemas.openxmlformats.org/officeDocument/2006/relationships/image" Target="../media/image126.png"/><Relationship Id="rId12" Type="http://schemas.openxmlformats.org/officeDocument/2006/relationships/image" Target="../media/image116.png"/><Relationship Id="rId11" Type="http://schemas.openxmlformats.org/officeDocument/2006/relationships/image" Target="../media/image117.png"/><Relationship Id="rId10" Type="http://schemas.openxmlformats.org/officeDocument/2006/relationships/image" Target="../media/image118.png"/><Relationship Id="rId1" Type="http://schemas.openxmlformats.org/officeDocument/2006/relationships/image" Target="../media/image127.png"/></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36D910F-6303-4A81-AF9E-B439CC7AD4E2}" type="doc">
      <dgm:prSet loTypeId="urn:microsoft.com/office/officeart/2008/layout/HexagonCluster" loCatId="picture" qsTypeId="urn:microsoft.com/office/officeart/2005/8/quickstyle/simple1#1" qsCatId="simple" csTypeId="urn:microsoft.com/office/officeart/2005/8/colors/accent0_3#1" csCatId="mainScheme" phldr="1"/>
      <dgm:spPr/>
      <dgm:t>
        <a:bodyPr/>
        <a:lstStyle/>
        <a:p>
          <a:endParaRPr lang="zh-CN" altLang="en-US"/>
        </a:p>
      </dgm:t>
    </dgm:pt>
    <dgm:pt modelId="{5B2A3663-F41C-4B75-929E-998657B9ACF8}">
      <dgm:prSet custT="1"/>
      <dgm:spPr>
        <a:solidFill>
          <a:srgbClr val="506291"/>
        </a:solidFill>
      </dgm:spPr>
      <dgm:t>
        <a:bodyPr/>
        <a:lstStyle/>
        <a:p>
          <a:r>
            <a:rPr lang="zh-CN" sz="1050" dirty="0" smtClean="0">
              <a:latin typeface="微软雅黑" panose="020B0503020204020204" pitchFamily="34" charset="-122"/>
              <a:ea typeface="微软雅黑" panose="020B0503020204020204" pitchFamily="34" charset="-122"/>
            </a:rPr>
            <a:t>杨永智</a:t>
          </a:r>
          <a:r>
            <a:rPr lang="en-US" altLang="zh-CN" sz="1050" dirty="0" smtClean="0">
              <a:latin typeface="微软雅黑" panose="020B0503020204020204" pitchFamily="34" charset="-122"/>
              <a:ea typeface="微软雅黑" panose="020B0503020204020204" pitchFamily="34" charset="-122"/>
            </a:rPr>
            <a:t>—— </a:t>
          </a:r>
          <a:r>
            <a:rPr lang="zh-CN" sz="1050" dirty="0" smtClean="0">
              <a:latin typeface="微软雅黑" panose="020B0503020204020204" pitchFamily="34" charset="-122"/>
              <a:ea typeface="微软雅黑" panose="020B0503020204020204" pitchFamily="34" charset="-122"/>
            </a:rPr>
            <a:t>“海豚浏览器”创始人</a:t>
          </a:r>
          <a:endParaRPr lang="zh-CN" altLang="en-US" sz="1050" dirty="0">
            <a:latin typeface="微软雅黑" panose="020B0503020204020204" pitchFamily="34" charset="-122"/>
            <a:ea typeface="微软雅黑" panose="020B0503020204020204" pitchFamily="34" charset="-122"/>
          </a:endParaRPr>
        </a:p>
      </dgm:t>
    </dgm:pt>
    <dgm:pt modelId="{D7E32C34-9FD1-491B-AF07-71847A778361}" cxnId="{00124709-605F-40A8-8B81-2B5D5B11FF84}" type="sibTrans">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4000" r="-14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4C0348D2-849D-4E5B-9303-20D99F0F2B54}" cxnId="{00124709-605F-40A8-8B81-2B5D5B11FF84}"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75B6C1B6-5048-4095-B5C1-2CCD3D3A2A03}">
      <dgm:prSet custT="1"/>
      <dgm:spPr>
        <a:solidFill>
          <a:srgbClr val="506291"/>
        </a:solidFill>
      </dgm:spPr>
      <dgm:t>
        <a:bodyPr/>
        <a:lstStyle/>
        <a:p>
          <a:r>
            <a:rPr lang="zh-CN" altLang="en-US" sz="1050" dirty="0" smtClean="0">
              <a:latin typeface="微软雅黑" panose="020B0503020204020204" pitchFamily="34" charset="-122"/>
              <a:ea typeface="微软雅黑" panose="020B0503020204020204" pitchFamily="34" charset="-122"/>
            </a:rPr>
            <a:t>郭列</a:t>
          </a:r>
          <a:r>
            <a:rPr lang="en-US" altLang="zh-CN" sz="1050" dirty="0" smtClean="0">
              <a:latin typeface="微软雅黑" panose="020B0503020204020204" pitchFamily="34" charset="-122"/>
              <a:ea typeface="微软雅黑" panose="020B0503020204020204" pitchFamily="34" charset="-122"/>
            </a:rPr>
            <a:t>—— </a:t>
          </a:r>
          <a:r>
            <a:rPr lang="zh-CN" altLang="en-US" sz="1050" dirty="0" smtClean="0">
              <a:latin typeface="微软雅黑" panose="020B0503020204020204" pitchFamily="34" charset="-122"/>
              <a:ea typeface="微软雅黑" panose="020B0503020204020204" pitchFamily="34" charset="-122"/>
            </a:rPr>
            <a:t>“脸萌”创始人</a:t>
          </a:r>
          <a:endParaRPr lang="zh-CN" altLang="en-US" sz="1050" dirty="0">
            <a:latin typeface="微软雅黑" panose="020B0503020204020204" pitchFamily="34" charset="-122"/>
            <a:ea typeface="微软雅黑" panose="020B0503020204020204" pitchFamily="34" charset="-122"/>
          </a:endParaRPr>
        </a:p>
      </dgm:t>
    </dgm:pt>
    <dgm:pt modelId="{71224BA3-FB1C-4C03-A3CA-6EB13092E84A}" cxnId="{59EF7A8D-01AA-412D-9D33-4A8DA0D93D47}" type="sibTrans">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6000" r="-16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E2F65AFD-2DB6-4AE8-96E1-B425F4BF1AEA}" cxnId="{59EF7A8D-01AA-412D-9D33-4A8DA0D93D47}"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C33D7249-BB17-4920-AA65-E1119880E5F8}">
      <dgm:prSet custT="1"/>
      <dgm:spPr>
        <a:solidFill>
          <a:srgbClr val="506291"/>
        </a:solidFill>
      </dgm:spPr>
      <dgm:t>
        <a:bodyPr/>
        <a:lstStyle/>
        <a:p>
          <a:r>
            <a:rPr lang="zh-CN" altLang="en-US" sz="1050" dirty="0" smtClean="0">
              <a:latin typeface="微软雅黑" panose="020B0503020204020204" pitchFamily="34" charset="-122"/>
              <a:ea typeface="微软雅黑" panose="020B0503020204020204" pitchFamily="34" charset="-122"/>
            </a:rPr>
            <a:t>周伟</a:t>
          </a:r>
          <a:r>
            <a:rPr lang="en-US" altLang="zh-CN" sz="1050" dirty="0" smtClean="0">
              <a:latin typeface="微软雅黑" panose="020B0503020204020204" pitchFamily="34" charset="-122"/>
              <a:ea typeface="微软雅黑" panose="020B0503020204020204" pitchFamily="34" charset="-122"/>
            </a:rPr>
            <a:t>—— </a:t>
          </a:r>
          <a:r>
            <a:rPr lang="zh-CN" altLang="en-US" sz="1050" dirty="0" smtClean="0">
              <a:latin typeface="微软雅黑" panose="020B0503020204020204" pitchFamily="34" charset="-122"/>
              <a:ea typeface="微软雅黑" panose="020B0503020204020204" pitchFamily="34" charset="-122"/>
            </a:rPr>
            <a:t>“乐行天下”创始人</a:t>
          </a:r>
          <a:endParaRPr lang="zh-CN" altLang="en-US" sz="1050" dirty="0">
            <a:latin typeface="微软雅黑" panose="020B0503020204020204" pitchFamily="34" charset="-122"/>
            <a:ea typeface="微软雅黑" panose="020B0503020204020204" pitchFamily="34" charset="-122"/>
          </a:endParaRPr>
        </a:p>
      </dgm:t>
    </dgm:pt>
    <dgm:pt modelId="{19861F4A-C424-49C3-A32C-97DEAAB808EB}" cxnId="{5E5DA427-7A7F-4F87-9D02-4A633ECF7B73}" type="sibTrans">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4000" r="-14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5D71441E-D838-4C74-8685-DFAC975FFF14}" cxnId="{5E5DA427-7A7F-4F87-9D02-4A633ECF7B73}"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B8008956-34D9-46B4-B036-C14DD690710E}">
      <dgm:prSet custT="1"/>
      <dgm:spPr>
        <a:solidFill>
          <a:srgbClr val="506291"/>
        </a:solidFill>
      </dgm:spPr>
      <dgm:t>
        <a:bodyPr/>
        <a:lstStyle/>
        <a:p>
          <a:r>
            <a:rPr lang="zh-CN" altLang="en-US" sz="1050" dirty="0" smtClean="0">
              <a:latin typeface="微软雅黑" panose="020B0503020204020204" pitchFamily="34" charset="-122"/>
              <a:ea typeface="微软雅黑" panose="020B0503020204020204" pitchFamily="34" charset="-122"/>
            </a:rPr>
            <a:t>付小龙</a:t>
          </a:r>
          <a:r>
            <a:rPr lang="en-US" altLang="zh-CN" sz="1050" dirty="0" smtClean="0">
              <a:latin typeface="微软雅黑" panose="020B0503020204020204" pitchFamily="34" charset="-122"/>
              <a:ea typeface="微软雅黑" panose="020B0503020204020204" pitchFamily="34" charset="-122"/>
            </a:rPr>
            <a:t>——</a:t>
          </a:r>
          <a:r>
            <a:rPr lang="zh-CN" altLang="en-US" sz="1050" dirty="0" smtClean="0">
              <a:latin typeface="微软雅黑" panose="020B0503020204020204" pitchFamily="34" charset="-122"/>
              <a:ea typeface="微软雅黑" panose="020B0503020204020204" pitchFamily="34" charset="-122"/>
            </a:rPr>
            <a:t>“恋爱记”创始人</a:t>
          </a:r>
          <a:endParaRPr lang="zh-CN" altLang="en-US" sz="1050" dirty="0">
            <a:latin typeface="微软雅黑" panose="020B0503020204020204" pitchFamily="34" charset="-122"/>
            <a:ea typeface="微软雅黑" panose="020B0503020204020204" pitchFamily="34" charset="-122"/>
          </a:endParaRPr>
        </a:p>
      </dgm:t>
    </dgm:pt>
    <dgm:pt modelId="{763F74EB-528D-499A-B658-73118D6F436C}" cxnId="{D7C2CDFB-590E-4D8E-B4BB-1F4E7747F3C2}" type="sibTrans">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5000" r="-15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C0A6842A-D365-486E-B8BA-2BCD9626EE51}" cxnId="{D7C2CDFB-590E-4D8E-B4BB-1F4E7747F3C2}"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EC5411AD-E487-4331-8636-6D37D9EA7EE8}">
      <dgm:prSet custT="1"/>
      <dgm:spPr>
        <a:solidFill>
          <a:srgbClr val="506291"/>
        </a:solidFill>
      </dgm:spPr>
      <dgm:t>
        <a:bodyPr/>
        <a:lstStyle/>
        <a:p>
          <a:r>
            <a:rPr lang="zh-CN" sz="1050" dirty="0" smtClean="0">
              <a:latin typeface="微软雅黑" panose="020B0503020204020204" pitchFamily="34" charset="-122"/>
              <a:ea typeface="微软雅黑" panose="020B0503020204020204" pitchFamily="34" charset="-122"/>
            </a:rPr>
            <a:t>金亦冶</a:t>
          </a:r>
          <a:r>
            <a:rPr lang="en-US" altLang="zh-CN" sz="1050" dirty="0" smtClean="0">
              <a:latin typeface="微软雅黑" panose="020B0503020204020204" pitchFamily="34" charset="-122"/>
              <a:ea typeface="微软雅黑" panose="020B0503020204020204" pitchFamily="34" charset="-122"/>
            </a:rPr>
            <a:t>——</a:t>
          </a:r>
          <a:r>
            <a:rPr lang="zh-CN" sz="1050" dirty="0" smtClean="0">
              <a:latin typeface="微软雅黑" panose="020B0503020204020204" pitchFamily="34" charset="-122"/>
              <a:ea typeface="微软雅黑" panose="020B0503020204020204" pitchFamily="34" charset="-122"/>
            </a:rPr>
            <a:t>“</a:t>
          </a:r>
          <a:r>
            <a:rPr lang="en-US" sz="1050" dirty="0" smtClean="0">
              <a:latin typeface="微软雅黑" panose="020B0503020204020204" pitchFamily="34" charset="-122"/>
              <a:ea typeface="微软雅黑" panose="020B0503020204020204" pitchFamily="34" charset="-122"/>
            </a:rPr>
            <a:t>Ping++</a:t>
          </a:r>
          <a:r>
            <a:rPr lang="zh-CN" sz="1050" dirty="0" smtClean="0">
              <a:latin typeface="微软雅黑" panose="020B0503020204020204" pitchFamily="34" charset="-122"/>
              <a:ea typeface="微软雅黑" panose="020B0503020204020204" pitchFamily="34" charset="-122"/>
            </a:rPr>
            <a:t>”创始人</a:t>
          </a:r>
          <a:endParaRPr lang="zh-CN" altLang="en-US" sz="1050" dirty="0">
            <a:latin typeface="微软雅黑" panose="020B0503020204020204" pitchFamily="34" charset="-122"/>
            <a:ea typeface="微软雅黑" panose="020B0503020204020204" pitchFamily="34" charset="-122"/>
          </a:endParaRPr>
        </a:p>
      </dgm:t>
    </dgm:pt>
    <dgm:pt modelId="{BEA5B2F1-BEBD-45AD-98E0-3DFF360C19D9}" cxnId="{0DB24361-6D6C-4021-9AB4-44BEA60CBC72}" type="sibTrans">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4000" r="-14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34BCDE9F-6BFB-40C9-8F68-D6CEFE39569A}" cxnId="{0DB24361-6D6C-4021-9AB4-44BEA60CBC72}"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7232A9CF-53DE-41AF-A320-F39A3A0ECDCE}">
      <dgm:prSet custT="1"/>
      <dgm:spPr>
        <a:solidFill>
          <a:srgbClr val="506291"/>
        </a:solidFill>
      </dgm:spPr>
      <dgm:t>
        <a:bodyPr/>
        <a:lstStyle/>
        <a:p>
          <a:r>
            <a:rPr lang="zh-CN" sz="1050" dirty="0" smtClean="0">
              <a:latin typeface="微软雅黑" panose="020B0503020204020204" pitchFamily="34" charset="-122"/>
              <a:ea typeface="微软雅黑" panose="020B0503020204020204" pitchFamily="34" charset="-122"/>
            </a:rPr>
            <a:t>黄承松</a:t>
          </a:r>
          <a:r>
            <a:rPr lang="en-US" altLang="zh-CN" sz="1050" dirty="0" smtClean="0">
              <a:latin typeface="微软雅黑" panose="020B0503020204020204" pitchFamily="34" charset="-122"/>
              <a:ea typeface="微软雅黑" panose="020B0503020204020204" pitchFamily="34" charset="-122"/>
            </a:rPr>
            <a:t>—— </a:t>
          </a:r>
          <a:r>
            <a:rPr lang="zh-CN" sz="1050" dirty="0" smtClean="0">
              <a:latin typeface="微软雅黑" panose="020B0503020204020204" pitchFamily="34" charset="-122"/>
              <a:ea typeface="微软雅黑" panose="020B0503020204020204" pitchFamily="34" charset="-122"/>
            </a:rPr>
            <a:t>“卷皮网”创始人</a:t>
          </a:r>
          <a:endParaRPr lang="zh-CN" altLang="en-US" sz="1050" dirty="0">
            <a:latin typeface="微软雅黑" panose="020B0503020204020204" pitchFamily="34" charset="-122"/>
            <a:ea typeface="微软雅黑" panose="020B0503020204020204" pitchFamily="34" charset="-122"/>
          </a:endParaRPr>
        </a:p>
      </dgm:t>
    </dgm:pt>
    <dgm:pt modelId="{A8D99198-C9BC-4012-91EF-3B092B7E2767}" cxnId="{07FF318A-2BBB-42ED-BC30-1167C5692471}" type="sibTrans">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36000" r="-36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EC7F456F-1E57-4D84-92C0-466CC9641044}" cxnId="{07FF318A-2BBB-42ED-BC30-1167C5692471}"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E5366B9D-7BD2-46E0-9580-23BBD5A8171F}">
      <dgm:prSet phldrT="[文本]" custT="1"/>
      <dgm:spPr>
        <a:solidFill>
          <a:srgbClr val="506291"/>
        </a:solidFill>
      </dgm:spPr>
      <dgm:t>
        <a:bodyPr/>
        <a:lstStyle/>
        <a:p>
          <a:r>
            <a:rPr lang="zh-CN" altLang="en-US" sz="1050" dirty="0" smtClean="0">
              <a:latin typeface="微软雅黑" panose="020B0503020204020204" pitchFamily="34" charset="-122"/>
              <a:ea typeface="微软雅黑" panose="020B0503020204020204" pitchFamily="34" charset="-122"/>
            </a:rPr>
            <a:t>张良伦</a:t>
          </a:r>
          <a:r>
            <a:rPr lang="en-US" altLang="zh-CN" sz="1050" dirty="0" smtClean="0">
              <a:latin typeface="微软雅黑" panose="020B0503020204020204" pitchFamily="34" charset="-122"/>
              <a:ea typeface="微软雅黑" panose="020B0503020204020204" pitchFamily="34" charset="-122"/>
            </a:rPr>
            <a:t>——</a:t>
          </a:r>
          <a:r>
            <a:rPr lang="zh-CN" altLang="en-US" sz="1050" dirty="0" smtClean="0">
              <a:latin typeface="微软雅黑" panose="020B0503020204020204" pitchFamily="34" charset="-122"/>
              <a:ea typeface="微软雅黑" panose="020B0503020204020204" pitchFamily="34" charset="-122"/>
            </a:rPr>
            <a:t>“贝贝网”创始人</a:t>
          </a:r>
          <a:endParaRPr lang="zh-CN" altLang="en-US" sz="1050" dirty="0">
            <a:latin typeface="微软雅黑" panose="020B0503020204020204" pitchFamily="34" charset="-122"/>
            <a:ea typeface="微软雅黑" panose="020B0503020204020204" pitchFamily="34" charset="-122"/>
          </a:endParaRPr>
        </a:p>
      </dgm:t>
    </dgm:pt>
    <dgm:pt modelId="{9FA03D53-1D26-41BC-B1F1-DC760305D576}" cxnId="{01CB0ACA-D594-471E-9E19-A1884F5D33BF}" type="sibTrans">
      <dgm:prSet/>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9000" r="-9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E2A76211-00B8-46D1-9C92-38E86C6F81F3}" cxnId="{01CB0ACA-D594-471E-9E19-A1884F5D33BF}"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B3B25B2D-BE2F-4C3F-8C53-C4973A05D268}">
      <dgm:prSet custT="1"/>
      <dgm:spPr>
        <a:solidFill>
          <a:srgbClr val="506291"/>
        </a:solidFill>
      </dgm:spPr>
      <dgm:t>
        <a:bodyPr/>
        <a:lstStyle/>
        <a:p>
          <a:r>
            <a:rPr lang="zh-CN" altLang="en-US" sz="1050" dirty="0" smtClean="0">
              <a:latin typeface="微软雅黑" panose="020B0503020204020204" pitchFamily="34" charset="-122"/>
              <a:ea typeface="微软雅黑" panose="020B0503020204020204" pitchFamily="34" charset="-122"/>
            </a:rPr>
            <a:t>彭韬</a:t>
          </a:r>
          <a:r>
            <a:rPr lang="en-US" altLang="zh-CN" sz="1050" dirty="0" smtClean="0">
              <a:latin typeface="微软雅黑" panose="020B0503020204020204" pitchFamily="34" charset="-122"/>
              <a:ea typeface="微软雅黑" panose="020B0503020204020204" pitchFamily="34" charset="-122"/>
            </a:rPr>
            <a:t>—— </a:t>
          </a:r>
          <a:r>
            <a:rPr lang="zh-CN" altLang="en-US" sz="1050" dirty="0" smtClean="0">
              <a:latin typeface="微软雅黑" panose="020B0503020204020204" pitchFamily="34" charset="-122"/>
              <a:ea typeface="微软雅黑" panose="020B0503020204020204" pitchFamily="34" charset="-122"/>
            </a:rPr>
            <a:t>“面包旅行”创始人</a:t>
          </a:r>
          <a:endParaRPr lang="zh-CN" altLang="en-US" sz="1050" dirty="0">
            <a:latin typeface="微软雅黑" panose="020B0503020204020204" pitchFamily="34" charset="-122"/>
            <a:ea typeface="微软雅黑" panose="020B0503020204020204" pitchFamily="34" charset="-122"/>
          </a:endParaRPr>
        </a:p>
      </dgm:t>
    </dgm:pt>
    <dgm:pt modelId="{3C847E56-F284-448C-BAEF-99DA78438990}" cxnId="{D2B22730-8AC2-4955-B4AD-9A38B07779EA}" type="sibTrans">
      <dgm:prSet/>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14000" r="-14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9BDFE53E-89BD-4078-960D-0B17303F7D2B}" cxnId="{D2B22730-8AC2-4955-B4AD-9A38B07779EA}"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C53AC70D-40DB-4A7A-B467-E3B1E619206C}">
      <dgm:prSet custT="1"/>
      <dgm:spPr>
        <a:solidFill>
          <a:srgbClr val="506291"/>
        </a:solidFill>
      </dgm:spPr>
      <dgm:t>
        <a:bodyPr/>
        <a:lstStyle/>
        <a:p>
          <a:r>
            <a:rPr lang="zh-CN" altLang="en-US" sz="1050" dirty="0" smtClean="0">
              <a:latin typeface="微软雅黑" panose="020B0503020204020204" pitchFamily="34" charset="-122"/>
              <a:ea typeface="微软雅黑" panose="020B0503020204020204" pitchFamily="34" charset="-122"/>
            </a:rPr>
            <a:t>万勇 </a:t>
          </a:r>
          <a:r>
            <a:rPr lang="en-US" altLang="zh-CN" sz="1050" dirty="0" smtClean="0">
              <a:latin typeface="微软雅黑" panose="020B0503020204020204" pitchFamily="34" charset="-122"/>
              <a:ea typeface="微软雅黑" panose="020B0503020204020204" pitchFamily="34" charset="-122"/>
            </a:rPr>
            <a:t>——</a:t>
          </a:r>
          <a:r>
            <a:rPr lang="zh-CN" altLang="en-US" sz="1050" dirty="0" smtClean="0">
              <a:latin typeface="微软雅黑" panose="020B0503020204020204" pitchFamily="34" charset="-122"/>
              <a:ea typeface="微软雅黑" panose="020B0503020204020204" pitchFamily="34" charset="-122"/>
            </a:rPr>
            <a:t>“阿姨帮”创始人</a:t>
          </a:r>
          <a:endParaRPr lang="zh-CN" altLang="en-US" sz="1050" dirty="0">
            <a:latin typeface="微软雅黑" panose="020B0503020204020204" pitchFamily="34" charset="-122"/>
            <a:ea typeface="微软雅黑" panose="020B0503020204020204" pitchFamily="34" charset="-122"/>
          </a:endParaRPr>
        </a:p>
      </dgm:t>
    </dgm:pt>
    <dgm:pt modelId="{873C1E5E-CA76-4D85-BD4B-2EBE2CA517CE}" cxnId="{E7482BE4-3E53-4759-AE9D-841C568A2369}" type="sibTrans">
      <dgm:prSet/>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l="-12000" r="-12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EA7D12B2-3CC8-4337-9A1D-DA5C2AC18D4E}" cxnId="{E7482BE4-3E53-4759-AE9D-841C568A2369}"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DB0F110F-99BB-4660-A45B-6569AA722CFF}">
      <dgm:prSet phldrT="[文本]" custT="1"/>
      <dgm:spPr>
        <a:solidFill>
          <a:srgbClr val="506291"/>
        </a:solidFill>
      </dgm:spPr>
      <dgm:t>
        <a:bodyPr/>
        <a:lstStyle/>
        <a:p>
          <a:r>
            <a:rPr lang="zh-CN" sz="1050" dirty="0" smtClean="0">
              <a:latin typeface="微软雅黑" panose="020B0503020204020204" pitchFamily="34" charset="-122"/>
              <a:ea typeface="微软雅黑" panose="020B0503020204020204" pitchFamily="34" charset="-122"/>
            </a:rPr>
            <a:t>姚欣</a:t>
          </a:r>
          <a:r>
            <a:rPr lang="en-US" altLang="zh-CN" sz="1050" dirty="0" smtClean="0">
              <a:latin typeface="微软雅黑" panose="020B0503020204020204" pitchFamily="34" charset="-122"/>
              <a:ea typeface="微软雅黑" panose="020B0503020204020204" pitchFamily="34" charset="-122"/>
            </a:rPr>
            <a:t>——</a:t>
          </a:r>
          <a:r>
            <a:rPr lang="zh-CN" sz="1050" dirty="0" smtClean="0">
              <a:latin typeface="微软雅黑" panose="020B0503020204020204" pitchFamily="34" charset="-122"/>
              <a:ea typeface="微软雅黑" panose="020B0503020204020204" pitchFamily="34" charset="-122"/>
            </a:rPr>
            <a:t>“</a:t>
          </a:r>
          <a:r>
            <a:rPr lang="en-US" sz="1050" dirty="0" smtClean="0">
              <a:latin typeface="微软雅黑" panose="020B0503020204020204" pitchFamily="34" charset="-122"/>
              <a:ea typeface="微软雅黑" panose="020B0503020204020204" pitchFamily="34" charset="-122"/>
            </a:rPr>
            <a:t>PPTV</a:t>
          </a:r>
          <a:r>
            <a:rPr lang="zh-CN" altLang="en-US" sz="1050" dirty="0" smtClean="0">
              <a:latin typeface="微软雅黑" panose="020B0503020204020204" pitchFamily="34" charset="-122"/>
              <a:ea typeface="微软雅黑" panose="020B0503020204020204" pitchFamily="34" charset="-122"/>
            </a:rPr>
            <a:t>”</a:t>
          </a:r>
          <a:r>
            <a:rPr lang="zh-CN" sz="1050" dirty="0" smtClean="0">
              <a:latin typeface="微软雅黑" panose="020B0503020204020204" pitchFamily="34" charset="-122"/>
              <a:ea typeface="微软雅黑" panose="020B0503020204020204" pitchFamily="34" charset="-122"/>
            </a:rPr>
            <a:t>创始人</a:t>
          </a:r>
          <a:endParaRPr lang="zh-CN" altLang="en-US" sz="1050" dirty="0">
            <a:latin typeface="微软雅黑" panose="020B0503020204020204" pitchFamily="34" charset="-122"/>
            <a:ea typeface="微软雅黑" panose="020B0503020204020204" pitchFamily="34" charset="-122"/>
          </a:endParaRPr>
        </a:p>
      </dgm:t>
    </dgm:pt>
    <dgm:pt modelId="{52720DBF-F900-4F31-9A1C-A5CDB45CC725}" cxnId="{D4A79715-05F9-4B5F-A9D8-8E943464F231}" type="sibTrans">
      <dgm:prSet/>
      <dgm:spPr>
        <a:blipFill>
          <a:blip xmlns:r="http://schemas.openxmlformats.org/officeDocument/2006/relationships" r:embed="rId10" cstate="print">
            <a:extLst>
              <a:ext uri="{28A0092B-C50C-407E-A947-70E740481C1C}">
                <a14:useLocalDpi xmlns:a14="http://schemas.microsoft.com/office/drawing/2010/main" val="0"/>
              </a:ext>
            </a:extLst>
          </a:blip>
          <a:srcRect/>
          <a:stretch>
            <a:fillRect l="-15000" r="-15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EF1D2B5A-4301-49F5-937E-662302866A02}" cxnId="{D4A79715-05F9-4B5F-A9D8-8E943464F231}"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24F266EA-5A61-48B3-82B3-FE83B60021AD}">
      <dgm:prSet custT="1"/>
      <dgm:spPr>
        <a:solidFill>
          <a:srgbClr val="506291"/>
        </a:solidFill>
      </dgm:spPr>
      <dgm:t>
        <a:bodyPr/>
        <a:lstStyle/>
        <a:p>
          <a:r>
            <a:rPr lang="zh-CN" altLang="en-US" sz="1050" dirty="0" smtClean="0">
              <a:latin typeface="微软雅黑" panose="020B0503020204020204" pitchFamily="34" charset="-122"/>
              <a:ea typeface="微软雅黑" panose="020B0503020204020204" pitchFamily="34" charset="-122"/>
            </a:rPr>
            <a:t>张小龙</a:t>
          </a:r>
          <a:r>
            <a:rPr lang="en-US" altLang="zh-CN" sz="1050" dirty="0" smtClean="0">
              <a:latin typeface="微软雅黑" panose="020B0503020204020204" pitchFamily="34" charset="-122"/>
              <a:ea typeface="微软雅黑" panose="020B0503020204020204" pitchFamily="34" charset="-122"/>
            </a:rPr>
            <a:t>——</a:t>
          </a:r>
          <a:r>
            <a:rPr lang="zh-CN" altLang="en-US" sz="1050" dirty="0" smtClean="0">
              <a:latin typeface="微软雅黑" panose="020B0503020204020204" pitchFamily="34" charset="-122"/>
              <a:ea typeface="微软雅黑" panose="020B0503020204020204" pitchFamily="34" charset="-122"/>
            </a:rPr>
            <a:t>“微信之父”</a:t>
          </a:r>
          <a:endParaRPr lang="zh-CN" altLang="en-US" sz="1050" dirty="0">
            <a:latin typeface="微软雅黑" panose="020B0503020204020204" pitchFamily="34" charset="-122"/>
            <a:ea typeface="微软雅黑" panose="020B0503020204020204" pitchFamily="34" charset="-122"/>
          </a:endParaRPr>
        </a:p>
      </dgm:t>
    </dgm:pt>
    <dgm:pt modelId="{C1640F9A-56D0-4EBF-AADF-8ED927C5661E}" cxnId="{A8055675-B166-4026-A845-9595D2D74E6A}" type="sibTrans">
      <dgm:prSet/>
      <dgm:spPr>
        <a:blipFill>
          <a:blip xmlns:r="http://schemas.openxmlformats.org/officeDocument/2006/relationships" r:embed="rId11" cstate="print">
            <a:extLst>
              <a:ext uri="{28A0092B-C50C-407E-A947-70E740481C1C}">
                <a14:useLocalDpi xmlns:a14="http://schemas.microsoft.com/office/drawing/2010/main" val="0"/>
              </a:ext>
            </a:extLst>
          </a:blip>
          <a:srcRect/>
          <a:stretch>
            <a:fillRect l="-10000" r="-10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C8D0E1EB-28F3-402F-B58C-048EE93B6F26}" cxnId="{A8055675-B166-4026-A845-9595D2D74E6A}"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DBF25309-6033-42CB-A528-27D8C4B4E81F}">
      <dgm:prSet phldrT="[文本]" custT="1"/>
      <dgm:spPr>
        <a:solidFill>
          <a:srgbClr val="506291"/>
        </a:solidFill>
      </dgm:spPr>
      <dgm:t>
        <a:bodyPr/>
        <a:lstStyle/>
        <a:p>
          <a:r>
            <a:rPr lang="ko-KR" sz="1050" dirty="0" smtClean="0">
              <a:latin typeface="微软雅黑" panose="020B0503020204020204" pitchFamily="34" charset="-122"/>
            </a:rPr>
            <a:t>汪海兵</a:t>
          </a:r>
          <a:r>
            <a:rPr lang="en-US" altLang="zh-CN" sz="1050" dirty="0" smtClean="0">
              <a:latin typeface="微软雅黑" panose="020B0503020204020204" pitchFamily="34" charset="-122"/>
              <a:ea typeface="微软雅黑" panose="020B0503020204020204" pitchFamily="34" charset="-122"/>
            </a:rPr>
            <a:t>——</a:t>
          </a:r>
          <a:r>
            <a:rPr lang="en-US" altLang="ko-KR" sz="1050" dirty="0" smtClean="0">
              <a:latin typeface="微软雅黑" panose="020B0503020204020204" pitchFamily="34" charset="-122"/>
              <a:ea typeface="微软雅黑" panose="020B0503020204020204" pitchFamily="34" charset="-122"/>
            </a:rPr>
            <a:t> "</a:t>
          </a:r>
          <a:r>
            <a:rPr lang="ko-KR" sz="1050" dirty="0" smtClean="0">
              <a:latin typeface="微软雅黑" panose="020B0503020204020204" pitchFamily="34" charset="-122"/>
            </a:rPr>
            <a:t>淘米科技”创始人</a:t>
          </a:r>
          <a:endParaRPr lang="zh-CN" altLang="en-US" sz="1050" dirty="0">
            <a:latin typeface="微软雅黑" panose="020B0503020204020204" pitchFamily="34" charset="-122"/>
            <a:ea typeface="微软雅黑" panose="020B0503020204020204" pitchFamily="34" charset="-122"/>
          </a:endParaRPr>
        </a:p>
      </dgm:t>
    </dgm:pt>
    <dgm:pt modelId="{88201114-8F42-469B-9403-6615BFE1027B}" cxnId="{60C59F2A-5CC0-4455-BD41-5B3CC3DE192C}" type="sibTrans">
      <dgm:prSet/>
      <dgm:spPr>
        <a:blipFill>
          <a:blip xmlns:r="http://schemas.openxmlformats.org/officeDocument/2006/relationships" r:embed="rId12" cstate="print">
            <a:extLst>
              <a:ext uri="{28A0092B-C50C-407E-A947-70E740481C1C}">
                <a14:useLocalDpi xmlns:a14="http://schemas.microsoft.com/office/drawing/2010/main" val="0"/>
              </a:ext>
            </a:extLst>
          </a:blip>
          <a:srcRect/>
          <a:stretch>
            <a:fillRect l="-14000" r="-14000"/>
          </a:stretch>
        </a:blipFill>
      </dgm:spPr>
      <dgm:t>
        <a:bodyPr/>
        <a:lstStyle/>
        <a:p>
          <a:endParaRPr lang="zh-CN" altLang="en-US" sz="1050">
            <a:latin typeface="微软雅黑" panose="020B0503020204020204" pitchFamily="34" charset="-122"/>
            <a:ea typeface="微软雅黑" panose="020B0503020204020204" pitchFamily="34" charset="-122"/>
          </a:endParaRPr>
        </a:p>
      </dgm:t>
    </dgm:pt>
    <dgm:pt modelId="{6B67E58A-862B-4301-B287-A121EFBCF621}" cxnId="{60C59F2A-5CC0-4455-BD41-5B3CC3DE192C}" type="parTrans">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A6543572-8562-4AAA-AE6E-3B50B507409A}" type="pres">
      <dgm:prSet presAssocID="{F36D910F-6303-4A81-AF9E-B439CC7AD4E2}" presName="Name0" presStyleCnt="0">
        <dgm:presLayoutVars>
          <dgm:chMax val="21"/>
          <dgm:chPref val="21"/>
        </dgm:presLayoutVars>
      </dgm:prSet>
      <dgm:spPr/>
      <dgm:t>
        <a:bodyPr/>
        <a:lstStyle/>
        <a:p>
          <a:endParaRPr lang="zh-CN" altLang="en-US"/>
        </a:p>
      </dgm:t>
    </dgm:pt>
    <dgm:pt modelId="{EEE11435-FC65-4EF7-831C-9E01B57492B2}" type="pres">
      <dgm:prSet presAssocID="{DBF25309-6033-42CB-A528-27D8C4B4E81F}" presName="text1" presStyleCnt="0"/>
      <dgm:spPr/>
    </dgm:pt>
    <dgm:pt modelId="{FE8D281F-88F4-4077-93AB-3EAE98E88197}" type="pres">
      <dgm:prSet presAssocID="{DBF25309-6033-42CB-A528-27D8C4B4E81F}" presName="textRepeatNode" presStyleLbl="alignNode1" presStyleIdx="0" presStyleCnt="12">
        <dgm:presLayoutVars>
          <dgm:chMax val="0"/>
          <dgm:chPref val="0"/>
          <dgm:bulletEnabled val="1"/>
        </dgm:presLayoutVars>
      </dgm:prSet>
      <dgm:spPr/>
      <dgm:t>
        <a:bodyPr/>
        <a:lstStyle/>
        <a:p>
          <a:endParaRPr lang="zh-CN" altLang="en-US"/>
        </a:p>
      </dgm:t>
    </dgm:pt>
    <dgm:pt modelId="{6BC47BC1-12AE-4531-9FE5-9CA866B41573}" type="pres">
      <dgm:prSet presAssocID="{DBF25309-6033-42CB-A528-27D8C4B4E81F}" presName="textaccent1" presStyleCnt="0"/>
      <dgm:spPr/>
    </dgm:pt>
    <dgm:pt modelId="{A932D2DE-7BB4-4DC1-8ED3-F9D4F2E98003}" type="pres">
      <dgm:prSet presAssocID="{DBF25309-6033-42CB-A528-27D8C4B4E81F}" presName="accentRepeatNode" presStyleLbl="solidAlignAcc1" presStyleIdx="0" presStyleCnt="24"/>
      <dgm:spPr/>
    </dgm:pt>
    <dgm:pt modelId="{AFE7609C-DB88-4346-893B-99838A2CE19B}" type="pres">
      <dgm:prSet presAssocID="{88201114-8F42-469B-9403-6615BFE1027B}" presName="image1" presStyleCnt="0"/>
      <dgm:spPr/>
    </dgm:pt>
    <dgm:pt modelId="{8BA17621-ED53-41CD-8342-93752A27405A}" type="pres">
      <dgm:prSet presAssocID="{88201114-8F42-469B-9403-6615BFE1027B}" presName="imageRepeatNode" presStyleLbl="alignAcc1" presStyleIdx="0" presStyleCnt="12"/>
      <dgm:spPr/>
      <dgm:t>
        <a:bodyPr/>
        <a:lstStyle/>
        <a:p>
          <a:endParaRPr lang="zh-CN" altLang="en-US"/>
        </a:p>
      </dgm:t>
    </dgm:pt>
    <dgm:pt modelId="{0B2DAA79-9728-4CF6-81ED-3FDCDBC49B3C}" type="pres">
      <dgm:prSet presAssocID="{88201114-8F42-469B-9403-6615BFE1027B}" presName="imageaccent1" presStyleCnt="0"/>
      <dgm:spPr/>
    </dgm:pt>
    <dgm:pt modelId="{EA5D55FA-0462-457A-988E-609AA52A642F}" type="pres">
      <dgm:prSet presAssocID="{88201114-8F42-469B-9403-6615BFE1027B}" presName="accentRepeatNode" presStyleLbl="solidAlignAcc1" presStyleIdx="1" presStyleCnt="24"/>
      <dgm:spPr/>
    </dgm:pt>
    <dgm:pt modelId="{5F87622B-6E36-4FF5-B3C3-511E16F6B926}" type="pres">
      <dgm:prSet presAssocID="{24F266EA-5A61-48B3-82B3-FE83B60021AD}" presName="text2" presStyleCnt="0"/>
      <dgm:spPr/>
    </dgm:pt>
    <dgm:pt modelId="{EA19BD96-1757-4A2A-BD30-492A6BF64FEA}" type="pres">
      <dgm:prSet presAssocID="{24F266EA-5A61-48B3-82B3-FE83B60021AD}" presName="textRepeatNode" presStyleLbl="alignNode1" presStyleIdx="1" presStyleCnt="12">
        <dgm:presLayoutVars>
          <dgm:chMax val="0"/>
          <dgm:chPref val="0"/>
          <dgm:bulletEnabled val="1"/>
        </dgm:presLayoutVars>
      </dgm:prSet>
      <dgm:spPr/>
      <dgm:t>
        <a:bodyPr/>
        <a:lstStyle/>
        <a:p>
          <a:endParaRPr lang="zh-CN" altLang="en-US"/>
        </a:p>
      </dgm:t>
    </dgm:pt>
    <dgm:pt modelId="{5A498046-34A3-42AF-BE35-F954E528458E}" type="pres">
      <dgm:prSet presAssocID="{24F266EA-5A61-48B3-82B3-FE83B60021AD}" presName="textaccent2" presStyleCnt="0"/>
      <dgm:spPr/>
    </dgm:pt>
    <dgm:pt modelId="{7FB1F827-5778-4748-AB81-88FD72151BFB}" type="pres">
      <dgm:prSet presAssocID="{24F266EA-5A61-48B3-82B3-FE83B60021AD}" presName="accentRepeatNode" presStyleLbl="solidAlignAcc1" presStyleIdx="2" presStyleCnt="24"/>
      <dgm:spPr/>
    </dgm:pt>
    <dgm:pt modelId="{9CF68EF6-591E-42F7-995B-891E0ADCE09D}" type="pres">
      <dgm:prSet presAssocID="{C1640F9A-56D0-4EBF-AADF-8ED927C5661E}" presName="image2" presStyleCnt="0"/>
      <dgm:spPr/>
    </dgm:pt>
    <dgm:pt modelId="{B7FF88D4-E32A-49CF-A950-DCBC050439EA}" type="pres">
      <dgm:prSet presAssocID="{C1640F9A-56D0-4EBF-AADF-8ED927C5661E}" presName="imageRepeatNode" presStyleLbl="alignAcc1" presStyleIdx="1" presStyleCnt="12"/>
      <dgm:spPr/>
      <dgm:t>
        <a:bodyPr/>
        <a:lstStyle/>
        <a:p>
          <a:endParaRPr lang="zh-CN" altLang="en-US"/>
        </a:p>
      </dgm:t>
    </dgm:pt>
    <dgm:pt modelId="{F70B65EE-CEEA-4643-A0F5-20F1A890203D}" type="pres">
      <dgm:prSet presAssocID="{C1640F9A-56D0-4EBF-AADF-8ED927C5661E}" presName="imageaccent2" presStyleCnt="0"/>
      <dgm:spPr/>
    </dgm:pt>
    <dgm:pt modelId="{257FB1BB-5264-4C4B-B7F1-3FA2D9B9657F}" type="pres">
      <dgm:prSet presAssocID="{C1640F9A-56D0-4EBF-AADF-8ED927C5661E}" presName="accentRepeatNode" presStyleLbl="solidAlignAcc1" presStyleIdx="3" presStyleCnt="24"/>
      <dgm:spPr/>
    </dgm:pt>
    <dgm:pt modelId="{13F92D41-4C86-4A69-8FED-614FA986133E}" type="pres">
      <dgm:prSet presAssocID="{DB0F110F-99BB-4660-A45B-6569AA722CFF}" presName="text3" presStyleCnt="0"/>
      <dgm:spPr/>
    </dgm:pt>
    <dgm:pt modelId="{C2865D11-BF2F-4EC8-8E30-88EF2049BC46}" type="pres">
      <dgm:prSet presAssocID="{DB0F110F-99BB-4660-A45B-6569AA722CFF}" presName="textRepeatNode" presStyleLbl="alignNode1" presStyleIdx="2" presStyleCnt="12">
        <dgm:presLayoutVars>
          <dgm:chMax val="0"/>
          <dgm:chPref val="0"/>
          <dgm:bulletEnabled val="1"/>
        </dgm:presLayoutVars>
      </dgm:prSet>
      <dgm:spPr/>
      <dgm:t>
        <a:bodyPr/>
        <a:lstStyle/>
        <a:p>
          <a:endParaRPr lang="zh-CN" altLang="en-US"/>
        </a:p>
      </dgm:t>
    </dgm:pt>
    <dgm:pt modelId="{5A8A5837-03DF-4DAF-8FF1-60D76DD17842}" type="pres">
      <dgm:prSet presAssocID="{DB0F110F-99BB-4660-A45B-6569AA722CFF}" presName="textaccent3" presStyleCnt="0"/>
      <dgm:spPr/>
    </dgm:pt>
    <dgm:pt modelId="{3D997CB9-9887-4800-800C-69726AE45537}" type="pres">
      <dgm:prSet presAssocID="{DB0F110F-99BB-4660-A45B-6569AA722CFF}" presName="accentRepeatNode" presStyleLbl="solidAlignAcc1" presStyleIdx="4" presStyleCnt="24"/>
      <dgm:spPr/>
    </dgm:pt>
    <dgm:pt modelId="{B7055387-1290-45D9-BD63-EA93D0ECE3D1}" type="pres">
      <dgm:prSet presAssocID="{52720DBF-F900-4F31-9A1C-A5CDB45CC725}" presName="image3" presStyleCnt="0"/>
      <dgm:spPr/>
    </dgm:pt>
    <dgm:pt modelId="{8F7BA3B6-7094-47C2-B1A6-08A175251B4C}" type="pres">
      <dgm:prSet presAssocID="{52720DBF-F900-4F31-9A1C-A5CDB45CC725}" presName="imageRepeatNode" presStyleLbl="alignAcc1" presStyleIdx="2" presStyleCnt="12"/>
      <dgm:spPr/>
      <dgm:t>
        <a:bodyPr/>
        <a:lstStyle/>
        <a:p>
          <a:endParaRPr lang="zh-CN" altLang="en-US"/>
        </a:p>
      </dgm:t>
    </dgm:pt>
    <dgm:pt modelId="{AF28B98E-21D8-486A-9943-E22F8499CC15}" type="pres">
      <dgm:prSet presAssocID="{52720DBF-F900-4F31-9A1C-A5CDB45CC725}" presName="imageaccent3" presStyleCnt="0"/>
      <dgm:spPr/>
    </dgm:pt>
    <dgm:pt modelId="{ACE17F88-294F-4C35-8FC2-A5B9CCB03A15}" type="pres">
      <dgm:prSet presAssocID="{52720DBF-F900-4F31-9A1C-A5CDB45CC725}" presName="accentRepeatNode" presStyleLbl="solidAlignAcc1" presStyleIdx="5" presStyleCnt="24"/>
      <dgm:spPr/>
    </dgm:pt>
    <dgm:pt modelId="{1F3D57ED-D7DD-4B42-8445-51CA11F3C02F}" type="pres">
      <dgm:prSet presAssocID="{C53AC70D-40DB-4A7A-B467-E3B1E619206C}" presName="text4" presStyleCnt="0"/>
      <dgm:spPr/>
    </dgm:pt>
    <dgm:pt modelId="{6443E46F-9C11-4C41-A94C-EAFD1EBEED24}" type="pres">
      <dgm:prSet presAssocID="{C53AC70D-40DB-4A7A-B467-E3B1E619206C}" presName="textRepeatNode" presStyleLbl="alignNode1" presStyleIdx="3" presStyleCnt="12">
        <dgm:presLayoutVars>
          <dgm:chMax val="0"/>
          <dgm:chPref val="0"/>
          <dgm:bulletEnabled val="1"/>
        </dgm:presLayoutVars>
      </dgm:prSet>
      <dgm:spPr/>
      <dgm:t>
        <a:bodyPr/>
        <a:lstStyle/>
        <a:p>
          <a:endParaRPr lang="zh-CN" altLang="en-US"/>
        </a:p>
      </dgm:t>
    </dgm:pt>
    <dgm:pt modelId="{9D8CF795-0AC7-48CF-ADD0-7B15F26AC26D}" type="pres">
      <dgm:prSet presAssocID="{C53AC70D-40DB-4A7A-B467-E3B1E619206C}" presName="textaccent4" presStyleCnt="0"/>
      <dgm:spPr/>
    </dgm:pt>
    <dgm:pt modelId="{39452A28-EDA8-4E58-ADFE-E4ABC4324204}" type="pres">
      <dgm:prSet presAssocID="{C53AC70D-40DB-4A7A-B467-E3B1E619206C}" presName="accentRepeatNode" presStyleLbl="solidAlignAcc1" presStyleIdx="6" presStyleCnt="24"/>
      <dgm:spPr/>
    </dgm:pt>
    <dgm:pt modelId="{77BA485C-F1F4-4734-ACA4-4257BFC106F1}" type="pres">
      <dgm:prSet presAssocID="{873C1E5E-CA76-4D85-BD4B-2EBE2CA517CE}" presName="image4" presStyleCnt="0"/>
      <dgm:spPr/>
    </dgm:pt>
    <dgm:pt modelId="{90267596-A30B-4E32-9335-4EA816403D18}" type="pres">
      <dgm:prSet presAssocID="{873C1E5E-CA76-4D85-BD4B-2EBE2CA517CE}" presName="imageRepeatNode" presStyleLbl="alignAcc1" presStyleIdx="3" presStyleCnt="12" custLinFactNeighborX="-1444" custLinFactNeighborY="1682"/>
      <dgm:spPr/>
      <dgm:t>
        <a:bodyPr/>
        <a:lstStyle/>
        <a:p>
          <a:endParaRPr lang="zh-CN" altLang="en-US"/>
        </a:p>
      </dgm:t>
    </dgm:pt>
    <dgm:pt modelId="{1E7759FB-D7D5-437F-BEDC-1C76421C234F}" type="pres">
      <dgm:prSet presAssocID="{873C1E5E-CA76-4D85-BD4B-2EBE2CA517CE}" presName="imageaccent4" presStyleCnt="0"/>
      <dgm:spPr/>
    </dgm:pt>
    <dgm:pt modelId="{26EAA1B5-BE92-43F7-B696-6045B041D92E}" type="pres">
      <dgm:prSet presAssocID="{873C1E5E-CA76-4D85-BD4B-2EBE2CA517CE}" presName="accentRepeatNode" presStyleLbl="solidAlignAcc1" presStyleIdx="7" presStyleCnt="24"/>
      <dgm:spPr/>
    </dgm:pt>
    <dgm:pt modelId="{F0B4D1E2-E257-4D66-8516-C9D429635AA2}" type="pres">
      <dgm:prSet presAssocID="{B3B25B2D-BE2F-4C3F-8C53-C4973A05D268}" presName="text5" presStyleCnt="0"/>
      <dgm:spPr/>
    </dgm:pt>
    <dgm:pt modelId="{0440E90A-7A2C-4B87-80B3-C58332668A06}" type="pres">
      <dgm:prSet presAssocID="{B3B25B2D-BE2F-4C3F-8C53-C4973A05D268}" presName="textRepeatNode" presStyleLbl="alignNode1" presStyleIdx="4" presStyleCnt="12">
        <dgm:presLayoutVars>
          <dgm:chMax val="0"/>
          <dgm:chPref val="0"/>
          <dgm:bulletEnabled val="1"/>
        </dgm:presLayoutVars>
      </dgm:prSet>
      <dgm:spPr/>
      <dgm:t>
        <a:bodyPr/>
        <a:lstStyle/>
        <a:p>
          <a:endParaRPr lang="zh-CN" altLang="en-US"/>
        </a:p>
      </dgm:t>
    </dgm:pt>
    <dgm:pt modelId="{56FB2322-CB1F-4708-9F3D-09EF46030836}" type="pres">
      <dgm:prSet presAssocID="{B3B25B2D-BE2F-4C3F-8C53-C4973A05D268}" presName="textaccent5" presStyleCnt="0"/>
      <dgm:spPr/>
    </dgm:pt>
    <dgm:pt modelId="{D278B11A-690B-437F-8DAD-FFF096C30B02}" type="pres">
      <dgm:prSet presAssocID="{B3B25B2D-BE2F-4C3F-8C53-C4973A05D268}" presName="accentRepeatNode" presStyleLbl="solidAlignAcc1" presStyleIdx="8" presStyleCnt="24"/>
      <dgm:spPr/>
    </dgm:pt>
    <dgm:pt modelId="{9691A215-7C5F-4FA2-9B86-DB473532A354}" type="pres">
      <dgm:prSet presAssocID="{3C847E56-F284-448C-BAEF-99DA78438990}" presName="image5" presStyleCnt="0"/>
      <dgm:spPr/>
    </dgm:pt>
    <dgm:pt modelId="{C68D37F6-7C0C-4021-8ADA-DE89B05CE020}" type="pres">
      <dgm:prSet presAssocID="{3C847E56-F284-448C-BAEF-99DA78438990}" presName="imageRepeatNode" presStyleLbl="alignAcc1" presStyleIdx="4" presStyleCnt="12"/>
      <dgm:spPr/>
      <dgm:t>
        <a:bodyPr/>
        <a:lstStyle/>
        <a:p>
          <a:endParaRPr lang="zh-CN" altLang="en-US"/>
        </a:p>
      </dgm:t>
    </dgm:pt>
    <dgm:pt modelId="{FE956CB1-8265-4860-96A0-D3DD9FD09541}" type="pres">
      <dgm:prSet presAssocID="{3C847E56-F284-448C-BAEF-99DA78438990}" presName="imageaccent5" presStyleCnt="0"/>
      <dgm:spPr/>
    </dgm:pt>
    <dgm:pt modelId="{5EFCC510-2CFD-4D00-9E69-FD6632DF15ED}" type="pres">
      <dgm:prSet presAssocID="{3C847E56-F284-448C-BAEF-99DA78438990}" presName="accentRepeatNode" presStyleLbl="solidAlignAcc1" presStyleIdx="9" presStyleCnt="24"/>
      <dgm:spPr/>
    </dgm:pt>
    <dgm:pt modelId="{F97FE505-AC02-49A0-B6D0-C972EDF654E7}" type="pres">
      <dgm:prSet presAssocID="{E5366B9D-7BD2-46E0-9580-23BBD5A8171F}" presName="text6" presStyleCnt="0"/>
      <dgm:spPr/>
    </dgm:pt>
    <dgm:pt modelId="{D1540FB4-5CA1-4862-A994-72A7F9322D74}" type="pres">
      <dgm:prSet presAssocID="{E5366B9D-7BD2-46E0-9580-23BBD5A8171F}" presName="textRepeatNode" presStyleLbl="alignNode1" presStyleIdx="5" presStyleCnt="12">
        <dgm:presLayoutVars>
          <dgm:chMax val="0"/>
          <dgm:chPref val="0"/>
          <dgm:bulletEnabled val="1"/>
        </dgm:presLayoutVars>
      </dgm:prSet>
      <dgm:spPr/>
      <dgm:t>
        <a:bodyPr/>
        <a:lstStyle/>
        <a:p>
          <a:endParaRPr lang="zh-CN" altLang="en-US"/>
        </a:p>
      </dgm:t>
    </dgm:pt>
    <dgm:pt modelId="{982EBB2E-8036-4FD9-892D-9A4C5B6FB974}" type="pres">
      <dgm:prSet presAssocID="{E5366B9D-7BD2-46E0-9580-23BBD5A8171F}" presName="textaccent6" presStyleCnt="0"/>
      <dgm:spPr/>
    </dgm:pt>
    <dgm:pt modelId="{50B5DF8C-0C49-4235-946D-4E52413511C2}" type="pres">
      <dgm:prSet presAssocID="{E5366B9D-7BD2-46E0-9580-23BBD5A8171F}" presName="accentRepeatNode" presStyleLbl="solidAlignAcc1" presStyleIdx="10" presStyleCnt="24"/>
      <dgm:spPr/>
    </dgm:pt>
    <dgm:pt modelId="{86B30B5F-3B81-442B-A3CE-007DEBC2125C}" type="pres">
      <dgm:prSet presAssocID="{9FA03D53-1D26-41BC-B1F1-DC760305D576}" presName="image6" presStyleCnt="0"/>
      <dgm:spPr/>
    </dgm:pt>
    <dgm:pt modelId="{5833F4C8-8DD9-443C-B4FF-F17515A9DAC2}" type="pres">
      <dgm:prSet presAssocID="{9FA03D53-1D26-41BC-B1F1-DC760305D576}" presName="imageRepeatNode" presStyleLbl="alignAcc1" presStyleIdx="5" presStyleCnt="12"/>
      <dgm:spPr/>
      <dgm:t>
        <a:bodyPr/>
        <a:lstStyle/>
        <a:p>
          <a:endParaRPr lang="zh-CN" altLang="en-US"/>
        </a:p>
      </dgm:t>
    </dgm:pt>
    <dgm:pt modelId="{C3DABD2D-4A4F-44EB-87EE-796C6857B6AB}" type="pres">
      <dgm:prSet presAssocID="{9FA03D53-1D26-41BC-B1F1-DC760305D576}" presName="imageaccent6" presStyleCnt="0"/>
      <dgm:spPr/>
    </dgm:pt>
    <dgm:pt modelId="{606A7109-2390-42E4-82F7-76D8377345F4}" type="pres">
      <dgm:prSet presAssocID="{9FA03D53-1D26-41BC-B1F1-DC760305D576}" presName="accentRepeatNode" presStyleLbl="solidAlignAcc1" presStyleIdx="11" presStyleCnt="24"/>
      <dgm:spPr/>
    </dgm:pt>
    <dgm:pt modelId="{CA937808-B6CA-4A13-8D50-E79C96DDEA01}" type="pres">
      <dgm:prSet presAssocID="{7232A9CF-53DE-41AF-A320-F39A3A0ECDCE}" presName="text7" presStyleCnt="0"/>
      <dgm:spPr/>
    </dgm:pt>
    <dgm:pt modelId="{070BA08B-6F05-4205-BBFF-11B590534FAE}" type="pres">
      <dgm:prSet presAssocID="{7232A9CF-53DE-41AF-A320-F39A3A0ECDCE}" presName="textRepeatNode" presStyleLbl="alignNode1" presStyleIdx="6" presStyleCnt="12" custLinFactNeighborX="-822">
        <dgm:presLayoutVars>
          <dgm:chMax val="0"/>
          <dgm:chPref val="0"/>
          <dgm:bulletEnabled val="1"/>
        </dgm:presLayoutVars>
      </dgm:prSet>
      <dgm:spPr/>
      <dgm:t>
        <a:bodyPr/>
        <a:lstStyle/>
        <a:p>
          <a:endParaRPr lang="zh-CN" altLang="en-US"/>
        </a:p>
      </dgm:t>
    </dgm:pt>
    <dgm:pt modelId="{43E58FCE-847F-4EC3-9FC8-137073279918}" type="pres">
      <dgm:prSet presAssocID="{7232A9CF-53DE-41AF-A320-F39A3A0ECDCE}" presName="textaccent7" presStyleCnt="0"/>
      <dgm:spPr/>
    </dgm:pt>
    <dgm:pt modelId="{9F85206F-5321-47F2-965D-7BA7BA640F6C}" type="pres">
      <dgm:prSet presAssocID="{7232A9CF-53DE-41AF-A320-F39A3A0ECDCE}" presName="accentRepeatNode" presStyleLbl="solidAlignAcc1" presStyleIdx="12" presStyleCnt="24"/>
      <dgm:spPr/>
    </dgm:pt>
    <dgm:pt modelId="{A93FCD23-EA92-4748-82E6-390C926FA272}" type="pres">
      <dgm:prSet presAssocID="{A8D99198-C9BC-4012-91EF-3B092B7E2767}" presName="image7" presStyleCnt="0"/>
      <dgm:spPr/>
    </dgm:pt>
    <dgm:pt modelId="{D89C8CF8-4E4C-4BB4-A90A-87858E6C58DD}" type="pres">
      <dgm:prSet presAssocID="{A8D99198-C9BC-4012-91EF-3B092B7E2767}" presName="imageRepeatNode" presStyleLbl="alignAcc1" presStyleIdx="6" presStyleCnt="12"/>
      <dgm:spPr/>
      <dgm:t>
        <a:bodyPr/>
        <a:lstStyle/>
        <a:p>
          <a:endParaRPr lang="zh-CN" altLang="en-US"/>
        </a:p>
      </dgm:t>
    </dgm:pt>
    <dgm:pt modelId="{51EDA4B4-A462-4B5F-A98A-27CB0BB8B3DB}" type="pres">
      <dgm:prSet presAssocID="{A8D99198-C9BC-4012-91EF-3B092B7E2767}" presName="imageaccent7" presStyleCnt="0"/>
      <dgm:spPr/>
    </dgm:pt>
    <dgm:pt modelId="{0AE10C87-6499-4CD1-A08D-8C8AF9DBAB5E}" type="pres">
      <dgm:prSet presAssocID="{A8D99198-C9BC-4012-91EF-3B092B7E2767}" presName="accentRepeatNode" presStyleLbl="solidAlignAcc1" presStyleIdx="13" presStyleCnt="24"/>
      <dgm:spPr/>
    </dgm:pt>
    <dgm:pt modelId="{2D162631-4AC0-4028-B424-AA3F83F21ECA}" type="pres">
      <dgm:prSet presAssocID="{EC5411AD-E487-4331-8636-6D37D9EA7EE8}" presName="text8" presStyleCnt="0"/>
      <dgm:spPr/>
    </dgm:pt>
    <dgm:pt modelId="{78F0D37C-5DF3-4CBE-AEDC-95499846C954}" type="pres">
      <dgm:prSet presAssocID="{EC5411AD-E487-4331-8636-6D37D9EA7EE8}" presName="textRepeatNode" presStyleLbl="alignNode1" presStyleIdx="7" presStyleCnt="12">
        <dgm:presLayoutVars>
          <dgm:chMax val="0"/>
          <dgm:chPref val="0"/>
          <dgm:bulletEnabled val="1"/>
        </dgm:presLayoutVars>
      </dgm:prSet>
      <dgm:spPr/>
      <dgm:t>
        <a:bodyPr/>
        <a:lstStyle/>
        <a:p>
          <a:endParaRPr lang="zh-CN" altLang="en-US"/>
        </a:p>
      </dgm:t>
    </dgm:pt>
    <dgm:pt modelId="{3A7B7020-43EA-44B3-A536-2664B82FAB4A}" type="pres">
      <dgm:prSet presAssocID="{EC5411AD-E487-4331-8636-6D37D9EA7EE8}" presName="textaccent8" presStyleCnt="0"/>
      <dgm:spPr/>
    </dgm:pt>
    <dgm:pt modelId="{02C9444F-263E-4158-9801-873850CA59F5}" type="pres">
      <dgm:prSet presAssocID="{EC5411AD-E487-4331-8636-6D37D9EA7EE8}" presName="accentRepeatNode" presStyleLbl="solidAlignAcc1" presStyleIdx="14" presStyleCnt="24"/>
      <dgm:spPr/>
    </dgm:pt>
    <dgm:pt modelId="{61FCD0AB-DA2B-4FAF-AF55-BF1BE3AF156E}" type="pres">
      <dgm:prSet presAssocID="{BEA5B2F1-BEBD-45AD-98E0-3DFF360C19D9}" presName="image8" presStyleCnt="0"/>
      <dgm:spPr/>
    </dgm:pt>
    <dgm:pt modelId="{D56C5CBC-E361-4D6D-B445-8C84B97E2827}" type="pres">
      <dgm:prSet presAssocID="{BEA5B2F1-BEBD-45AD-98E0-3DFF360C19D9}" presName="imageRepeatNode" presStyleLbl="alignAcc1" presStyleIdx="7" presStyleCnt="12"/>
      <dgm:spPr/>
      <dgm:t>
        <a:bodyPr/>
        <a:lstStyle/>
        <a:p>
          <a:endParaRPr lang="zh-CN" altLang="en-US"/>
        </a:p>
      </dgm:t>
    </dgm:pt>
    <dgm:pt modelId="{B68B0A0C-CC3F-460F-97D7-9E8B8BEFBAC6}" type="pres">
      <dgm:prSet presAssocID="{BEA5B2F1-BEBD-45AD-98E0-3DFF360C19D9}" presName="imageaccent8" presStyleCnt="0"/>
      <dgm:spPr/>
    </dgm:pt>
    <dgm:pt modelId="{B2737536-A1B2-40F2-A616-DB7D65C1A8EE}" type="pres">
      <dgm:prSet presAssocID="{BEA5B2F1-BEBD-45AD-98E0-3DFF360C19D9}" presName="accentRepeatNode" presStyleLbl="solidAlignAcc1" presStyleIdx="15" presStyleCnt="24"/>
      <dgm:spPr/>
    </dgm:pt>
    <dgm:pt modelId="{8BFF1ABB-AFEA-46E3-ACBF-EBA722C69D60}" type="pres">
      <dgm:prSet presAssocID="{B8008956-34D9-46B4-B036-C14DD690710E}" presName="text9" presStyleCnt="0"/>
      <dgm:spPr/>
    </dgm:pt>
    <dgm:pt modelId="{737E45AE-C35A-4752-A64B-14684A0585C8}" type="pres">
      <dgm:prSet presAssocID="{B8008956-34D9-46B4-B036-C14DD690710E}" presName="textRepeatNode" presStyleLbl="alignNode1" presStyleIdx="8" presStyleCnt="12">
        <dgm:presLayoutVars>
          <dgm:chMax val="0"/>
          <dgm:chPref val="0"/>
          <dgm:bulletEnabled val="1"/>
        </dgm:presLayoutVars>
      </dgm:prSet>
      <dgm:spPr/>
      <dgm:t>
        <a:bodyPr/>
        <a:lstStyle/>
        <a:p>
          <a:endParaRPr lang="zh-CN" altLang="en-US"/>
        </a:p>
      </dgm:t>
    </dgm:pt>
    <dgm:pt modelId="{EB66668B-9C89-4C0E-835E-7EED7138991A}" type="pres">
      <dgm:prSet presAssocID="{B8008956-34D9-46B4-B036-C14DD690710E}" presName="textaccent9" presStyleCnt="0"/>
      <dgm:spPr/>
    </dgm:pt>
    <dgm:pt modelId="{9B66B1CA-DF89-4089-9BD2-2991EAB23FF1}" type="pres">
      <dgm:prSet presAssocID="{B8008956-34D9-46B4-B036-C14DD690710E}" presName="accentRepeatNode" presStyleLbl="solidAlignAcc1" presStyleIdx="16" presStyleCnt="24"/>
      <dgm:spPr/>
    </dgm:pt>
    <dgm:pt modelId="{B128F1E4-5557-451E-98F8-60DBADD33C9F}" type="pres">
      <dgm:prSet presAssocID="{763F74EB-528D-499A-B658-73118D6F436C}" presName="image9" presStyleCnt="0"/>
      <dgm:spPr/>
    </dgm:pt>
    <dgm:pt modelId="{1FFF537E-6584-4E6E-B0AE-F0A93B13AD2A}" type="pres">
      <dgm:prSet presAssocID="{763F74EB-528D-499A-B658-73118D6F436C}" presName="imageRepeatNode" presStyleLbl="alignAcc1" presStyleIdx="8" presStyleCnt="12"/>
      <dgm:spPr/>
      <dgm:t>
        <a:bodyPr/>
        <a:lstStyle/>
        <a:p>
          <a:endParaRPr lang="zh-CN" altLang="en-US"/>
        </a:p>
      </dgm:t>
    </dgm:pt>
    <dgm:pt modelId="{F1B5626C-B8B8-4546-BEB6-2E6DC8F352F4}" type="pres">
      <dgm:prSet presAssocID="{763F74EB-528D-499A-B658-73118D6F436C}" presName="imageaccent9" presStyleCnt="0"/>
      <dgm:spPr/>
    </dgm:pt>
    <dgm:pt modelId="{5D817C0C-D7CC-4758-9698-6FE3891BAB17}" type="pres">
      <dgm:prSet presAssocID="{763F74EB-528D-499A-B658-73118D6F436C}" presName="accentRepeatNode" presStyleLbl="solidAlignAcc1" presStyleIdx="17" presStyleCnt="24"/>
      <dgm:spPr/>
    </dgm:pt>
    <dgm:pt modelId="{9CEDE8B3-238A-4DEC-94B2-FC3DAF6B5504}" type="pres">
      <dgm:prSet presAssocID="{C33D7249-BB17-4920-AA65-E1119880E5F8}" presName="text10" presStyleCnt="0"/>
      <dgm:spPr/>
    </dgm:pt>
    <dgm:pt modelId="{729179EB-BF71-4DE4-BDB9-253005818438}" type="pres">
      <dgm:prSet presAssocID="{C33D7249-BB17-4920-AA65-E1119880E5F8}" presName="textRepeatNode" presStyleLbl="alignNode1" presStyleIdx="9" presStyleCnt="12">
        <dgm:presLayoutVars>
          <dgm:chMax val="0"/>
          <dgm:chPref val="0"/>
          <dgm:bulletEnabled val="1"/>
        </dgm:presLayoutVars>
      </dgm:prSet>
      <dgm:spPr/>
      <dgm:t>
        <a:bodyPr/>
        <a:lstStyle/>
        <a:p>
          <a:endParaRPr lang="zh-CN" altLang="en-US"/>
        </a:p>
      </dgm:t>
    </dgm:pt>
    <dgm:pt modelId="{9DCC3CAB-E298-4FA1-AB72-1060C293938A}" type="pres">
      <dgm:prSet presAssocID="{C33D7249-BB17-4920-AA65-E1119880E5F8}" presName="textaccent10" presStyleCnt="0"/>
      <dgm:spPr/>
    </dgm:pt>
    <dgm:pt modelId="{AE003CFA-8E34-43E2-B5A6-EA5E1080557C}" type="pres">
      <dgm:prSet presAssocID="{C33D7249-BB17-4920-AA65-E1119880E5F8}" presName="accentRepeatNode" presStyleLbl="solidAlignAcc1" presStyleIdx="18" presStyleCnt="24"/>
      <dgm:spPr/>
    </dgm:pt>
    <dgm:pt modelId="{8E3295BA-19A5-4C6A-93ED-8B5AC5959CCB}" type="pres">
      <dgm:prSet presAssocID="{19861F4A-C424-49C3-A32C-97DEAAB808EB}" presName="image10" presStyleCnt="0"/>
      <dgm:spPr/>
    </dgm:pt>
    <dgm:pt modelId="{1ABF3804-EDE8-4E60-B1DD-98CB1D7CB3D9}" type="pres">
      <dgm:prSet presAssocID="{19861F4A-C424-49C3-A32C-97DEAAB808EB}" presName="imageRepeatNode" presStyleLbl="alignAcc1" presStyleIdx="9" presStyleCnt="12"/>
      <dgm:spPr/>
      <dgm:t>
        <a:bodyPr/>
        <a:lstStyle/>
        <a:p>
          <a:endParaRPr lang="zh-CN" altLang="en-US"/>
        </a:p>
      </dgm:t>
    </dgm:pt>
    <dgm:pt modelId="{BD635458-FC31-4BAD-A11D-DD5F4126EA29}" type="pres">
      <dgm:prSet presAssocID="{19861F4A-C424-49C3-A32C-97DEAAB808EB}" presName="imageaccent10" presStyleCnt="0"/>
      <dgm:spPr/>
    </dgm:pt>
    <dgm:pt modelId="{B73EBB2C-4FF1-4150-B9C0-976524EEC9D6}" type="pres">
      <dgm:prSet presAssocID="{19861F4A-C424-49C3-A32C-97DEAAB808EB}" presName="accentRepeatNode" presStyleLbl="solidAlignAcc1" presStyleIdx="19" presStyleCnt="24"/>
      <dgm:spPr/>
    </dgm:pt>
    <dgm:pt modelId="{3608E508-8A2F-4F49-BB01-006BAA2C69AD}" type="pres">
      <dgm:prSet presAssocID="{75B6C1B6-5048-4095-B5C1-2CCD3D3A2A03}" presName="text11" presStyleCnt="0"/>
      <dgm:spPr/>
    </dgm:pt>
    <dgm:pt modelId="{E2E42FEB-4D34-4A47-9C1F-1B86C7B46CA8}" type="pres">
      <dgm:prSet presAssocID="{75B6C1B6-5048-4095-B5C1-2CCD3D3A2A03}" presName="textRepeatNode" presStyleLbl="alignNode1" presStyleIdx="10" presStyleCnt="12" custLinFactX="71053" custLinFactY="-130501" custLinFactNeighborX="100000" custLinFactNeighborY="-200000">
        <dgm:presLayoutVars>
          <dgm:chMax val="0"/>
          <dgm:chPref val="0"/>
          <dgm:bulletEnabled val="1"/>
        </dgm:presLayoutVars>
      </dgm:prSet>
      <dgm:spPr/>
      <dgm:t>
        <a:bodyPr/>
        <a:lstStyle/>
        <a:p>
          <a:endParaRPr lang="zh-CN" altLang="en-US"/>
        </a:p>
      </dgm:t>
    </dgm:pt>
    <dgm:pt modelId="{8DACB2A8-D048-4D58-AD77-A00B25D3F9D5}" type="pres">
      <dgm:prSet presAssocID="{75B6C1B6-5048-4095-B5C1-2CCD3D3A2A03}" presName="textaccent11" presStyleCnt="0"/>
      <dgm:spPr/>
    </dgm:pt>
    <dgm:pt modelId="{46022741-48BF-49BD-B2AD-BE3FEE7174BE}" type="pres">
      <dgm:prSet presAssocID="{75B6C1B6-5048-4095-B5C1-2CCD3D3A2A03}" presName="accentRepeatNode" presStyleLbl="solidAlignAcc1" presStyleIdx="20" presStyleCnt="24" custLinFactX="1000000" custLinFactY="-1200000" custLinFactNeighborX="1032434" custLinFactNeighborY="-1248673"/>
      <dgm:spPr/>
    </dgm:pt>
    <dgm:pt modelId="{D2F8696E-A1DF-488A-9C3F-89B2B17C9A06}" type="pres">
      <dgm:prSet presAssocID="{71224BA3-FB1C-4C03-A3CA-6EB13092E84A}" presName="image11" presStyleCnt="0"/>
      <dgm:spPr/>
    </dgm:pt>
    <dgm:pt modelId="{5B2D4C66-3E4C-4561-A72A-5C3D26106ACE}" type="pres">
      <dgm:prSet presAssocID="{71224BA3-FB1C-4C03-A3CA-6EB13092E84A}" presName="imageRepeatNode" presStyleLbl="alignAcc1" presStyleIdx="10" presStyleCnt="12" custLinFactX="100000" custLinFactY="-66688" custLinFactNeighborX="159868" custLinFactNeighborY="-100000"/>
      <dgm:spPr/>
      <dgm:t>
        <a:bodyPr/>
        <a:lstStyle/>
        <a:p>
          <a:endParaRPr lang="zh-CN" altLang="en-US"/>
        </a:p>
      </dgm:t>
    </dgm:pt>
    <dgm:pt modelId="{CA29EC4D-DAC2-4ACF-BA26-4EB9AECBC05A}" type="pres">
      <dgm:prSet presAssocID="{71224BA3-FB1C-4C03-A3CA-6EB13092E84A}" presName="imageaccent11" presStyleCnt="0"/>
      <dgm:spPr/>
    </dgm:pt>
    <dgm:pt modelId="{253DFBB9-FB75-4542-97D8-DFDBC2C0C296}" type="pres">
      <dgm:prSet presAssocID="{71224BA3-FB1C-4C03-A3CA-6EB13092E84A}" presName="accentRepeatNode" presStyleLbl="solidAlignAcc1" presStyleIdx="21" presStyleCnt="24" custLinFactX="1100000" custLinFactY="-1048976" custLinFactNeighborX="1108921" custLinFactNeighborY="-1100000"/>
      <dgm:spPr/>
    </dgm:pt>
    <dgm:pt modelId="{0EA348F6-8958-4FA4-ADA6-8279BC8CFDBA}" type="pres">
      <dgm:prSet presAssocID="{5B2A3663-F41C-4B75-929E-998657B9ACF8}" presName="text12" presStyleCnt="0"/>
      <dgm:spPr/>
    </dgm:pt>
    <dgm:pt modelId="{93907986-8BB4-4BAD-9712-8A0EA104FE99}" type="pres">
      <dgm:prSet presAssocID="{5B2A3663-F41C-4B75-929E-998657B9ACF8}" presName="textRepeatNode" presStyleLbl="alignNode1" presStyleIdx="11" presStyleCnt="12">
        <dgm:presLayoutVars>
          <dgm:chMax val="0"/>
          <dgm:chPref val="0"/>
          <dgm:bulletEnabled val="1"/>
        </dgm:presLayoutVars>
      </dgm:prSet>
      <dgm:spPr/>
      <dgm:t>
        <a:bodyPr/>
        <a:lstStyle/>
        <a:p>
          <a:endParaRPr lang="zh-CN" altLang="en-US"/>
        </a:p>
      </dgm:t>
    </dgm:pt>
    <dgm:pt modelId="{EEE8B0DE-A9F1-4565-A5E2-B9BADF2E267D}" type="pres">
      <dgm:prSet presAssocID="{5B2A3663-F41C-4B75-929E-998657B9ACF8}" presName="textaccent12" presStyleCnt="0"/>
      <dgm:spPr/>
    </dgm:pt>
    <dgm:pt modelId="{E2F0255F-411E-4ED6-80ED-1FF8CEB15888}" type="pres">
      <dgm:prSet presAssocID="{5B2A3663-F41C-4B75-929E-998657B9ACF8}" presName="accentRepeatNode" presStyleLbl="solidAlignAcc1" presStyleIdx="22" presStyleCnt="24"/>
      <dgm:spPr/>
    </dgm:pt>
    <dgm:pt modelId="{C57B8D32-C07A-4864-861B-74282705D68D}" type="pres">
      <dgm:prSet presAssocID="{D7E32C34-9FD1-491B-AF07-71847A778361}" presName="image12" presStyleCnt="0"/>
      <dgm:spPr/>
    </dgm:pt>
    <dgm:pt modelId="{7D933805-F2AE-4A29-9ACE-37E8E8FA166F}" type="pres">
      <dgm:prSet presAssocID="{D7E32C34-9FD1-491B-AF07-71847A778361}" presName="imageRepeatNode" presStyleLbl="alignAcc1" presStyleIdx="11" presStyleCnt="12"/>
      <dgm:spPr/>
      <dgm:t>
        <a:bodyPr/>
        <a:lstStyle/>
        <a:p>
          <a:endParaRPr lang="zh-CN" altLang="en-US"/>
        </a:p>
      </dgm:t>
    </dgm:pt>
    <dgm:pt modelId="{574D0100-7D9C-4417-A4E2-1CFF5BD6AC10}" type="pres">
      <dgm:prSet presAssocID="{D7E32C34-9FD1-491B-AF07-71847A778361}" presName="imageaccent12" presStyleCnt="0"/>
      <dgm:spPr/>
    </dgm:pt>
    <dgm:pt modelId="{0BA01FC7-3621-40C3-84E9-0CD124E2A4C1}" type="pres">
      <dgm:prSet presAssocID="{D7E32C34-9FD1-491B-AF07-71847A778361}" presName="accentRepeatNode" presStyleLbl="solidAlignAcc1" presStyleIdx="23" presStyleCnt="24"/>
      <dgm:spPr/>
    </dgm:pt>
  </dgm:ptLst>
  <dgm:cxnLst>
    <dgm:cxn modelId="{4C805C14-0743-4720-AFE6-5BC93A76FAE3}" type="presOf" srcId="{B8008956-34D9-46B4-B036-C14DD690710E}" destId="{737E45AE-C35A-4752-A64B-14684A0585C8}" srcOrd="0" destOrd="0" presId="urn:microsoft.com/office/officeart/2008/layout/HexagonCluster"/>
    <dgm:cxn modelId="{97459533-5237-48D7-B81A-7A65B35DC616}" type="presOf" srcId="{763F74EB-528D-499A-B658-73118D6F436C}" destId="{1FFF537E-6584-4E6E-B0AE-F0A93B13AD2A}" srcOrd="0" destOrd="0" presId="urn:microsoft.com/office/officeart/2008/layout/HexagonCluster"/>
    <dgm:cxn modelId="{9E42118E-7E97-4F3C-99DC-102F65965F68}" type="presOf" srcId="{DBF25309-6033-42CB-A528-27D8C4B4E81F}" destId="{FE8D281F-88F4-4077-93AB-3EAE98E88197}" srcOrd="0" destOrd="0" presId="urn:microsoft.com/office/officeart/2008/layout/HexagonCluster"/>
    <dgm:cxn modelId="{D7C2CDFB-590E-4D8E-B4BB-1F4E7747F3C2}" srcId="{F36D910F-6303-4A81-AF9E-B439CC7AD4E2}" destId="{B8008956-34D9-46B4-B036-C14DD690710E}" srcOrd="8" destOrd="0" parTransId="{C0A6842A-D365-486E-B8BA-2BCD9626EE51}" sibTransId="{763F74EB-528D-499A-B658-73118D6F436C}"/>
    <dgm:cxn modelId="{D4A79715-05F9-4B5F-A9D8-8E943464F231}" srcId="{F36D910F-6303-4A81-AF9E-B439CC7AD4E2}" destId="{DB0F110F-99BB-4660-A45B-6569AA722CFF}" srcOrd="2" destOrd="0" parTransId="{EF1D2B5A-4301-49F5-937E-662302866A02}" sibTransId="{52720DBF-F900-4F31-9A1C-A5CDB45CC725}"/>
    <dgm:cxn modelId="{01CB0ACA-D594-471E-9E19-A1884F5D33BF}" srcId="{F36D910F-6303-4A81-AF9E-B439CC7AD4E2}" destId="{E5366B9D-7BD2-46E0-9580-23BBD5A8171F}" srcOrd="5" destOrd="0" parTransId="{E2A76211-00B8-46D1-9C92-38E86C6F81F3}" sibTransId="{9FA03D53-1D26-41BC-B1F1-DC760305D576}"/>
    <dgm:cxn modelId="{0AD0D9F6-D366-4243-9E68-99C52DBA80D8}" type="presOf" srcId="{75B6C1B6-5048-4095-B5C1-2CCD3D3A2A03}" destId="{E2E42FEB-4D34-4A47-9C1F-1B86C7B46CA8}" srcOrd="0" destOrd="0" presId="urn:microsoft.com/office/officeart/2008/layout/HexagonCluster"/>
    <dgm:cxn modelId="{CA9AA64D-90CE-4A0E-B760-42BABDB4EE69}" type="presOf" srcId="{52720DBF-F900-4F31-9A1C-A5CDB45CC725}" destId="{8F7BA3B6-7094-47C2-B1A6-08A175251B4C}" srcOrd="0" destOrd="0" presId="urn:microsoft.com/office/officeart/2008/layout/HexagonCluster"/>
    <dgm:cxn modelId="{DBB755A1-9E6E-4BF3-877F-64DD62DA0A2D}" type="presOf" srcId="{F36D910F-6303-4A81-AF9E-B439CC7AD4E2}" destId="{A6543572-8562-4AAA-AE6E-3B50B507409A}" srcOrd="0" destOrd="0" presId="urn:microsoft.com/office/officeart/2008/layout/HexagonCluster"/>
    <dgm:cxn modelId="{09E46C3A-0A4F-4647-8111-BFE68AA5D5B4}" type="presOf" srcId="{3C847E56-F284-448C-BAEF-99DA78438990}" destId="{C68D37F6-7C0C-4021-8ADA-DE89B05CE020}" srcOrd="0" destOrd="0" presId="urn:microsoft.com/office/officeart/2008/layout/HexagonCluster"/>
    <dgm:cxn modelId="{E7482BE4-3E53-4759-AE9D-841C568A2369}" srcId="{F36D910F-6303-4A81-AF9E-B439CC7AD4E2}" destId="{C53AC70D-40DB-4A7A-B467-E3B1E619206C}" srcOrd="3" destOrd="0" parTransId="{EA7D12B2-3CC8-4337-9A1D-DA5C2AC18D4E}" sibTransId="{873C1E5E-CA76-4D85-BD4B-2EBE2CA517CE}"/>
    <dgm:cxn modelId="{F1F497C8-4A2C-4FB5-A285-7D59D5D8B215}" type="presOf" srcId="{C53AC70D-40DB-4A7A-B467-E3B1E619206C}" destId="{6443E46F-9C11-4C41-A94C-EAFD1EBEED24}" srcOrd="0" destOrd="0" presId="urn:microsoft.com/office/officeart/2008/layout/HexagonCluster"/>
    <dgm:cxn modelId="{07FF318A-2BBB-42ED-BC30-1167C5692471}" srcId="{F36D910F-6303-4A81-AF9E-B439CC7AD4E2}" destId="{7232A9CF-53DE-41AF-A320-F39A3A0ECDCE}" srcOrd="6" destOrd="0" parTransId="{EC7F456F-1E57-4D84-92C0-466CC9641044}" sibTransId="{A8D99198-C9BC-4012-91EF-3B092B7E2767}"/>
    <dgm:cxn modelId="{AEBF6CD3-A4BA-42C1-996C-AFD48C253E04}" type="presOf" srcId="{EC5411AD-E487-4331-8636-6D37D9EA7EE8}" destId="{78F0D37C-5DF3-4CBE-AEDC-95499846C954}" srcOrd="0" destOrd="0" presId="urn:microsoft.com/office/officeart/2008/layout/HexagonCluster"/>
    <dgm:cxn modelId="{3E7E1971-5B2C-4A21-A336-8D0F6DAC8F78}" type="presOf" srcId="{DB0F110F-99BB-4660-A45B-6569AA722CFF}" destId="{C2865D11-BF2F-4EC8-8E30-88EF2049BC46}" srcOrd="0" destOrd="0" presId="urn:microsoft.com/office/officeart/2008/layout/HexagonCluster"/>
    <dgm:cxn modelId="{A15A85F1-C2F0-4C3E-8218-98EB2ABAC5B2}" type="presOf" srcId="{7232A9CF-53DE-41AF-A320-F39A3A0ECDCE}" destId="{070BA08B-6F05-4205-BBFF-11B590534FAE}" srcOrd="0" destOrd="0" presId="urn:microsoft.com/office/officeart/2008/layout/HexagonCluster"/>
    <dgm:cxn modelId="{6E7DCD26-B526-48C7-8F65-49F8998D3B4F}" type="presOf" srcId="{19861F4A-C424-49C3-A32C-97DEAAB808EB}" destId="{1ABF3804-EDE8-4E60-B1DD-98CB1D7CB3D9}" srcOrd="0" destOrd="0" presId="urn:microsoft.com/office/officeart/2008/layout/HexagonCluster"/>
    <dgm:cxn modelId="{CAEB01A2-9C5E-4D6C-9473-4AFC82C5C4C4}" type="presOf" srcId="{E5366B9D-7BD2-46E0-9580-23BBD5A8171F}" destId="{D1540FB4-5CA1-4862-A994-72A7F9322D74}" srcOrd="0" destOrd="0" presId="urn:microsoft.com/office/officeart/2008/layout/HexagonCluster"/>
    <dgm:cxn modelId="{875671F6-10F0-4CF4-85AE-80198C63AA03}" type="presOf" srcId="{BEA5B2F1-BEBD-45AD-98E0-3DFF360C19D9}" destId="{D56C5CBC-E361-4D6D-B445-8C84B97E2827}" srcOrd="0" destOrd="0" presId="urn:microsoft.com/office/officeart/2008/layout/HexagonCluster"/>
    <dgm:cxn modelId="{FF27E74A-C3FF-4E97-B423-9527767AF698}" type="presOf" srcId="{B3B25B2D-BE2F-4C3F-8C53-C4973A05D268}" destId="{0440E90A-7A2C-4B87-80B3-C58332668A06}" srcOrd="0" destOrd="0" presId="urn:microsoft.com/office/officeart/2008/layout/HexagonCluster"/>
    <dgm:cxn modelId="{9E5583B9-FC24-4FF3-B58B-C73E354DFBDC}" type="presOf" srcId="{A8D99198-C9BC-4012-91EF-3B092B7E2767}" destId="{D89C8CF8-4E4C-4BB4-A90A-87858E6C58DD}" srcOrd="0" destOrd="0" presId="urn:microsoft.com/office/officeart/2008/layout/HexagonCluster"/>
    <dgm:cxn modelId="{A8055675-B166-4026-A845-9595D2D74E6A}" srcId="{F36D910F-6303-4A81-AF9E-B439CC7AD4E2}" destId="{24F266EA-5A61-48B3-82B3-FE83B60021AD}" srcOrd="1" destOrd="0" parTransId="{C8D0E1EB-28F3-402F-B58C-048EE93B6F26}" sibTransId="{C1640F9A-56D0-4EBF-AADF-8ED927C5661E}"/>
    <dgm:cxn modelId="{D2B22730-8AC2-4955-B4AD-9A38B07779EA}" srcId="{F36D910F-6303-4A81-AF9E-B439CC7AD4E2}" destId="{B3B25B2D-BE2F-4C3F-8C53-C4973A05D268}" srcOrd="4" destOrd="0" parTransId="{9BDFE53E-89BD-4078-960D-0B17303F7D2B}" sibTransId="{3C847E56-F284-448C-BAEF-99DA78438990}"/>
    <dgm:cxn modelId="{7C908877-39FF-4C72-A986-1FA3051A3352}" type="presOf" srcId="{88201114-8F42-469B-9403-6615BFE1027B}" destId="{8BA17621-ED53-41CD-8342-93752A27405A}" srcOrd="0" destOrd="0" presId="urn:microsoft.com/office/officeart/2008/layout/HexagonCluster"/>
    <dgm:cxn modelId="{00124709-605F-40A8-8B81-2B5D5B11FF84}" srcId="{F36D910F-6303-4A81-AF9E-B439CC7AD4E2}" destId="{5B2A3663-F41C-4B75-929E-998657B9ACF8}" srcOrd="11" destOrd="0" parTransId="{4C0348D2-849D-4E5B-9303-20D99F0F2B54}" sibTransId="{D7E32C34-9FD1-491B-AF07-71847A778361}"/>
    <dgm:cxn modelId="{2DDC3857-C405-49E3-8C41-4875B511196D}" type="presOf" srcId="{71224BA3-FB1C-4C03-A3CA-6EB13092E84A}" destId="{5B2D4C66-3E4C-4561-A72A-5C3D26106ACE}" srcOrd="0" destOrd="0" presId="urn:microsoft.com/office/officeart/2008/layout/HexagonCluster"/>
    <dgm:cxn modelId="{E2DEECA9-4620-4F31-9D78-A27AF40C8238}" type="presOf" srcId="{873C1E5E-CA76-4D85-BD4B-2EBE2CA517CE}" destId="{90267596-A30B-4E32-9335-4EA816403D18}" srcOrd="0" destOrd="0" presId="urn:microsoft.com/office/officeart/2008/layout/HexagonCluster"/>
    <dgm:cxn modelId="{60C59F2A-5CC0-4455-BD41-5B3CC3DE192C}" srcId="{F36D910F-6303-4A81-AF9E-B439CC7AD4E2}" destId="{DBF25309-6033-42CB-A528-27D8C4B4E81F}" srcOrd="0" destOrd="0" parTransId="{6B67E58A-862B-4301-B287-A121EFBCF621}" sibTransId="{88201114-8F42-469B-9403-6615BFE1027B}"/>
    <dgm:cxn modelId="{58228433-C9D5-421E-9098-3A9C1FC52DAB}" type="presOf" srcId="{C33D7249-BB17-4920-AA65-E1119880E5F8}" destId="{729179EB-BF71-4DE4-BDB9-253005818438}" srcOrd="0" destOrd="0" presId="urn:microsoft.com/office/officeart/2008/layout/HexagonCluster"/>
    <dgm:cxn modelId="{E137B68B-7014-4BCF-BFE9-BED6B0234952}" type="presOf" srcId="{C1640F9A-56D0-4EBF-AADF-8ED927C5661E}" destId="{B7FF88D4-E32A-49CF-A950-DCBC050439EA}" srcOrd="0" destOrd="0" presId="urn:microsoft.com/office/officeart/2008/layout/HexagonCluster"/>
    <dgm:cxn modelId="{E38419D6-6552-45A5-B759-3609B5935F11}" type="presOf" srcId="{9FA03D53-1D26-41BC-B1F1-DC760305D576}" destId="{5833F4C8-8DD9-443C-B4FF-F17515A9DAC2}" srcOrd="0" destOrd="0" presId="urn:microsoft.com/office/officeart/2008/layout/HexagonCluster"/>
    <dgm:cxn modelId="{5E5DA427-7A7F-4F87-9D02-4A633ECF7B73}" srcId="{F36D910F-6303-4A81-AF9E-B439CC7AD4E2}" destId="{C33D7249-BB17-4920-AA65-E1119880E5F8}" srcOrd="9" destOrd="0" parTransId="{5D71441E-D838-4C74-8685-DFAC975FFF14}" sibTransId="{19861F4A-C424-49C3-A32C-97DEAAB808EB}"/>
    <dgm:cxn modelId="{DBEB2585-5A94-4F8D-A39E-D6677F2D9ED7}" type="presOf" srcId="{24F266EA-5A61-48B3-82B3-FE83B60021AD}" destId="{EA19BD96-1757-4A2A-BD30-492A6BF64FEA}" srcOrd="0" destOrd="0" presId="urn:microsoft.com/office/officeart/2008/layout/HexagonCluster"/>
    <dgm:cxn modelId="{EE8021D5-0622-454D-ADA5-647A3DF989B9}" type="presOf" srcId="{5B2A3663-F41C-4B75-929E-998657B9ACF8}" destId="{93907986-8BB4-4BAD-9712-8A0EA104FE99}" srcOrd="0" destOrd="0" presId="urn:microsoft.com/office/officeart/2008/layout/HexagonCluster"/>
    <dgm:cxn modelId="{0DB24361-6D6C-4021-9AB4-44BEA60CBC72}" srcId="{F36D910F-6303-4A81-AF9E-B439CC7AD4E2}" destId="{EC5411AD-E487-4331-8636-6D37D9EA7EE8}" srcOrd="7" destOrd="0" parTransId="{34BCDE9F-6BFB-40C9-8F68-D6CEFE39569A}" sibTransId="{BEA5B2F1-BEBD-45AD-98E0-3DFF360C19D9}"/>
    <dgm:cxn modelId="{59EF7A8D-01AA-412D-9D33-4A8DA0D93D47}" srcId="{F36D910F-6303-4A81-AF9E-B439CC7AD4E2}" destId="{75B6C1B6-5048-4095-B5C1-2CCD3D3A2A03}" srcOrd="10" destOrd="0" parTransId="{E2F65AFD-2DB6-4AE8-96E1-B425F4BF1AEA}" sibTransId="{71224BA3-FB1C-4C03-A3CA-6EB13092E84A}"/>
    <dgm:cxn modelId="{71FD007A-28BE-48B7-A556-09F16DB78488}" type="presOf" srcId="{D7E32C34-9FD1-491B-AF07-71847A778361}" destId="{7D933805-F2AE-4A29-9ACE-37E8E8FA166F}" srcOrd="0" destOrd="0" presId="urn:microsoft.com/office/officeart/2008/layout/HexagonCluster"/>
    <dgm:cxn modelId="{69EE595E-44A2-448D-A99E-7AAC680F8221}" type="presParOf" srcId="{A6543572-8562-4AAA-AE6E-3B50B507409A}" destId="{EEE11435-FC65-4EF7-831C-9E01B57492B2}" srcOrd="0" destOrd="0" presId="urn:microsoft.com/office/officeart/2008/layout/HexagonCluster"/>
    <dgm:cxn modelId="{B356844A-D407-4ACD-88BA-FD112F413899}" type="presParOf" srcId="{EEE11435-FC65-4EF7-831C-9E01B57492B2}" destId="{FE8D281F-88F4-4077-93AB-3EAE98E88197}" srcOrd="0" destOrd="0" presId="urn:microsoft.com/office/officeart/2008/layout/HexagonCluster"/>
    <dgm:cxn modelId="{B72CB8B8-82E1-419A-B002-61EDF8595DF3}" type="presParOf" srcId="{A6543572-8562-4AAA-AE6E-3B50B507409A}" destId="{6BC47BC1-12AE-4531-9FE5-9CA866B41573}" srcOrd="1" destOrd="0" presId="urn:microsoft.com/office/officeart/2008/layout/HexagonCluster"/>
    <dgm:cxn modelId="{892A25E9-ECE8-4C8F-B307-5DE3A339CD9F}" type="presParOf" srcId="{6BC47BC1-12AE-4531-9FE5-9CA866B41573}" destId="{A932D2DE-7BB4-4DC1-8ED3-F9D4F2E98003}" srcOrd="0" destOrd="0" presId="urn:microsoft.com/office/officeart/2008/layout/HexagonCluster"/>
    <dgm:cxn modelId="{25C6CF45-4716-4D44-AA39-3D9DFFE132E6}" type="presParOf" srcId="{A6543572-8562-4AAA-AE6E-3B50B507409A}" destId="{AFE7609C-DB88-4346-893B-99838A2CE19B}" srcOrd="2" destOrd="0" presId="urn:microsoft.com/office/officeart/2008/layout/HexagonCluster"/>
    <dgm:cxn modelId="{21E63AC8-3964-4279-96F1-A76E6834D16B}" type="presParOf" srcId="{AFE7609C-DB88-4346-893B-99838A2CE19B}" destId="{8BA17621-ED53-41CD-8342-93752A27405A}" srcOrd="0" destOrd="0" presId="urn:microsoft.com/office/officeart/2008/layout/HexagonCluster"/>
    <dgm:cxn modelId="{28ABAD2A-2C3E-4ADB-9B27-15723B31CC66}" type="presParOf" srcId="{A6543572-8562-4AAA-AE6E-3B50B507409A}" destId="{0B2DAA79-9728-4CF6-81ED-3FDCDBC49B3C}" srcOrd="3" destOrd="0" presId="urn:microsoft.com/office/officeart/2008/layout/HexagonCluster"/>
    <dgm:cxn modelId="{48B360C2-E0AB-44C7-BC09-5D2C10267FF4}" type="presParOf" srcId="{0B2DAA79-9728-4CF6-81ED-3FDCDBC49B3C}" destId="{EA5D55FA-0462-457A-988E-609AA52A642F}" srcOrd="0" destOrd="0" presId="urn:microsoft.com/office/officeart/2008/layout/HexagonCluster"/>
    <dgm:cxn modelId="{F494776A-DFB0-46EA-98B5-F8E0E81CC7B4}" type="presParOf" srcId="{A6543572-8562-4AAA-AE6E-3B50B507409A}" destId="{5F87622B-6E36-4FF5-B3C3-511E16F6B926}" srcOrd="4" destOrd="0" presId="urn:microsoft.com/office/officeart/2008/layout/HexagonCluster"/>
    <dgm:cxn modelId="{56662727-65D7-41CD-B477-6CE35C4E1F2F}" type="presParOf" srcId="{5F87622B-6E36-4FF5-B3C3-511E16F6B926}" destId="{EA19BD96-1757-4A2A-BD30-492A6BF64FEA}" srcOrd="0" destOrd="0" presId="urn:microsoft.com/office/officeart/2008/layout/HexagonCluster"/>
    <dgm:cxn modelId="{57ED2381-A5DA-4C81-871C-A4DD003F25B2}" type="presParOf" srcId="{A6543572-8562-4AAA-AE6E-3B50B507409A}" destId="{5A498046-34A3-42AF-BE35-F954E528458E}" srcOrd="5" destOrd="0" presId="urn:microsoft.com/office/officeart/2008/layout/HexagonCluster"/>
    <dgm:cxn modelId="{83889BFD-9B9F-43A4-9DFC-5DD797D18DB7}" type="presParOf" srcId="{5A498046-34A3-42AF-BE35-F954E528458E}" destId="{7FB1F827-5778-4748-AB81-88FD72151BFB}" srcOrd="0" destOrd="0" presId="urn:microsoft.com/office/officeart/2008/layout/HexagonCluster"/>
    <dgm:cxn modelId="{2E406AC3-9B8E-4787-B018-9A1A40ADCFC2}" type="presParOf" srcId="{A6543572-8562-4AAA-AE6E-3B50B507409A}" destId="{9CF68EF6-591E-42F7-995B-891E0ADCE09D}" srcOrd="6" destOrd="0" presId="urn:microsoft.com/office/officeart/2008/layout/HexagonCluster"/>
    <dgm:cxn modelId="{D31B90B2-F709-4B51-8153-D2191000B129}" type="presParOf" srcId="{9CF68EF6-591E-42F7-995B-891E0ADCE09D}" destId="{B7FF88D4-E32A-49CF-A950-DCBC050439EA}" srcOrd="0" destOrd="0" presId="urn:microsoft.com/office/officeart/2008/layout/HexagonCluster"/>
    <dgm:cxn modelId="{352FEB10-91B1-4968-8B29-EBFD2A943D31}" type="presParOf" srcId="{A6543572-8562-4AAA-AE6E-3B50B507409A}" destId="{F70B65EE-CEEA-4643-A0F5-20F1A890203D}" srcOrd="7" destOrd="0" presId="urn:microsoft.com/office/officeart/2008/layout/HexagonCluster"/>
    <dgm:cxn modelId="{1A0528BA-B9DC-45DA-9A52-889F02F62443}" type="presParOf" srcId="{F70B65EE-CEEA-4643-A0F5-20F1A890203D}" destId="{257FB1BB-5264-4C4B-B7F1-3FA2D9B9657F}" srcOrd="0" destOrd="0" presId="urn:microsoft.com/office/officeart/2008/layout/HexagonCluster"/>
    <dgm:cxn modelId="{179390DC-D922-4468-B998-C1C4C0EEA72B}" type="presParOf" srcId="{A6543572-8562-4AAA-AE6E-3B50B507409A}" destId="{13F92D41-4C86-4A69-8FED-614FA986133E}" srcOrd="8" destOrd="0" presId="urn:microsoft.com/office/officeart/2008/layout/HexagonCluster"/>
    <dgm:cxn modelId="{F229E4F6-7854-4078-8BE0-274033E78280}" type="presParOf" srcId="{13F92D41-4C86-4A69-8FED-614FA986133E}" destId="{C2865D11-BF2F-4EC8-8E30-88EF2049BC46}" srcOrd="0" destOrd="0" presId="urn:microsoft.com/office/officeart/2008/layout/HexagonCluster"/>
    <dgm:cxn modelId="{99DF118B-EADF-4C3D-820D-B52085A411F3}" type="presParOf" srcId="{A6543572-8562-4AAA-AE6E-3B50B507409A}" destId="{5A8A5837-03DF-4DAF-8FF1-60D76DD17842}" srcOrd="9" destOrd="0" presId="urn:microsoft.com/office/officeart/2008/layout/HexagonCluster"/>
    <dgm:cxn modelId="{8656130D-7C70-466C-9A83-0446168DB353}" type="presParOf" srcId="{5A8A5837-03DF-4DAF-8FF1-60D76DD17842}" destId="{3D997CB9-9887-4800-800C-69726AE45537}" srcOrd="0" destOrd="0" presId="urn:microsoft.com/office/officeart/2008/layout/HexagonCluster"/>
    <dgm:cxn modelId="{B05D4C9B-F93F-4AA3-A61E-300D18DB5756}" type="presParOf" srcId="{A6543572-8562-4AAA-AE6E-3B50B507409A}" destId="{B7055387-1290-45D9-BD63-EA93D0ECE3D1}" srcOrd="10" destOrd="0" presId="urn:microsoft.com/office/officeart/2008/layout/HexagonCluster"/>
    <dgm:cxn modelId="{FC574A39-165D-4AA6-AFB5-B9FCC3F0585E}" type="presParOf" srcId="{B7055387-1290-45D9-BD63-EA93D0ECE3D1}" destId="{8F7BA3B6-7094-47C2-B1A6-08A175251B4C}" srcOrd="0" destOrd="0" presId="urn:microsoft.com/office/officeart/2008/layout/HexagonCluster"/>
    <dgm:cxn modelId="{4C509F0C-9E4B-49C7-9230-CAF4B45B5908}" type="presParOf" srcId="{A6543572-8562-4AAA-AE6E-3B50B507409A}" destId="{AF28B98E-21D8-486A-9943-E22F8499CC15}" srcOrd="11" destOrd="0" presId="urn:microsoft.com/office/officeart/2008/layout/HexagonCluster"/>
    <dgm:cxn modelId="{EC2F5184-651F-4DE0-A389-9F35BF7C1C6F}" type="presParOf" srcId="{AF28B98E-21D8-486A-9943-E22F8499CC15}" destId="{ACE17F88-294F-4C35-8FC2-A5B9CCB03A15}" srcOrd="0" destOrd="0" presId="urn:microsoft.com/office/officeart/2008/layout/HexagonCluster"/>
    <dgm:cxn modelId="{91D52A9A-D1E2-4232-99B0-5219573C0233}" type="presParOf" srcId="{A6543572-8562-4AAA-AE6E-3B50B507409A}" destId="{1F3D57ED-D7DD-4B42-8445-51CA11F3C02F}" srcOrd="12" destOrd="0" presId="urn:microsoft.com/office/officeart/2008/layout/HexagonCluster"/>
    <dgm:cxn modelId="{A9EE1AFC-A34C-4D27-96DF-8C1F4FC018D2}" type="presParOf" srcId="{1F3D57ED-D7DD-4B42-8445-51CA11F3C02F}" destId="{6443E46F-9C11-4C41-A94C-EAFD1EBEED24}" srcOrd="0" destOrd="0" presId="urn:microsoft.com/office/officeart/2008/layout/HexagonCluster"/>
    <dgm:cxn modelId="{76B1DB6A-2B44-445E-8923-742E0B6ACAFB}" type="presParOf" srcId="{A6543572-8562-4AAA-AE6E-3B50B507409A}" destId="{9D8CF795-0AC7-48CF-ADD0-7B15F26AC26D}" srcOrd="13" destOrd="0" presId="urn:microsoft.com/office/officeart/2008/layout/HexagonCluster"/>
    <dgm:cxn modelId="{97B4302D-6872-4837-8E44-5516B0902E23}" type="presParOf" srcId="{9D8CF795-0AC7-48CF-ADD0-7B15F26AC26D}" destId="{39452A28-EDA8-4E58-ADFE-E4ABC4324204}" srcOrd="0" destOrd="0" presId="urn:microsoft.com/office/officeart/2008/layout/HexagonCluster"/>
    <dgm:cxn modelId="{83204908-95E0-4E5E-BDB4-730DB4317DFF}" type="presParOf" srcId="{A6543572-8562-4AAA-AE6E-3B50B507409A}" destId="{77BA485C-F1F4-4734-ACA4-4257BFC106F1}" srcOrd="14" destOrd="0" presId="urn:microsoft.com/office/officeart/2008/layout/HexagonCluster"/>
    <dgm:cxn modelId="{8B1D1F5B-6AFF-425B-8DCB-A3E6A482D80A}" type="presParOf" srcId="{77BA485C-F1F4-4734-ACA4-4257BFC106F1}" destId="{90267596-A30B-4E32-9335-4EA816403D18}" srcOrd="0" destOrd="0" presId="urn:microsoft.com/office/officeart/2008/layout/HexagonCluster"/>
    <dgm:cxn modelId="{0AA8CBE5-0C9D-4DE9-92BC-31E4FDEFC85B}" type="presParOf" srcId="{A6543572-8562-4AAA-AE6E-3B50B507409A}" destId="{1E7759FB-D7D5-437F-BEDC-1C76421C234F}" srcOrd="15" destOrd="0" presId="urn:microsoft.com/office/officeart/2008/layout/HexagonCluster"/>
    <dgm:cxn modelId="{A0821045-8A02-4AF2-AD82-35AFA2CD6A76}" type="presParOf" srcId="{1E7759FB-D7D5-437F-BEDC-1C76421C234F}" destId="{26EAA1B5-BE92-43F7-B696-6045B041D92E}" srcOrd="0" destOrd="0" presId="urn:microsoft.com/office/officeart/2008/layout/HexagonCluster"/>
    <dgm:cxn modelId="{206A6856-2A79-46C2-B16A-374B358928DB}" type="presParOf" srcId="{A6543572-8562-4AAA-AE6E-3B50B507409A}" destId="{F0B4D1E2-E257-4D66-8516-C9D429635AA2}" srcOrd="16" destOrd="0" presId="urn:microsoft.com/office/officeart/2008/layout/HexagonCluster"/>
    <dgm:cxn modelId="{EA733108-D5FA-426D-BD6C-5920196EFFEC}" type="presParOf" srcId="{F0B4D1E2-E257-4D66-8516-C9D429635AA2}" destId="{0440E90A-7A2C-4B87-80B3-C58332668A06}" srcOrd="0" destOrd="0" presId="urn:microsoft.com/office/officeart/2008/layout/HexagonCluster"/>
    <dgm:cxn modelId="{9EA392EC-D93E-4A7A-8A9B-C01446157E16}" type="presParOf" srcId="{A6543572-8562-4AAA-AE6E-3B50B507409A}" destId="{56FB2322-CB1F-4708-9F3D-09EF46030836}" srcOrd="17" destOrd="0" presId="urn:microsoft.com/office/officeart/2008/layout/HexagonCluster"/>
    <dgm:cxn modelId="{7661EBA4-056A-4352-B172-DD578B07A2A3}" type="presParOf" srcId="{56FB2322-CB1F-4708-9F3D-09EF46030836}" destId="{D278B11A-690B-437F-8DAD-FFF096C30B02}" srcOrd="0" destOrd="0" presId="urn:microsoft.com/office/officeart/2008/layout/HexagonCluster"/>
    <dgm:cxn modelId="{0E5304C1-06DE-4648-B1C3-B5BF176D985B}" type="presParOf" srcId="{A6543572-8562-4AAA-AE6E-3B50B507409A}" destId="{9691A215-7C5F-4FA2-9B86-DB473532A354}" srcOrd="18" destOrd="0" presId="urn:microsoft.com/office/officeart/2008/layout/HexagonCluster"/>
    <dgm:cxn modelId="{9D4B4E64-8842-4B3E-9E73-BB2BF642AB74}" type="presParOf" srcId="{9691A215-7C5F-4FA2-9B86-DB473532A354}" destId="{C68D37F6-7C0C-4021-8ADA-DE89B05CE020}" srcOrd="0" destOrd="0" presId="urn:microsoft.com/office/officeart/2008/layout/HexagonCluster"/>
    <dgm:cxn modelId="{55D60918-2471-4E1C-A566-5E92BB72A9A1}" type="presParOf" srcId="{A6543572-8562-4AAA-AE6E-3B50B507409A}" destId="{FE956CB1-8265-4860-96A0-D3DD9FD09541}" srcOrd="19" destOrd="0" presId="urn:microsoft.com/office/officeart/2008/layout/HexagonCluster"/>
    <dgm:cxn modelId="{239C82E2-D28F-40FE-979A-AD47B1B1A00E}" type="presParOf" srcId="{FE956CB1-8265-4860-96A0-D3DD9FD09541}" destId="{5EFCC510-2CFD-4D00-9E69-FD6632DF15ED}" srcOrd="0" destOrd="0" presId="urn:microsoft.com/office/officeart/2008/layout/HexagonCluster"/>
    <dgm:cxn modelId="{26F36E72-1B32-4356-BC21-FEB236BA4A70}" type="presParOf" srcId="{A6543572-8562-4AAA-AE6E-3B50B507409A}" destId="{F97FE505-AC02-49A0-B6D0-C972EDF654E7}" srcOrd="20" destOrd="0" presId="urn:microsoft.com/office/officeart/2008/layout/HexagonCluster"/>
    <dgm:cxn modelId="{E4275E6B-C417-48BC-B4EC-47BDFCBA5CD6}" type="presParOf" srcId="{F97FE505-AC02-49A0-B6D0-C972EDF654E7}" destId="{D1540FB4-5CA1-4862-A994-72A7F9322D74}" srcOrd="0" destOrd="0" presId="urn:microsoft.com/office/officeart/2008/layout/HexagonCluster"/>
    <dgm:cxn modelId="{F4B874B7-A6A5-4C5F-A4FA-0868AE24262A}" type="presParOf" srcId="{A6543572-8562-4AAA-AE6E-3B50B507409A}" destId="{982EBB2E-8036-4FD9-892D-9A4C5B6FB974}" srcOrd="21" destOrd="0" presId="urn:microsoft.com/office/officeart/2008/layout/HexagonCluster"/>
    <dgm:cxn modelId="{E5E45C34-1B71-4F64-A0E6-AF894F0CF0E9}" type="presParOf" srcId="{982EBB2E-8036-4FD9-892D-9A4C5B6FB974}" destId="{50B5DF8C-0C49-4235-946D-4E52413511C2}" srcOrd="0" destOrd="0" presId="urn:microsoft.com/office/officeart/2008/layout/HexagonCluster"/>
    <dgm:cxn modelId="{A6D65A5B-9C3A-4862-B153-221013F34ED9}" type="presParOf" srcId="{A6543572-8562-4AAA-AE6E-3B50B507409A}" destId="{86B30B5F-3B81-442B-A3CE-007DEBC2125C}" srcOrd="22" destOrd="0" presId="urn:microsoft.com/office/officeart/2008/layout/HexagonCluster"/>
    <dgm:cxn modelId="{DC1FFC0C-22F4-4B65-BADB-73E1ECB7D109}" type="presParOf" srcId="{86B30B5F-3B81-442B-A3CE-007DEBC2125C}" destId="{5833F4C8-8DD9-443C-B4FF-F17515A9DAC2}" srcOrd="0" destOrd="0" presId="urn:microsoft.com/office/officeart/2008/layout/HexagonCluster"/>
    <dgm:cxn modelId="{0DA1200F-1DDC-410C-9D88-B38DF32164AC}" type="presParOf" srcId="{A6543572-8562-4AAA-AE6E-3B50B507409A}" destId="{C3DABD2D-4A4F-44EB-87EE-796C6857B6AB}" srcOrd="23" destOrd="0" presId="urn:microsoft.com/office/officeart/2008/layout/HexagonCluster"/>
    <dgm:cxn modelId="{410E7757-EBB7-4957-853E-F14ED0343B84}" type="presParOf" srcId="{C3DABD2D-4A4F-44EB-87EE-796C6857B6AB}" destId="{606A7109-2390-42E4-82F7-76D8377345F4}" srcOrd="0" destOrd="0" presId="urn:microsoft.com/office/officeart/2008/layout/HexagonCluster"/>
    <dgm:cxn modelId="{5A1A5C00-9B30-46D7-AF8C-0202605CF43E}" type="presParOf" srcId="{A6543572-8562-4AAA-AE6E-3B50B507409A}" destId="{CA937808-B6CA-4A13-8D50-E79C96DDEA01}" srcOrd="24" destOrd="0" presId="urn:microsoft.com/office/officeart/2008/layout/HexagonCluster"/>
    <dgm:cxn modelId="{A135C6EF-EF0C-4E42-96A5-5DCB921F5523}" type="presParOf" srcId="{CA937808-B6CA-4A13-8D50-E79C96DDEA01}" destId="{070BA08B-6F05-4205-BBFF-11B590534FAE}" srcOrd="0" destOrd="0" presId="urn:microsoft.com/office/officeart/2008/layout/HexagonCluster"/>
    <dgm:cxn modelId="{1A19500E-A695-4A9F-985A-BD9C9371FCA8}" type="presParOf" srcId="{A6543572-8562-4AAA-AE6E-3B50B507409A}" destId="{43E58FCE-847F-4EC3-9FC8-137073279918}" srcOrd="25" destOrd="0" presId="urn:microsoft.com/office/officeart/2008/layout/HexagonCluster"/>
    <dgm:cxn modelId="{5713CF2D-FF65-4B64-B5A2-22510A6F220E}" type="presParOf" srcId="{43E58FCE-847F-4EC3-9FC8-137073279918}" destId="{9F85206F-5321-47F2-965D-7BA7BA640F6C}" srcOrd="0" destOrd="0" presId="urn:microsoft.com/office/officeart/2008/layout/HexagonCluster"/>
    <dgm:cxn modelId="{5D2F77AE-2511-4272-9ECE-130B74A8C514}" type="presParOf" srcId="{A6543572-8562-4AAA-AE6E-3B50B507409A}" destId="{A93FCD23-EA92-4748-82E6-390C926FA272}" srcOrd="26" destOrd="0" presId="urn:microsoft.com/office/officeart/2008/layout/HexagonCluster"/>
    <dgm:cxn modelId="{C5581DDC-9083-4178-9FE1-4B0327D6F596}" type="presParOf" srcId="{A93FCD23-EA92-4748-82E6-390C926FA272}" destId="{D89C8CF8-4E4C-4BB4-A90A-87858E6C58DD}" srcOrd="0" destOrd="0" presId="urn:microsoft.com/office/officeart/2008/layout/HexagonCluster"/>
    <dgm:cxn modelId="{FD94035F-B80F-44B0-B0C1-ECBF9DCC4A58}" type="presParOf" srcId="{A6543572-8562-4AAA-AE6E-3B50B507409A}" destId="{51EDA4B4-A462-4B5F-A98A-27CB0BB8B3DB}" srcOrd="27" destOrd="0" presId="urn:microsoft.com/office/officeart/2008/layout/HexagonCluster"/>
    <dgm:cxn modelId="{7C897132-A661-4F97-BE7F-4415B8BD9FF8}" type="presParOf" srcId="{51EDA4B4-A462-4B5F-A98A-27CB0BB8B3DB}" destId="{0AE10C87-6499-4CD1-A08D-8C8AF9DBAB5E}" srcOrd="0" destOrd="0" presId="urn:microsoft.com/office/officeart/2008/layout/HexagonCluster"/>
    <dgm:cxn modelId="{7650A462-0138-49BC-A3BE-EFEB9421AE79}" type="presParOf" srcId="{A6543572-8562-4AAA-AE6E-3B50B507409A}" destId="{2D162631-4AC0-4028-B424-AA3F83F21ECA}" srcOrd="28" destOrd="0" presId="urn:microsoft.com/office/officeart/2008/layout/HexagonCluster"/>
    <dgm:cxn modelId="{BE1B57CF-C048-4937-BEC2-CF113D584513}" type="presParOf" srcId="{2D162631-4AC0-4028-B424-AA3F83F21ECA}" destId="{78F0D37C-5DF3-4CBE-AEDC-95499846C954}" srcOrd="0" destOrd="0" presId="urn:microsoft.com/office/officeart/2008/layout/HexagonCluster"/>
    <dgm:cxn modelId="{7ECAA94C-A99F-4C40-B48F-CEE738C810F9}" type="presParOf" srcId="{A6543572-8562-4AAA-AE6E-3B50B507409A}" destId="{3A7B7020-43EA-44B3-A536-2664B82FAB4A}" srcOrd="29" destOrd="0" presId="urn:microsoft.com/office/officeart/2008/layout/HexagonCluster"/>
    <dgm:cxn modelId="{6BE27988-A127-4BC8-AFDB-50E315784950}" type="presParOf" srcId="{3A7B7020-43EA-44B3-A536-2664B82FAB4A}" destId="{02C9444F-263E-4158-9801-873850CA59F5}" srcOrd="0" destOrd="0" presId="urn:microsoft.com/office/officeart/2008/layout/HexagonCluster"/>
    <dgm:cxn modelId="{AF34C684-27D7-4EC4-91DA-37640D8BFF6D}" type="presParOf" srcId="{A6543572-8562-4AAA-AE6E-3B50B507409A}" destId="{61FCD0AB-DA2B-4FAF-AF55-BF1BE3AF156E}" srcOrd="30" destOrd="0" presId="urn:microsoft.com/office/officeart/2008/layout/HexagonCluster"/>
    <dgm:cxn modelId="{A7348694-F453-4BCE-9D5E-F13C4A243776}" type="presParOf" srcId="{61FCD0AB-DA2B-4FAF-AF55-BF1BE3AF156E}" destId="{D56C5CBC-E361-4D6D-B445-8C84B97E2827}" srcOrd="0" destOrd="0" presId="urn:microsoft.com/office/officeart/2008/layout/HexagonCluster"/>
    <dgm:cxn modelId="{7C0B17EF-E5C7-4A84-83C4-1CFDE12F609C}" type="presParOf" srcId="{A6543572-8562-4AAA-AE6E-3B50B507409A}" destId="{B68B0A0C-CC3F-460F-97D7-9E8B8BEFBAC6}" srcOrd="31" destOrd="0" presId="urn:microsoft.com/office/officeart/2008/layout/HexagonCluster"/>
    <dgm:cxn modelId="{F4E5C325-8BC1-407F-848E-DE71FC176AD2}" type="presParOf" srcId="{B68B0A0C-CC3F-460F-97D7-9E8B8BEFBAC6}" destId="{B2737536-A1B2-40F2-A616-DB7D65C1A8EE}" srcOrd="0" destOrd="0" presId="urn:microsoft.com/office/officeart/2008/layout/HexagonCluster"/>
    <dgm:cxn modelId="{D2CF7E95-A476-40DF-8753-FA4B8C150D5B}" type="presParOf" srcId="{A6543572-8562-4AAA-AE6E-3B50B507409A}" destId="{8BFF1ABB-AFEA-46E3-ACBF-EBA722C69D60}" srcOrd="32" destOrd="0" presId="urn:microsoft.com/office/officeart/2008/layout/HexagonCluster"/>
    <dgm:cxn modelId="{7E75FBE0-8A49-4F85-A370-F126FD6867C2}" type="presParOf" srcId="{8BFF1ABB-AFEA-46E3-ACBF-EBA722C69D60}" destId="{737E45AE-C35A-4752-A64B-14684A0585C8}" srcOrd="0" destOrd="0" presId="urn:microsoft.com/office/officeart/2008/layout/HexagonCluster"/>
    <dgm:cxn modelId="{B6AFDDD5-064A-4B67-B1A2-1AFCE92B5DD8}" type="presParOf" srcId="{A6543572-8562-4AAA-AE6E-3B50B507409A}" destId="{EB66668B-9C89-4C0E-835E-7EED7138991A}" srcOrd="33" destOrd="0" presId="urn:microsoft.com/office/officeart/2008/layout/HexagonCluster"/>
    <dgm:cxn modelId="{BBE0F38C-5F41-4CF7-AE78-5DA0CC4908F4}" type="presParOf" srcId="{EB66668B-9C89-4C0E-835E-7EED7138991A}" destId="{9B66B1CA-DF89-4089-9BD2-2991EAB23FF1}" srcOrd="0" destOrd="0" presId="urn:microsoft.com/office/officeart/2008/layout/HexagonCluster"/>
    <dgm:cxn modelId="{0DC85E7C-600C-4CCB-98D4-7821222EDEAE}" type="presParOf" srcId="{A6543572-8562-4AAA-AE6E-3B50B507409A}" destId="{B128F1E4-5557-451E-98F8-60DBADD33C9F}" srcOrd="34" destOrd="0" presId="urn:microsoft.com/office/officeart/2008/layout/HexagonCluster"/>
    <dgm:cxn modelId="{1CB881B0-E2EA-44B3-850A-DA46E760C547}" type="presParOf" srcId="{B128F1E4-5557-451E-98F8-60DBADD33C9F}" destId="{1FFF537E-6584-4E6E-B0AE-F0A93B13AD2A}" srcOrd="0" destOrd="0" presId="urn:microsoft.com/office/officeart/2008/layout/HexagonCluster"/>
    <dgm:cxn modelId="{40BA29C1-3938-40BC-ADB0-34B3F7FD8CE9}" type="presParOf" srcId="{A6543572-8562-4AAA-AE6E-3B50B507409A}" destId="{F1B5626C-B8B8-4546-BEB6-2E6DC8F352F4}" srcOrd="35" destOrd="0" presId="urn:microsoft.com/office/officeart/2008/layout/HexagonCluster"/>
    <dgm:cxn modelId="{2CBAAB25-3191-458F-8506-83CA5B9D737C}" type="presParOf" srcId="{F1B5626C-B8B8-4546-BEB6-2E6DC8F352F4}" destId="{5D817C0C-D7CC-4758-9698-6FE3891BAB17}" srcOrd="0" destOrd="0" presId="urn:microsoft.com/office/officeart/2008/layout/HexagonCluster"/>
    <dgm:cxn modelId="{70D3C1CC-06F7-4788-A25F-7E62765F3835}" type="presParOf" srcId="{A6543572-8562-4AAA-AE6E-3B50B507409A}" destId="{9CEDE8B3-238A-4DEC-94B2-FC3DAF6B5504}" srcOrd="36" destOrd="0" presId="urn:microsoft.com/office/officeart/2008/layout/HexagonCluster"/>
    <dgm:cxn modelId="{14D7BD0B-48E9-45B7-BFCB-E8F67032DF06}" type="presParOf" srcId="{9CEDE8B3-238A-4DEC-94B2-FC3DAF6B5504}" destId="{729179EB-BF71-4DE4-BDB9-253005818438}" srcOrd="0" destOrd="0" presId="urn:microsoft.com/office/officeart/2008/layout/HexagonCluster"/>
    <dgm:cxn modelId="{F9D580D8-C52B-46D4-A6EE-404BB4F34E6B}" type="presParOf" srcId="{A6543572-8562-4AAA-AE6E-3B50B507409A}" destId="{9DCC3CAB-E298-4FA1-AB72-1060C293938A}" srcOrd="37" destOrd="0" presId="urn:microsoft.com/office/officeart/2008/layout/HexagonCluster"/>
    <dgm:cxn modelId="{9A6312D0-BFF9-45B6-9982-0425BCC7CCC7}" type="presParOf" srcId="{9DCC3CAB-E298-4FA1-AB72-1060C293938A}" destId="{AE003CFA-8E34-43E2-B5A6-EA5E1080557C}" srcOrd="0" destOrd="0" presId="urn:microsoft.com/office/officeart/2008/layout/HexagonCluster"/>
    <dgm:cxn modelId="{617FE3FD-BC0D-4712-B194-80952F01974C}" type="presParOf" srcId="{A6543572-8562-4AAA-AE6E-3B50B507409A}" destId="{8E3295BA-19A5-4C6A-93ED-8B5AC5959CCB}" srcOrd="38" destOrd="0" presId="urn:microsoft.com/office/officeart/2008/layout/HexagonCluster"/>
    <dgm:cxn modelId="{43AE37DC-4D19-4B59-91FD-76619B52E7F9}" type="presParOf" srcId="{8E3295BA-19A5-4C6A-93ED-8B5AC5959CCB}" destId="{1ABF3804-EDE8-4E60-B1DD-98CB1D7CB3D9}" srcOrd="0" destOrd="0" presId="urn:microsoft.com/office/officeart/2008/layout/HexagonCluster"/>
    <dgm:cxn modelId="{440DC690-E340-4A80-B3E9-F26F9199BFD6}" type="presParOf" srcId="{A6543572-8562-4AAA-AE6E-3B50B507409A}" destId="{BD635458-FC31-4BAD-A11D-DD5F4126EA29}" srcOrd="39" destOrd="0" presId="urn:microsoft.com/office/officeart/2008/layout/HexagonCluster"/>
    <dgm:cxn modelId="{F0C2C97B-111E-466F-8501-CF382A3047C4}" type="presParOf" srcId="{BD635458-FC31-4BAD-A11D-DD5F4126EA29}" destId="{B73EBB2C-4FF1-4150-B9C0-976524EEC9D6}" srcOrd="0" destOrd="0" presId="urn:microsoft.com/office/officeart/2008/layout/HexagonCluster"/>
    <dgm:cxn modelId="{09327472-B517-452B-8938-C531DB31B11B}" type="presParOf" srcId="{A6543572-8562-4AAA-AE6E-3B50B507409A}" destId="{3608E508-8A2F-4F49-BB01-006BAA2C69AD}" srcOrd="40" destOrd="0" presId="urn:microsoft.com/office/officeart/2008/layout/HexagonCluster"/>
    <dgm:cxn modelId="{DD411AFE-B8A0-4028-A631-6274C250DC94}" type="presParOf" srcId="{3608E508-8A2F-4F49-BB01-006BAA2C69AD}" destId="{E2E42FEB-4D34-4A47-9C1F-1B86C7B46CA8}" srcOrd="0" destOrd="0" presId="urn:microsoft.com/office/officeart/2008/layout/HexagonCluster"/>
    <dgm:cxn modelId="{1F97CFBE-4A1A-4141-921D-156C6A12D444}" type="presParOf" srcId="{A6543572-8562-4AAA-AE6E-3B50B507409A}" destId="{8DACB2A8-D048-4D58-AD77-A00B25D3F9D5}" srcOrd="41" destOrd="0" presId="urn:microsoft.com/office/officeart/2008/layout/HexagonCluster"/>
    <dgm:cxn modelId="{9B4E5436-C7CB-40F4-B52D-364D4B335902}" type="presParOf" srcId="{8DACB2A8-D048-4D58-AD77-A00B25D3F9D5}" destId="{46022741-48BF-49BD-B2AD-BE3FEE7174BE}" srcOrd="0" destOrd="0" presId="urn:microsoft.com/office/officeart/2008/layout/HexagonCluster"/>
    <dgm:cxn modelId="{DBC85B5C-A190-4F53-854B-B3A586DC5499}" type="presParOf" srcId="{A6543572-8562-4AAA-AE6E-3B50B507409A}" destId="{D2F8696E-A1DF-488A-9C3F-89B2B17C9A06}" srcOrd="42" destOrd="0" presId="urn:microsoft.com/office/officeart/2008/layout/HexagonCluster"/>
    <dgm:cxn modelId="{8011BBD5-79FE-4611-A7EB-6D9FDEC63846}" type="presParOf" srcId="{D2F8696E-A1DF-488A-9C3F-89B2B17C9A06}" destId="{5B2D4C66-3E4C-4561-A72A-5C3D26106ACE}" srcOrd="0" destOrd="0" presId="urn:microsoft.com/office/officeart/2008/layout/HexagonCluster"/>
    <dgm:cxn modelId="{54CDD3EE-A50C-4987-BC00-843903F5B7BB}" type="presParOf" srcId="{A6543572-8562-4AAA-AE6E-3B50B507409A}" destId="{CA29EC4D-DAC2-4ACF-BA26-4EB9AECBC05A}" srcOrd="43" destOrd="0" presId="urn:microsoft.com/office/officeart/2008/layout/HexagonCluster"/>
    <dgm:cxn modelId="{8F04E5F1-7A83-49FD-AA59-E2DB3DCDC491}" type="presParOf" srcId="{CA29EC4D-DAC2-4ACF-BA26-4EB9AECBC05A}" destId="{253DFBB9-FB75-4542-97D8-DFDBC2C0C296}" srcOrd="0" destOrd="0" presId="urn:microsoft.com/office/officeart/2008/layout/HexagonCluster"/>
    <dgm:cxn modelId="{530AFED2-B7B7-4369-A2BA-F0405223AEE0}" type="presParOf" srcId="{A6543572-8562-4AAA-AE6E-3B50B507409A}" destId="{0EA348F6-8958-4FA4-ADA6-8279BC8CFDBA}" srcOrd="44" destOrd="0" presId="urn:microsoft.com/office/officeart/2008/layout/HexagonCluster"/>
    <dgm:cxn modelId="{D725C6A5-652E-49C4-A385-F665BD68491F}" type="presParOf" srcId="{0EA348F6-8958-4FA4-ADA6-8279BC8CFDBA}" destId="{93907986-8BB4-4BAD-9712-8A0EA104FE99}" srcOrd="0" destOrd="0" presId="urn:microsoft.com/office/officeart/2008/layout/HexagonCluster"/>
    <dgm:cxn modelId="{F359326B-172E-48E0-A6F7-C90F6513EF9C}" type="presParOf" srcId="{A6543572-8562-4AAA-AE6E-3B50B507409A}" destId="{EEE8B0DE-A9F1-4565-A5E2-B9BADF2E267D}" srcOrd="45" destOrd="0" presId="urn:microsoft.com/office/officeart/2008/layout/HexagonCluster"/>
    <dgm:cxn modelId="{95E84C44-2D05-43DC-95B8-51361BDFE7BB}" type="presParOf" srcId="{EEE8B0DE-A9F1-4565-A5E2-B9BADF2E267D}" destId="{E2F0255F-411E-4ED6-80ED-1FF8CEB15888}" srcOrd="0" destOrd="0" presId="urn:microsoft.com/office/officeart/2008/layout/HexagonCluster"/>
    <dgm:cxn modelId="{41B1390C-E55C-42D2-B81B-FE88B21FD841}" type="presParOf" srcId="{A6543572-8562-4AAA-AE6E-3B50B507409A}" destId="{C57B8D32-C07A-4864-861B-74282705D68D}" srcOrd="46" destOrd="0" presId="urn:microsoft.com/office/officeart/2008/layout/HexagonCluster"/>
    <dgm:cxn modelId="{ECD4F5B7-7E4C-4AE4-8686-8BD717C2597E}" type="presParOf" srcId="{C57B8D32-C07A-4864-861B-74282705D68D}" destId="{7D933805-F2AE-4A29-9ACE-37E8E8FA166F}" srcOrd="0" destOrd="0" presId="urn:microsoft.com/office/officeart/2008/layout/HexagonCluster"/>
    <dgm:cxn modelId="{727A1CE2-912E-415B-B217-13B6B923FE3D}" type="presParOf" srcId="{A6543572-8562-4AAA-AE6E-3B50B507409A}" destId="{574D0100-7D9C-4417-A4E2-1CFF5BD6AC10}" srcOrd="47" destOrd="0" presId="urn:microsoft.com/office/officeart/2008/layout/HexagonCluster"/>
    <dgm:cxn modelId="{CDC003E2-B55B-47D1-AD6E-C7D5926CD62A}" type="presParOf" srcId="{574D0100-7D9C-4417-A4E2-1CFF5BD6AC10}" destId="{0BA01FC7-3621-40C3-84E9-0CD124E2A4C1}" srcOrd="0" destOrd="0" presId="urn:microsoft.com/office/officeart/2008/layout/HexagonCluster"/>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4852537"/>
        <a:chOff x="0" y="0"/>
        <a:chExt cx="8128000" cy="4852537"/>
      </a:xfrm>
    </dsp:grpSpPr>
    <dsp:sp modelId="{FE8D281F-88F4-4077-93AB-3EAE98E88197}">
      <dsp:nvSpPr>
        <dsp:cNvPr id="3" name="六边形 2"/>
        <dsp:cNvSpPr/>
      </dsp:nvSpPr>
      <dsp:spPr bwMode="white">
        <a:xfrm>
          <a:off x="996493" y="1651804"/>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ko-KR" sz="1050" dirty="0" smtClean="0">
              <a:latin typeface="微软雅黑" panose="020B0503020204020204" pitchFamily="34" charset="-122"/>
            </a:rPr>
            <a:t>汪海兵</a:t>
          </a:r>
          <a:r>
            <a:rPr lang="en-US" altLang="zh-CN" sz="1050" dirty="0" smtClean="0">
              <a:latin typeface="微软雅黑" panose="020B0503020204020204" pitchFamily="34" charset="-122"/>
              <a:ea typeface="微软雅黑" panose="020B0503020204020204" pitchFamily="34" charset="-122"/>
            </a:rPr>
            <a:t>——</a:t>
          </a:r>
          <a:r>
            <a:rPr lang="en-US" altLang="ko-KR" sz="1050" dirty="0" smtClean="0">
              <a:latin typeface="微软雅黑" panose="020B0503020204020204" pitchFamily="34" charset="-122"/>
              <a:ea typeface="微软雅黑" panose="020B0503020204020204" pitchFamily="34" charset="-122"/>
            </a:rPr>
            <a:t> "</a:t>
          </a:r>
          <a:r>
            <a:rPr lang="ko-KR" sz="1050" dirty="0" smtClean="0">
              <a:latin typeface="微软雅黑" panose="020B0503020204020204" pitchFamily="34" charset="-122"/>
            </a:rPr>
            <a:t>淘米科技”创始人</a:t>
          </a:r>
          <a:endParaRPr lang="zh-CN" altLang="en-US" sz="1050" dirty="0">
            <a:latin typeface="微软雅黑" panose="020B0503020204020204" pitchFamily="34" charset="-122"/>
            <a:ea typeface="微软雅黑" panose="020B0503020204020204" pitchFamily="34" charset="-122"/>
          </a:endParaRPr>
        </a:p>
      </dsp:txBody>
      <dsp:txXfrm>
        <a:off x="996493" y="1651804"/>
        <a:ext cx="1158240" cy="994285"/>
      </dsp:txXfrm>
    </dsp:sp>
    <dsp:sp modelId="{A932D2DE-7BB4-4DC1-8ED3-F9D4F2E98003}">
      <dsp:nvSpPr>
        <dsp:cNvPr id="4" name="六边形 3"/>
        <dsp:cNvSpPr/>
      </dsp:nvSpPr>
      <dsp:spPr bwMode="white">
        <a:xfrm>
          <a:off x="1024128" y="2096296"/>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1024128" y="2096296"/>
        <a:ext cx="134925" cy="116461"/>
      </dsp:txXfrm>
    </dsp:sp>
    <dsp:sp modelId="{8BA17621-ED53-41CD-8342-93752A27405A}">
      <dsp:nvSpPr>
        <dsp:cNvPr id="5" name="六边形 4"/>
        <dsp:cNvSpPr/>
      </dsp:nvSpPr>
      <dsp:spPr bwMode="white">
        <a:xfrm>
          <a:off x="0" y="1102496"/>
          <a:ext cx="1158240" cy="994285"/>
        </a:xfrm>
        <a:prstGeom prst="hexagon">
          <a:avLst>
            <a:gd name="adj" fmla="val 25000"/>
            <a:gd name="vf" fmla="val 115470"/>
          </a:avLst>
        </a:prstGeom>
        <a:blipFill>
          <a:blip r:embed="rId1" cstate="print">
            <a:extLst>
              <a:ext uri="{28A0092B-C50C-407E-A947-70E740481C1C}">
                <a14:useLocalDpi xmlns:a14="http://schemas.microsoft.com/office/drawing/2010/main" val="0"/>
              </a:ext>
            </a:extLst>
          </a:blip>
          <a:srcRect/>
          <a:stretch>
            <a:fillRect l="-14000" r="-14000"/>
          </a:stretch>
        </a:blipFill>
      </dsp:spPr>
      <dsp:style>
        <a:lnRef idx="2">
          <a:schemeClr val="dk2"/>
        </a:lnRef>
        <a:fillRef idx="1">
          <a:schemeClr val="lt2">
            <a:alpha val="90000"/>
          </a:schemeClr>
        </a:fillRef>
        <a:effectRef idx="0">
          <a:scrgbClr r="0" g="0" b="0"/>
        </a:effectRef>
        <a:fontRef idx="minor"/>
      </dsp:style>
      <dsp:txXfrm>
        <a:off x="0" y="1102496"/>
        <a:ext cx="1158240" cy="994285"/>
      </dsp:txXfrm>
    </dsp:sp>
    <dsp:sp modelId="{EA5D55FA-0462-457A-988E-609AA52A642F}">
      <dsp:nvSpPr>
        <dsp:cNvPr id="6" name="六边形 5"/>
        <dsp:cNvSpPr/>
      </dsp:nvSpPr>
      <dsp:spPr bwMode="white">
        <a:xfrm>
          <a:off x="793293" y="1964307"/>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793293" y="1964307"/>
        <a:ext cx="134925" cy="116461"/>
      </dsp:txXfrm>
    </dsp:sp>
    <dsp:sp modelId="{EA19BD96-1757-4A2A-BD30-492A6BF64FEA}">
      <dsp:nvSpPr>
        <dsp:cNvPr id="7" name="六边形 6"/>
        <dsp:cNvSpPr/>
      </dsp:nvSpPr>
      <dsp:spPr bwMode="white">
        <a:xfrm>
          <a:off x="1992986" y="1099100"/>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050" dirty="0" smtClean="0">
              <a:latin typeface="微软雅黑" panose="020B0503020204020204" pitchFamily="34" charset="-122"/>
              <a:ea typeface="微软雅黑" panose="020B0503020204020204" pitchFamily="34" charset="-122"/>
            </a:rPr>
            <a:t>张小龙</a:t>
          </a:r>
          <a:r>
            <a:rPr lang="en-US" altLang="zh-CN" sz="1050" dirty="0" smtClean="0">
              <a:latin typeface="微软雅黑" panose="020B0503020204020204" pitchFamily="34" charset="-122"/>
              <a:ea typeface="微软雅黑" panose="020B0503020204020204" pitchFamily="34" charset="-122"/>
            </a:rPr>
            <a:t>——</a:t>
          </a:r>
          <a:r>
            <a:rPr lang="zh-CN" altLang="en-US" sz="1050" dirty="0" smtClean="0">
              <a:latin typeface="微软雅黑" panose="020B0503020204020204" pitchFamily="34" charset="-122"/>
              <a:ea typeface="微软雅黑" panose="020B0503020204020204" pitchFamily="34" charset="-122"/>
            </a:rPr>
            <a:t>“微信之父”</a:t>
          </a:r>
          <a:endParaRPr lang="zh-CN" altLang="en-US" sz="1050" dirty="0">
            <a:latin typeface="微软雅黑" panose="020B0503020204020204" pitchFamily="34" charset="-122"/>
            <a:ea typeface="微软雅黑" panose="020B0503020204020204" pitchFamily="34" charset="-122"/>
          </a:endParaRPr>
        </a:p>
      </dsp:txBody>
      <dsp:txXfrm>
        <a:off x="1992986" y="1099100"/>
        <a:ext cx="1158240" cy="994285"/>
      </dsp:txXfrm>
    </dsp:sp>
    <dsp:sp modelId="{7FB1F827-5778-4748-AB81-88FD72151BFB}">
      <dsp:nvSpPr>
        <dsp:cNvPr id="8" name="六边形 7"/>
        <dsp:cNvSpPr/>
      </dsp:nvSpPr>
      <dsp:spPr bwMode="white">
        <a:xfrm>
          <a:off x="2789530" y="1959455"/>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2789530" y="1959455"/>
        <a:ext cx="134925" cy="116461"/>
      </dsp:txXfrm>
    </dsp:sp>
    <dsp:sp modelId="{B7FF88D4-E32A-49CF-A950-DCBC050439EA}">
      <dsp:nvSpPr>
        <dsp:cNvPr id="9" name="六边形 8"/>
        <dsp:cNvSpPr/>
      </dsp:nvSpPr>
      <dsp:spPr bwMode="white">
        <a:xfrm>
          <a:off x="2988666" y="1649863"/>
          <a:ext cx="1158240" cy="994285"/>
        </a:xfrm>
        <a:prstGeom prst="hexagon">
          <a:avLst>
            <a:gd name="adj" fmla="val 25000"/>
            <a:gd name="vf" fmla="val 115470"/>
          </a:avLst>
        </a:prstGeom>
        <a:blipFill>
          <a:blip r:embed="rId2" cstate="print">
            <a:extLst>
              <a:ext uri="{28A0092B-C50C-407E-A947-70E740481C1C}">
                <a14:useLocalDpi xmlns:a14="http://schemas.microsoft.com/office/drawing/2010/main" val="0"/>
              </a:ext>
            </a:extLst>
          </a:blip>
          <a:srcRect/>
          <a:stretch>
            <a:fillRect l="-10000" r="-10000"/>
          </a:stretch>
        </a:blipFill>
      </dsp:spPr>
      <dsp:style>
        <a:lnRef idx="2">
          <a:schemeClr val="dk2"/>
        </a:lnRef>
        <a:fillRef idx="1">
          <a:schemeClr val="lt2">
            <a:alpha val="90000"/>
          </a:schemeClr>
        </a:fillRef>
        <a:effectRef idx="0">
          <a:scrgbClr r="0" g="0" b="0"/>
        </a:effectRef>
        <a:fontRef idx="minor"/>
      </dsp:style>
      <dsp:txXfrm>
        <a:off x="2988666" y="1649863"/>
        <a:ext cx="1158240" cy="994285"/>
      </dsp:txXfrm>
    </dsp:sp>
    <dsp:sp modelId="{257FB1BB-5264-4C4B-B7F1-3FA2D9B9657F}">
      <dsp:nvSpPr>
        <dsp:cNvPr id="10" name="六边形 9"/>
        <dsp:cNvSpPr/>
      </dsp:nvSpPr>
      <dsp:spPr bwMode="white">
        <a:xfrm>
          <a:off x="3017114" y="2092414"/>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3017114" y="2092414"/>
        <a:ext cx="134925" cy="116461"/>
      </dsp:txXfrm>
    </dsp:sp>
    <dsp:sp modelId="{C2865D11-BF2F-4EC8-8E30-88EF2049BC46}">
      <dsp:nvSpPr>
        <dsp:cNvPr id="11" name="六边形 10"/>
        <dsp:cNvSpPr/>
      </dsp:nvSpPr>
      <dsp:spPr bwMode="white">
        <a:xfrm>
          <a:off x="996493" y="552704"/>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050" dirty="0" smtClean="0">
              <a:latin typeface="微软雅黑" panose="020B0503020204020204" pitchFamily="34" charset="-122"/>
              <a:ea typeface="微软雅黑" panose="020B0503020204020204" pitchFamily="34" charset="-122"/>
            </a:rPr>
            <a:t>姚欣</a:t>
          </a:r>
          <a:r>
            <a:rPr lang="en-US" altLang="zh-CN" sz="1050" dirty="0" smtClean="0">
              <a:latin typeface="微软雅黑" panose="020B0503020204020204" pitchFamily="34" charset="-122"/>
              <a:ea typeface="微软雅黑" panose="020B0503020204020204" pitchFamily="34" charset="-122"/>
            </a:rPr>
            <a:t>——</a:t>
          </a:r>
          <a:r>
            <a:rPr lang="zh-CN" sz="1050" dirty="0" smtClean="0">
              <a:latin typeface="微软雅黑" panose="020B0503020204020204" pitchFamily="34" charset="-122"/>
              <a:ea typeface="微软雅黑" panose="020B0503020204020204" pitchFamily="34" charset="-122"/>
            </a:rPr>
            <a:t>“</a:t>
          </a:r>
          <a:r>
            <a:rPr lang="en-US" sz="1050" dirty="0" smtClean="0">
              <a:latin typeface="微软雅黑" panose="020B0503020204020204" pitchFamily="34" charset="-122"/>
              <a:ea typeface="微软雅黑" panose="020B0503020204020204" pitchFamily="34" charset="-122"/>
            </a:rPr>
            <a:t>PPTV</a:t>
          </a:r>
          <a:r>
            <a:rPr lang="zh-CN" altLang="en-US" sz="1050" dirty="0" smtClean="0">
              <a:latin typeface="微软雅黑" panose="020B0503020204020204" pitchFamily="34" charset="-122"/>
              <a:ea typeface="微软雅黑" panose="020B0503020204020204" pitchFamily="34" charset="-122"/>
            </a:rPr>
            <a:t>”</a:t>
          </a:r>
          <a:r>
            <a:rPr lang="zh-CN" sz="1050" dirty="0" smtClean="0">
              <a:latin typeface="微软雅黑" panose="020B0503020204020204" pitchFamily="34" charset="-122"/>
              <a:ea typeface="微软雅黑" panose="020B0503020204020204" pitchFamily="34" charset="-122"/>
            </a:rPr>
            <a:t>创始人</a:t>
          </a:r>
          <a:endParaRPr lang="zh-CN" altLang="en-US" sz="1050" dirty="0">
            <a:latin typeface="微软雅黑" panose="020B0503020204020204" pitchFamily="34" charset="-122"/>
            <a:ea typeface="微软雅黑" panose="020B0503020204020204" pitchFamily="34" charset="-122"/>
          </a:endParaRPr>
        </a:p>
      </dsp:txBody>
      <dsp:txXfrm>
        <a:off x="996493" y="552704"/>
        <a:ext cx="1158240" cy="994285"/>
      </dsp:txXfrm>
    </dsp:sp>
    <dsp:sp modelId="{3D997CB9-9887-4800-800C-69726AE45537}">
      <dsp:nvSpPr>
        <dsp:cNvPr id="12" name="六边形 11"/>
        <dsp:cNvSpPr/>
      </dsp:nvSpPr>
      <dsp:spPr bwMode="white">
        <a:xfrm>
          <a:off x="1784909" y="566291"/>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1784909" y="566291"/>
        <a:ext cx="134925" cy="116461"/>
      </dsp:txXfrm>
    </dsp:sp>
    <dsp:sp modelId="{8F7BA3B6-7094-47C2-B1A6-08A175251B4C}">
      <dsp:nvSpPr>
        <dsp:cNvPr id="13" name="六边形 12"/>
        <dsp:cNvSpPr/>
      </dsp:nvSpPr>
      <dsp:spPr bwMode="white">
        <a:xfrm>
          <a:off x="1992986" y="0"/>
          <a:ext cx="1158240" cy="994285"/>
        </a:xfrm>
        <a:prstGeom prst="hexagon">
          <a:avLst>
            <a:gd name="adj" fmla="val 25000"/>
            <a:gd name="vf" fmla="val 115470"/>
          </a:avLst>
        </a:prstGeom>
        <a:blipFill>
          <a:blip r:embed="rId3" cstate="print">
            <a:extLst>
              <a:ext uri="{28A0092B-C50C-407E-A947-70E740481C1C}">
                <a14:useLocalDpi xmlns:a14="http://schemas.microsoft.com/office/drawing/2010/main" val="0"/>
              </a:ext>
            </a:extLst>
          </a:blip>
          <a:srcRect/>
          <a:stretch>
            <a:fillRect l="-15000" r="-15000"/>
          </a:stretch>
        </a:blipFill>
      </dsp:spPr>
      <dsp:style>
        <a:lnRef idx="2">
          <a:schemeClr val="dk2"/>
        </a:lnRef>
        <a:fillRef idx="1">
          <a:schemeClr val="lt2">
            <a:alpha val="90000"/>
          </a:schemeClr>
        </a:fillRef>
        <a:effectRef idx="0">
          <a:scrgbClr r="0" g="0" b="0"/>
        </a:effectRef>
        <a:fontRef idx="minor"/>
      </dsp:style>
      <dsp:txXfrm>
        <a:off x="1992986" y="0"/>
        <a:ext cx="1158240" cy="994285"/>
      </dsp:txXfrm>
    </dsp:sp>
    <dsp:sp modelId="{ACE17F88-294F-4C35-8FC2-A5B9CCB03A15}">
      <dsp:nvSpPr>
        <dsp:cNvPr id="14" name="六边形 13"/>
        <dsp:cNvSpPr/>
      </dsp:nvSpPr>
      <dsp:spPr bwMode="white">
        <a:xfrm>
          <a:off x="2025498" y="440610"/>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2025498" y="440610"/>
        <a:ext cx="134925" cy="116461"/>
      </dsp:txXfrm>
    </dsp:sp>
    <dsp:sp modelId="{6443E46F-9C11-4C41-A94C-EAFD1EBEED24}">
      <dsp:nvSpPr>
        <dsp:cNvPr id="15" name="六边形 14"/>
        <dsp:cNvSpPr/>
      </dsp:nvSpPr>
      <dsp:spPr bwMode="white">
        <a:xfrm>
          <a:off x="2988666" y="550763"/>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050" dirty="0" smtClean="0">
              <a:latin typeface="微软雅黑" panose="020B0503020204020204" pitchFamily="34" charset="-122"/>
              <a:ea typeface="微软雅黑" panose="020B0503020204020204" pitchFamily="34" charset="-122"/>
            </a:rPr>
            <a:t>万勇 </a:t>
          </a:r>
          <a:r>
            <a:rPr lang="en-US" altLang="zh-CN" sz="1050" dirty="0" smtClean="0">
              <a:latin typeface="微软雅黑" panose="020B0503020204020204" pitchFamily="34" charset="-122"/>
              <a:ea typeface="微软雅黑" panose="020B0503020204020204" pitchFamily="34" charset="-122"/>
            </a:rPr>
            <a:t>——</a:t>
          </a:r>
          <a:r>
            <a:rPr lang="zh-CN" altLang="en-US" sz="1050" dirty="0" smtClean="0">
              <a:latin typeface="微软雅黑" panose="020B0503020204020204" pitchFamily="34" charset="-122"/>
              <a:ea typeface="微软雅黑" panose="020B0503020204020204" pitchFamily="34" charset="-122"/>
            </a:rPr>
            <a:t>“阿姨帮”创始人</a:t>
          </a:r>
          <a:endParaRPr lang="zh-CN" altLang="en-US" sz="1050" dirty="0">
            <a:latin typeface="微软雅黑" panose="020B0503020204020204" pitchFamily="34" charset="-122"/>
            <a:ea typeface="微软雅黑" panose="020B0503020204020204" pitchFamily="34" charset="-122"/>
          </a:endParaRPr>
        </a:p>
      </dsp:txBody>
      <dsp:txXfrm>
        <a:off x="2988666" y="550763"/>
        <a:ext cx="1158240" cy="994285"/>
      </dsp:txXfrm>
    </dsp:sp>
    <dsp:sp modelId="{39452A28-EDA8-4E58-ADFE-E4ABC4324204}">
      <dsp:nvSpPr>
        <dsp:cNvPr id="16" name="六边形 15"/>
        <dsp:cNvSpPr/>
      </dsp:nvSpPr>
      <dsp:spPr bwMode="white">
        <a:xfrm>
          <a:off x="3990848" y="990888"/>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3990848" y="990888"/>
        <a:ext cx="134925" cy="116461"/>
      </dsp:txXfrm>
    </dsp:sp>
    <dsp:sp modelId="{90267596-A30B-4E32-9335-4EA816403D18}">
      <dsp:nvSpPr>
        <dsp:cNvPr id="17" name="六边形 16"/>
        <dsp:cNvSpPr/>
      </dsp:nvSpPr>
      <dsp:spPr bwMode="white">
        <a:xfrm>
          <a:off x="3968433" y="1126499"/>
          <a:ext cx="1158240" cy="994285"/>
        </a:xfrm>
        <a:prstGeom prst="hexagon">
          <a:avLst>
            <a:gd name="adj" fmla="val 25000"/>
            <a:gd name="vf" fmla="val 115470"/>
          </a:avLst>
        </a:prstGeom>
        <a:blipFill>
          <a:blip r:embed="rId4" cstate="print">
            <a:extLst>
              <a:ext uri="{28A0092B-C50C-407E-A947-70E740481C1C}">
                <a14:useLocalDpi xmlns:a14="http://schemas.microsoft.com/office/drawing/2010/main" val="0"/>
              </a:ext>
            </a:extLst>
          </a:blip>
          <a:srcRect/>
          <a:stretch>
            <a:fillRect l="-12000" r="-12000"/>
          </a:stretch>
        </a:blipFill>
      </dsp:spPr>
      <dsp:style>
        <a:lnRef idx="2">
          <a:schemeClr val="dk2"/>
        </a:lnRef>
        <a:fillRef idx="1">
          <a:schemeClr val="lt2">
            <a:alpha val="90000"/>
          </a:schemeClr>
        </a:fillRef>
        <a:effectRef idx="0">
          <a:scrgbClr r="0" g="0" b="0"/>
        </a:effectRef>
        <a:fontRef idx="minor"/>
      </dsp:style>
      <dsp:txXfrm>
        <a:off x="3968433" y="1126499"/>
        <a:ext cx="1158240" cy="994285"/>
      </dsp:txXfrm>
    </dsp:sp>
    <dsp:sp modelId="{26EAA1B5-BE92-43F7-B696-6045B041D92E}">
      <dsp:nvSpPr>
        <dsp:cNvPr id="18" name="六边形 17"/>
        <dsp:cNvSpPr/>
      </dsp:nvSpPr>
      <dsp:spPr bwMode="white">
        <a:xfrm>
          <a:off x="4211117" y="1127244"/>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4211117" y="1127244"/>
        <a:ext cx="134925" cy="116461"/>
      </dsp:txXfrm>
    </dsp:sp>
    <dsp:sp modelId="{0440E90A-7A2C-4B87-80B3-C58332668A06}">
      <dsp:nvSpPr>
        <dsp:cNvPr id="19" name="六边形 18"/>
        <dsp:cNvSpPr/>
      </dsp:nvSpPr>
      <dsp:spPr bwMode="white">
        <a:xfrm>
          <a:off x="3985158" y="10676"/>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050" dirty="0" smtClean="0">
              <a:latin typeface="微软雅黑" panose="020B0503020204020204" pitchFamily="34" charset="-122"/>
              <a:ea typeface="微软雅黑" panose="020B0503020204020204" pitchFamily="34" charset="-122"/>
            </a:rPr>
            <a:t>彭韬</a:t>
          </a:r>
          <a:r>
            <a:rPr lang="en-US" altLang="zh-CN" sz="1050" dirty="0" smtClean="0">
              <a:latin typeface="微软雅黑" panose="020B0503020204020204" pitchFamily="34" charset="-122"/>
              <a:ea typeface="微软雅黑" panose="020B0503020204020204" pitchFamily="34" charset="-122"/>
            </a:rPr>
            <a:t>—— </a:t>
          </a:r>
          <a:r>
            <a:rPr lang="zh-CN" altLang="en-US" sz="1050" dirty="0" smtClean="0">
              <a:latin typeface="微软雅黑" panose="020B0503020204020204" pitchFamily="34" charset="-122"/>
              <a:ea typeface="微软雅黑" panose="020B0503020204020204" pitchFamily="34" charset="-122"/>
            </a:rPr>
            <a:t>“面包旅行”创始人</a:t>
          </a:r>
          <a:endParaRPr lang="zh-CN" altLang="en-US" sz="1050" dirty="0">
            <a:latin typeface="微软雅黑" panose="020B0503020204020204" pitchFamily="34" charset="-122"/>
            <a:ea typeface="微软雅黑" panose="020B0503020204020204" pitchFamily="34" charset="-122"/>
          </a:endParaRPr>
        </a:p>
      </dsp:txBody>
      <dsp:txXfrm>
        <a:off x="3985158" y="10676"/>
        <a:ext cx="1158240" cy="994285"/>
      </dsp:txXfrm>
    </dsp:sp>
    <dsp:sp modelId="{D278B11A-690B-437F-8DAD-FFF096C30B02}">
      <dsp:nvSpPr>
        <dsp:cNvPr id="20" name="六边形 19"/>
        <dsp:cNvSpPr/>
      </dsp:nvSpPr>
      <dsp:spPr bwMode="white">
        <a:xfrm>
          <a:off x="4987341" y="456139"/>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4987341" y="456139"/>
        <a:ext cx="134925" cy="116461"/>
      </dsp:txXfrm>
    </dsp:sp>
    <dsp:sp modelId="{C68D37F6-7C0C-4021-8ADA-DE89B05CE020}">
      <dsp:nvSpPr>
        <dsp:cNvPr id="21" name="六边形 20"/>
        <dsp:cNvSpPr/>
      </dsp:nvSpPr>
      <dsp:spPr bwMode="white">
        <a:xfrm>
          <a:off x="4981651" y="565321"/>
          <a:ext cx="1158240" cy="994285"/>
        </a:xfrm>
        <a:prstGeom prst="hexagon">
          <a:avLst>
            <a:gd name="adj" fmla="val 25000"/>
            <a:gd name="vf" fmla="val 115470"/>
          </a:avLst>
        </a:prstGeom>
        <a:blipFill>
          <a:blip r:embed="rId5" cstate="print">
            <a:extLst>
              <a:ext uri="{28A0092B-C50C-407E-A947-70E740481C1C}">
                <a14:useLocalDpi xmlns:a14="http://schemas.microsoft.com/office/drawing/2010/main" val="0"/>
              </a:ext>
            </a:extLst>
          </a:blip>
          <a:srcRect/>
          <a:stretch>
            <a:fillRect l="-14000" r="-14000"/>
          </a:stretch>
        </a:blipFill>
      </dsp:spPr>
      <dsp:style>
        <a:lnRef idx="2">
          <a:schemeClr val="dk2"/>
        </a:lnRef>
        <a:fillRef idx="1">
          <a:schemeClr val="lt2">
            <a:alpha val="90000"/>
          </a:schemeClr>
        </a:fillRef>
        <a:effectRef idx="0">
          <a:scrgbClr r="0" g="0" b="0"/>
        </a:effectRef>
        <a:fontRef idx="minor"/>
      </dsp:style>
      <dsp:txXfrm>
        <a:off x="4981651" y="565321"/>
        <a:ext cx="1158240" cy="994285"/>
      </dsp:txXfrm>
    </dsp:sp>
    <dsp:sp modelId="{5EFCC510-2CFD-4D00-9E69-FD6632DF15ED}">
      <dsp:nvSpPr>
        <dsp:cNvPr id="22" name="六边形 21"/>
        <dsp:cNvSpPr/>
      </dsp:nvSpPr>
      <dsp:spPr bwMode="white">
        <a:xfrm>
          <a:off x="5212486" y="587157"/>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5212486" y="587157"/>
        <a:ext cx="134925" cy="116461"/>
      </dsp:txXfrm>
    </dsp:sp>
    <dsp:sp modelId="{D1540FB4-5CA1-4862-A994-72A7F9322D74}">
      <dsp:nvSpPr>
        <dsp:cNvPr id="23" name="六边形 22"/>
        <dsp:cNvSpPr/>
      </dsp:nvSpPr>
      <dsp:spPr bwMode="white">
        <a:xfrm>
          <a:off x="4981651" y="1662479"/>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050" dirty="0" smtClean="0">
              <a:latin typeface="微软雅黑" panose="020B0503020204020204" pitchFamily="34" charset="-122"/>
              <a:ea typeface="微软雅黑" panose="020B0503020204020204" pitchFamily="34" charset="-122"/>
            </a:rPr>
            <a:t>张良伦</a:t>
          </a:r>
          <a:r>
            <a:rPr lang="en-US" altLang="zh-CN" sz="1050" dirty="0" smtClean="0">
              <a:latin typeface="微软雅黑" panose="020B0503020204020204" pitchFamily="34" charset="-122"/>
              <a:ea typeface="微软雅黑" panose="020B0503020204020204" pitchFamily="34" charset="-122"/>
            </a:rPr>
            <a:t>——</a:t>
          </a:r>
          <a:r>
            <a:rPr lang="zh-CN" altLang="en-US" sz="1050" dirty="0" smtClean="0">
              <a:latin typeface="微软雅黑" panose="020B0503020204020204" pitchFamily="34" charset="-122"/>
              <a:ea typeface="微软雅黑" panose="020B0503020204020204" pitchFamily="34" charset="-122"/>
            </a:rPr>
            <a:t>“贝贝网”创始人</a:t>
          </a:r>
          <a:endParaRPr lang="zh-CN" altLang="en-US" sz="1050" dirty="0">
            <a:latin typeface="微软雅黑" panose="020B0503020204020204" pitchFamily="34" charset="-122"/>
            <a:ea typeface="微软雅黑" panose="020B0503020204020204" pitchFamily="34" charset="-122"/>
          </a:endParaRPr>
        </a:p>
      </dsp:txBody>
      <dsp:txXfrm>
        <a:off x="4981651" y="1662479"/>
        <a:ext cx="1158240" cy="994285"/>
      </dsp:txXfrm>
    </dsp:sp>
    <dsp:sp modelId="{50B5DF8C-0C49-4235-946D-4E52413511C2}">
      <dsp:nvSpPr>
        <dsp:cNvPr id="24" name="六边形 23"/>
        <dsp:cNvSpPr/>
      </dsp:nvSpPr>
      <dsp:spPr bwMode="white">
        <a:xfrm>
          <a:off x="5210861" y="2533510"/>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5210861" y="2533510"/>
        <a:ext cx="134925" cy="116461"/>
      </dsp:txXfrm>
    </dsp:sp>
    <dsp:sp modelId="{5833F4C8-8DD9-443C-B4FF-F17515A9DAC2}">
      <dsp:nvSpPr>
        <dsp:cNvPr id="25" name="六边形 24"/>
        <dsp:cNvSpPr/>
      </dsp:nvSpPr>
      <dsp:spPr bwMode="white">
        <a:xfrm>
          <a:off x="3985158" y="2206934"/>
          <a:ext cx="1158240" cy="994285"/>
        </a:xfrm>
        <a:prstGeom prst="hexagon">
          <a:avLst>
            <a:gd name="adj" fmla="val 25000"/>
            <a:gd name="vf" fmla="val 115470"/>
          </a:avLst>
        </a:prstGeom>
        <a:blipFill>
          <a:blip r:embed="rId6" cstate="print">
            <a:extLst>
              <a:ext uri="{28A0092B-C50C-407E-A947-70E740481C1C}">
                <a14:useLocalDpi xmlns:a14="http://schemas.microsoft.com/office/drawing/2010/main" val="0"/>
              </a:ext>
            </a:extLst>
          </a:blip>
          <a:srcRect/>
          <a:stretch>
            <a:fillRect l="-9000" r="-9000"/>
          </a:stretch>
        </a:blipFill>
      </dsp:spPr>
      <dsp:style>
        <a:lnRef idx="2">
          <a:schemeClr val="dk2"/>
        </a:lnRef>
        <a:fillRef idx="1">
          <a:schemeClr val="lt2">
            <a:alpha val="90000"/>
          </a:schemeClr>
        </a:fillRef>
        <a:effectRef idx="0">
          <a:scrgbClr r="0" g="0" b="0"/>
        </a:effectRef>
        <a:fontRef idx="minor"/>
      </dsp:style>
      <dsp:txXfrm>
        <a:off x="3985158" y="2206934"/>
        <a:ext cx="1158240" cy="994285"/>
      </dsp:txXfrm>
    </dsp:sp>
    <dsp:sp modelId="{606A7109-2390-42E4-82F7-76D8377345F4}">
      <dsp:nvSpPr>
        <dsp:cNvPr id="26" name="六边形 25"/>
        <dsp:cNvSpPr/>
      </dsp:nvSpPr>
      <dsp:spPr bwMode="white">
        <a:xfrm>
          <a:off x="4996282" y="2643177"/>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4996282" y="2643177"/>
        <a:ext cx="134925" cy="116461"/>
      </dsp:txXfrm>
    </dsp:sp>
    <dsp:sp modelId="{070BA08B-6F05-4205-BBFF-11B590534FAE}">
      <dsp:nvSpPr>
        <dsp:cNvPr id="27" name="六边形 26"/>
        <dsp:cNvSpPr/>
      </dsp:nvSpPr>
      <dsp:spPr bwMode="white">
        <a:xfrm>
          <a:off x="1982652" y="2200626"/>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050" dirty="0" smtClean="0">
              <a:latin typeface="微软雅黑" panose="020B0503020204020204" pitchFamily="34" charset="-122"/>
              <a:ea typeface="微软雅黑" panose="020B0503020204020204" pitchFamily="34" charset="-122"/>
            </a:rPr>
            <a:t>黄承松</a:t>
          </a:r>
          <a:r>
            <a:rPr lang="en-US" altLang="zh-CN" sz="1050" dirty="0" smtClean="0">
              <a:latin typeface="微软雅黑" panose="020B0503020204020204" pitchFamily="34" charset="-122"/>
              <a:ea typeface="微软雅黑" panose="020B0503020204020204" pitchFamily="34" charset="-122"/>
            </a:rPr>
            <a:t>—— </a:t>
          </a:r>
          <a:r>
            <a:rPr lang="zh-CN" sz="1050" dirty="0" smtClean="0">
              <a:latin typeface="微软雅黑" panose="020B0503020204020204" pitchFamily="34" charset="-122"/>
              <a:ea typeface="微软雅黑" panose="020B0503020204020204" pitchFamily="34" charset="-122"/>
            </a:rPr>
            <a:t>“卷皮网”创始人</a:t>
          </a:r>
          <a:endParaRPr lang="zh-CN" altLang="en-US" sz="1050" dirty="0">
            <a:latin typeface="微软雅黑" panose="020B0503020204020204" pitchFamily="34" charset="-122"/>
            <a:ea typeface="微软雅黑" panose="020B0503020204020204" pitchFamily="34" charset="-122"/>
          </a:endParaRPr>
        </a:p>
      </dsp:txBody>
      <dsp:txXfrm>
        <a:off x="1982652" y="2200626"/>
        <a:ext cx="1158240" cy="994285"/>
      </dsp:txXfrm>
    </dsp:sp>
    <dsp:sp modelId="{9F85206F-5321-47F2-965D-7BA7BA640F6C}">
      <dsp:nvSpPr>
        <dsp:cNvPr id="28" name="六边形 27"/>
        <dsp:cNvSpPr/>
      </dsp:nvSpPr>
      <dsp:spPr bwMode="white">
        <a:xfrm>
          <a:off x="2024685" y="2641236"/>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2024685" y="2641236"/>
        <a:ext cx="134925" cy="116461"/>
      </dsp:txXfrm>
    </dsp:sp>
    <dsp:sp modelId="{D89C8CF8-4E4C-4BB4-A90A-87858E6C58DD}">
      <dsp:nvSpPr>
        <dsp:cNvPr id="29" name="六边形 28"/>
        <dsp:cNvSpPr/>
      </dsp:nvSpPr>
      <dsp:spPr bwMode="white">
        <a:xfrm>
          <a:off x="995680" y="2753330"/>
          <a:ext cx="1158240" cy="994285"/>
        </a:xfrm>
        <a:prstGeom prst="hexagon">
          <a:avLst>
            <a:gd name="adj" fmla="val 25000"/>
            <a:gd name="vf" fmla="val 115470"/>
          </a:avLst>
        </a:prstGeom>
        <a:blipFill>
          <a:blip r:embed="rId7" cstate="print">
            <a:extLst>
              <a:ext uri="{28A0092B-C50C-407E-A947-70E740481C1C}">
                <a14:useLocalDpi xmlns:a14="http://schemas.microsoft.com/office/drawing/2010/main" val="0"/>
              </a:ext>
            </a:extLst>
          </a:blip>
          <a:srcRect/>
          <a:stretch>
            <a:fillRect l="-36000" r="-36000"/>
          </a:stretch>
        </a:blipFill>
      </dsp:spPr>
      <dsp:style>
        <a:lnRef idx="2">
          <a:schemeClr val="dk2"/>
        </a:lnRef>
        <a:fillRef idx="1">
          <a:schemeClr val="lt2">
            <a:alpha val="90000"/>
          </a:schemeClr>
        </a:fillRef>
        <a:effectRef idx="0">
          <a:scrgbClr r="0" g="0" b="0"/>
        </a:effectRef>
        <a:fontRef idx="minor"/>
      </dsp:style>
      <dsp:txXfrm>
        <a:off x="995680" y="2753330"/>
        <a:ext cx="1158240" cy="994285"/>
      </dsp:txXfrm>
    </dsp:sp>
    <dsp:sp modelId="{0AE10C87-6499-4CD1-A08D-8C8AF9DBAB5E}">
      <dsp:nvSpPr>
        <dsp:cNvPr id="30" name="六边形 29"/>
        <dsp:cNvSpPr/>
      </dsp:nvSpPr>
      <dsp:spPr bwMode="white">
        <a:xfrm>
          <a:off x="1784096" y="2767402"/>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1784096" y="2767402"/>
        <a:ext cx="134925" cy="116461"/>
      </dsp:txXfrm>
    </dsp:sp>
    <dsp:sp modelId="{78F0D37C-5DF3-4CBE-AEDC-95499846C954}">
      <dsp:nvSpPr>
        <dsp:cNvPr id="31" name="六边形 30"/>
        <dsp:cNvSpPr/>
      </dsp:nvSpPr>
      <dsp:spPr bwMode="white">
        <a:xfrm>
          <a:off x="5973267" y="2219551"/>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050" dirty="0" smtClean="0">
              <a:latin typeface="微软雅黑" panose="020B0503020204020204" pitchFamily="34" charset="-122"/>
              <a:ea typeface="微软雅黑" panose="020B0503020204020204" pitchFamily="34" charset="-122"/>
            </a:rPr>
            <a:t>金亦冶</a:t>
          </a:r>
          <a:r>
            <a:rPr lang="en-US" altLang="zh-CN" sz="1050" dirty="0" smtClean="0">
              <a:latin typeface="微软雅黑" panose="020B0503020204020204" pitchFamily="34" charset="-122"/>
              <a:ea typeface="微软雅黑" panose="020B0503020204020204" pitchFamily="34" charset="-122"/>
            </a:rPr>
            <a:t>——</a:t>
          </a:r>
          <a:r>
            <a:rPr lang="zh-CN" sz="1050" dirty="0" smtClean="0">
              <a:latin typeface="微软雅黑" panose="020B0503020204020204" pitchFamily="34" charset="-122"/>
              <a:ea typeface="微软雅黑" panose="020B0503020204020204" pitchFamily="34" charset="-122"/>
            </a:rPr>
            <a:t>“</a:t>
          </a:r>
          <a:r>
            <a:rPr lang="en-US" sz="1050" dirty="0" smtClean="0">
              <a:latin typeface="微软雅黑" panose="020B0503020204020204" pitchFamily="34" charset="-122"/>
              <a:ea typeface="微软雅黑" panose="020B0503020204020204" pitchFamily="34" charset="-122"/>
            </a:rPr>
            <a:t>Ping++</a:t>
          </a:r>
          <a:r>
            <a:rPr lang="zh-CN" sz="1050" dirty="0" smtClean="0">
              <a:latin typeface="微软雅黑" panose="020B0503020204020204" pitchFamily="34" charset="-122"/>
              <a:ea typeface="微软雅黑" panose="020B0503020204020204" pitchFamily="34" charset="-122"/>
            </a:rPr>
            <a:t>”创始人</a:t>
          </a:r>
          <a:endParaRPr lang="zh-CN" altLang="en-US" sz="1050" dirty="0">
            <a:latin typeface="微软雅黑" panose="020B0503020204020204" pitchFamily="34" charset="-122"/>
            <a:ea typeface="微软雅黑" panose="020B0503020204020204" pitchFamily="34" charset="-122"/>
          </a:endParaRPr>
        </a:p>
      </dsp:txBody>
      <dsp:txXfrm>
        <a:off x="5973267" y="2219551"/>
        <a:ext cx="1158240" cy="994285"/>
      </dsp:txXfrm>
    </dsp:sp>
    <dsp:sp modelId="{02C9444F-263E-4158-9801-873850CA59F5}">
      <dsp:nvSpPr>
        <dsp:cNvPr id="32" name="六边形 31"/>
        <dsp:cNvSpPr/>
      </dsp:nvSpPr>
      <dsp:spPr bwMode="white">
        <a:xfrm>
          <a:off x="6202477" y="3090581"/>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6202477" y="3090581"/>
        <a:ext cx="134925" cy="116461"/>
      </dsp:txXfrm>
    </dsp:sp>
    <dsp:sp modelId="{D56C5CBC-E361-4D6D-B445-8C84B97E2827}">
      <dsp:nvSpPr>
        <dsp:cNvPr id="33" name="六边形 32"/>
        <dsp:cNvSpPr/>
      </dsp:nvSpPr>
      <dsp:spPr bwMode="white">
        <a:xfrm>
          <a:off x="4976774" y="2764005"/>
          <a:ext cx="1158240" cy="994285"/>
        </a:xfrm>
        <a:prstGeom prst="hexagon">
          <a:avLst>
            <a:gd name="adj" fmla="val 25000"/>
            <a:gd name="vf" fmla="val 115470"/>
          </a:avLst>
        </a:prstGeom>
        <a:blipFill>
          <a:blip r:embed="rId8" cstate="print">
            <a:extLst>
              <a:ext uri="{28A0092B-C50C-407E-A947-70E740481C1C}">
                <a14:useLocalDpi xmlns:a14="http://schemas.microsoft.com/office/drawing/2010/main" val="0"/>
              </a:ext>
            </a:extLst>
          </a:blip>
          <a:srcRect/>
          <a:stretch>
            <a:fillRect l="-14000" r="-14000"/>
          </a:stretch>
        </a:blipFill>
      </dsp:spPr>
      <dsp:style>
        <a:lnRef idx="2">
          <a:schemeClr val="dk2"/>
        </a:lnRef>
        <a:fillRef idx="1">
          <a:schemeClr val="lt2">
            <a:alpha val="90000"/>
          </a:schemeClr>
        </a:fillRef>
        <a:effectRef idx="0">
          <a:scrgbClr r="0" g="0" b="0"/>
        </a:effectRef>
        <a:fontRef idx="minor"/>
      </dsp:style>
      <dsp:txXfrm>
        <a:off x="4976774" y="2764005"/>
        <a:ext cx="1158240" cy="994285"/>
      </dsp:txXfrm>
    </dsp:sp>
    <dsp:sp modelId="{B2737536-A1B2-40F2-A616-DB7D65C1A8EE}">
      <dsp:nvSpPr>
        <dsp:cNvPr id="34" name="六边形 33"/>
        <dsp:cNvSpPr/>
      </dsp:nvSpPr>
      <dsp:spPr bwMode="white">
        <a:xfrm>
          <a:off x="5987898" y="3200248"/>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5987898" y="3200248"/>
        <a:ext cx="134925" cy="116461"/>
      </dsp:txXfrm>
    </dsp:sp>
    <dsp:sp modelId="{737E45AE-C35A-4752-A64B-14684A0585C8}">
      <dsp:nvSpPr>
        <dsp:cNvPr id="35" name="六边形 34"/>
        <dsp:cNvSpPr/>
      </dsp:nvSpPr>
      <dsp:spPr bwMode="white">
        <a:xfrm>
          <a:off x="5977331" y="21351"/>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050" dirty="0" smtClean="0">
              <a:latin typeface="微软雅黑" panose="020B0503020204020204" pitchFamily="34" charset="-122"/>
              <a:ea typeface="微软雅黑" panose="020B0503020204020204" pitchFamily="34" charset="-122"/>
            </a:rPr>
            <a:t>付小龙</a:t>
          </a:r>
          <a:r>
            <a:rPr lang="en-US" altLang="zh-CN" sz="1050" dirty="0" smtClean="0">
              <a:latin typeface="微软雅黑" panose="020B0503020204020204" pitchFamily="34" charset="-122"/>
              <a:ea typeface="微软雅黑" panose="020B0503020204020204" pitchFamily="34" charset="-122"/>
            </a:rPr>
            <a:t>——</a:t>
          </a:r>
          <a:r>
            <a:rPr lang="zh-CN" altLang="en-US" sz="1050" dirty="0" smtClean="0">
              <a:latin typeface="微软雅黑" panose="020B0503020204020204" pitchFamily="34" charset="-122"/>
              <a:ea typeface="微软雅黑" panose="020B0503020204020204" pitchFamily="34" charset="-122"/>
            </a:rPr>
            <a:t>“恋爱记”创始人</a:t>
          </a:r>
          <a:endParaRPr lang="zh-CN" altLang="en-US" sz="1050" dirty="0">
            <a:latin typeface="微软雅黑" panose="020B0503020204020204" pitchFamily="34" charset="-122"/>
            <a:ea typeface="微软雅黑" panose="020B0503020204020204" pitchFamily="34" charset="-122"/>
          </a:endParaRPr>
        </a:p>
      </dsp:txBody>
      <dsp:txXfrm>
        <a:off x="5977331" y="21351"/>
        <a:ext cx="1158240" cy="994285"/>
      </dsp:txXfrm>
    </dsp:sp>
    <dsp:sp modelId="{9B66B1CA-DF89-4089-9BD2-2991EAB23FF1}">
      <dsp:nvSpPr>
        <dsp:cNvPr id="36" name="六边形 35"/>
        <dsp:cNvSpPr/>
      </dsp:nvSpPr>
      <dsp:spPr bwMode="white">
        <a:xfrm>
          <a:off x="6777939" y="895778"/>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6777939" y="895778"/>
        <a:ext cx="134925" cy="116461"/>
      </dsp:txXfrm>
    </dsp:sp>
    <dsp:sp modelId="{1FFF537E-6584-4E6E-B0AE-F0A93B13AD2A}">
      <dsp:nvSpPr>
        <dsp:cNvPr id="37" name="六边形 36"/>
        <dsp:cNvSpPr/>
      </dsp:nvSpPr>
      <dsp:spPr bwMode="white">
        <a:xfrm>
          <a:off x="5977331" y="1118995"/>
          <a:ext cx="1158240" cy="994285"/>
        </a:xfrm>
        <a:prstGeom prst="hexagon">
          <a:avLst>
            <a:gd name="adj" fmla="val 25000"/>
            <a:gd name="vf" fmla="val 115470"/>
          </a:avLst>
        </a:prstGeom>
        <a:blipFill>
          <a:blip r:embed="rId9" cstate="print">
            <a:extLst>
              <a:ext uri="{28A0092B-C50C-407E-A947-70E740481C1C}">
                <a14:useLocalDpi xmlns:a14="http://schemas.microsoft.com/office/drawing/2010/main" val="0"/>
              </a:ext>
            </a:extLst>
          </a:blip>
          <a:srcRect/>
          <a:stretch>
            <a:fillRect l="-15000" r="-15000"/>
          </a:stretch>
        </a:blipFill>
      </dsp:spPr>
      <dsp:style>
        <a:lnRef idx="2">
          <a:schemeClr val="dk2"/>
        </a:lnRef>
        <a:fillRef idx="1">
          <a:schemeClr val="lt2">
            <a:alpha val="90000"/>
          </a:schemeClr>
        </a:fillRef>
        <a:effectRef idx="0">
          <a:scrgbClr r="0" g="0" b="0"/>
        </a:effectRef>
        <a:fontRef idx="minor"/>
      </dsp:style>
      <dsp:txXfrm>
        <a:off x="5977331" y="1118995"/>
        <a:ext cx="1158240" cy="994285"/>
      </dsp:txXfrm>
    </dsp:sp>
    <dsp:sp modelId="{5D817C0C-D7CC-4758-9698-6FE3891BAB17}">
      <dsp:nvSpPr>
        <dsp:cNvPr id="38" name="六边形 37"/>
        <dsp:cNvSpPr/>
      </dsp:nvSpPr>
      <dsp:spPr bwMode="white">
        <a:xfrm>
          <a:off x="6777939" y="1124818"/>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6777939" y="1124818"/>
        <a:ext cx="134925" cy="116461"/>
      </dsp:txXfrm>
    </dsp:sp>
    <dsp:sp modelId="{729179EB-BF71-4DE4-BDB9-253005818438}">
      <dsp:nvSpPr>
        <dsp:cNvPr id="39" name="六边形 38"/>
        <dsp:cNvSpPr/>
      </dsp:nvSpPr>
      <dsp:spPr bwMode="white">
        <a:xfrm>
          <a:off x="2984602" y="2757697"/>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050" dirty="0" smtClean="0">
              <a:latin typeface="微软雅黑" panose="020B0503020204020204" pitchFamily="34" charset="-122"/>
              <a:ea typeface="微软雅黑" panose="020B0503020204020204" pitchFamily="34" charset="-122"/>
            </a:rPr>
            <a:t>周伟</a:t>
          </a:r>
          <a:r>
            <a:rPr lang="en-US" altLang="zh-CN" sz="1050" dirty="0" smtClean="0">
              <a:latin typeface="微软雅黑" panose="020B0503020204020204" pitchFamily="34" charset="-122"/>
              <a:ea typeface="微软雅黑" panose="020B0503020204020204" pitchFamily="34" charset="-122"/>
            </a:rPr>
            <a:t>—— </a:t>
          </a:r>
          <a:r>
            <a:rPr lang="zh-CN" altLang="en-US" sz="1050" dirty="0" smtClean="0">
              <a:latin typeface="微软雅黑" panose="020B0503020204020204" pitchFamily="34" charset="-122"/>
              <a:ea typeface="微软雅黑" panose="020B0503020204020204" pitchFamily="34" charset="-122"/>
            </a:rPr>
            <a:t>“乐行天下”创始人</a:t>
          </a:r>
          <a:endParaRPr lang="zh-CN" altLang="en-US" sz="1050" dirty="0">
            <a:latin typeface="微软雅黑" panose="020B0503020204020204" pitchFamily="34" charset="-122"/>
            <a:ea typeface="微软雅黑" panose="020B0503020204020204" pitchFamily="34" charset="-122"/>
          </a:endParaRPr>
        </a:p>
      </dsp:txBody>
      <dsp:txXfrm>
        <a:off x="2984602" y="2757697"/>
        <a:ext cx="1158240" cy="994285"/>
      </dsp:txXfrm>
    </dsp:sp>
    <dsp:sp modelId="{AE003CFA-8E34-43E2-B5A6-EA5E1080557C}">
      <dsp:nvSpPr>
        <dsp:cNvPr id="40" name="六边形 39"/>
        <dsp:cNvSpPr/>
      </dsp:nvSpPr>
      <dsp:spPr bwMode="white">
        <a:xfrm>
          <a:off x="3213811" y="3628727"/>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3213811" y="3628727"/>
        <a:ext cx="134925" cy="116461"/>
      </dsp:txXfrm>
    </dsp:sp>
    <dsp:sp modelId="{1ABF3804-EDE8-4E60-B1DD-98CB1D7CB3D9}">
      <dsp:nvSpPr>
        <dsp:cNvPr id="41" name="六边形 40"/>
        <dsp:cNvSpPr/>
      </dsp:nvSpPr>
      <dsp:spPr bwMode="white">
        <a:xfrm>
          <a:off x="1988109" y="3302152"/>
          <a:ext cx="1158240" cy="994285"/>
        </a:xfrm>
        <a:prstGeom prst="hexagon">
          <a:avLst>
            <a:gd name="adj" fmla="val 25000"/>
            <a:gd name="vf" fmla="val 115470"/>
          </a:avLst>
        </a:prstGeom>
        <a:blipFill>
          <a:blip r:embed="rId10" cstate="print">
            <a:extLst>
              <a:ext uri="{28A0092B-C50C-407E-A947-70E740481C1C}">
                <a14:useLocalDpi xmlns:a14="http://schemas.microsoft.com/office/drawing/2010/main" val="0"/>
              </a:ext>
            </a:extLst>
          </a:blip>
          <a:srcRect/>
          <a:stretch>
            <a:fillRect l="-14000" r="-14000"/>
          </a:stretch>
        </a:blipFill>
      </dsp:spPr>
      <dsp:style>
        <a:lnRef idx="2">
          <a:schemeClr val="dk2"/>
        </a:lnRef>
        <a:fillRef idx="1">
          <a:schemeClr val="lt2">
            <a:alpha val="90000"/>
          </a:schemeClr>
        </a:fillRef>
        <a:effectRef idx="0">
          <a:scrgbClr r="0" g="0" b="0"/>
        </a:effectRef>
        <a:fontRef idx="minor"/>
      </dsp:style>
      <dsp:txXfrm>
        <a:off x="1988109" y="3302152"/>
        <a:ext cx="1158240" cy="994285"/>
      </dsp:txXfrm>
    </dsp:sp>
    <dsp:sp modelId="{B73EBB2C-4FF1-4150-B9C0-976524EEC9D6}">
      <dsp:nvSpPr>
        <dsp:cNvPr id="42" name="六边形 41"/>
        <dsp:cNvSpPr/>
      </dsp:nvSpPr>
      <dsp:spPr bwMode="white">
        <a:xfrm>
          <a:off x="2999232" y="3738395"/>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2999232" y="3738395"/>
        <a:ext cx="134925" cy="116461"/>
      </dsp:txXfrm>
    </dsp:sp>
    <dsp:sp modelId="{E2E42FEB-4D34-4A47-9C1F-1B86C7B46CA8}">
      <dsp:nvSpPr>
        <dsp:cNvPr id="43" name="六边形 42"/>
        <dsp:cNvSpPr/>
      </dsp:nvSpPr>
      <dsp:spPr bwMode="white">
        <a:xfrm>
          <a:off x="6955540" y="572131"/>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050" dirty="0" smtClean="0">
              <a:latin typeface="微软雅黑" panose="020B0503020204020204" pitchFamily="34" charset="-122"/>
              <a:ea typeface="微软雅黑" panose="020B0503020204020204" pitchFamily="34" charset="-122"/>
            </a:rPr>
            <a:t>郭列</a:t>
          </a:r>
          <a:r>
            <a:rPr lang="en-US" altLang="zh-CN" sz="1050" dirty="0" smtClean="0">
              <a:latin typeface="微软雅黑" panose="020B0503020204020204" pitchFamily="34" charset="-122"/>
              <a:ea typeface="微软雅黑" panose="020B0503020204020204" pitchFamily="34" charset="-122"/>
            </a:rPr>
            <a:t>—— </a:t>
          </a:r>
          <a:r>
            <a:rPr lang="zh-CN" altLang="en-US" sz="1050" dirty="0" smtClean="0">
              <a:latin typeface="微软雅黑" panose="020B0503020204020204" pitchFamily="34" charset="-122"/>
              <a:ea typeface="微软雅黑" panose="020B0503020204020204" pitchFamily="34" charset="-122"/>
            </a:rPr>
            <a:t>“脸萌”创始人</a:t>
          </a:r>
          <a:endParaRPr lang="zh-CN" altLang="en-US" sz="1050" dirty="0">
            <a:latin typeface="微软雅黑" panose="020B0503020204020204" pitchFamily="34" charset="-122"/>
            <a:ea typeface="微软雅黑" panose="020B0503020204020204" pitchFamily="34" charset="-122"/>
          </a:endParaRPr>
        </a:p>
      </dsp:txBody>
      <dsp:txXfrm>
        <a:off x="6955540" y="572131"/>
        <a:ext cx="1158240" cy="994285"/>
      </dsp:txXfrm>
    </dsp:sp>
    <dsp:sp modelId="{46022741-48BF-49BD-B2AD-BE3FEE7174BE}">
      <dsp:nvSpPr>
        <dsp:cNvPr id="44" name="六边形 43"/>
        <dsp:cNvSpPr/>
      </dsp:nvSpPr>
      <dsp:spPr bwMode="white">
        <a:xfrm>
          <a:off x="7744229" y="1449057"/>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7744229" y="1449057"/>
        <a:ext cx="134925" cy="116461"/>
      </dsp:txXfrm>
    </dsp:sp>
    <dsp:sp modelId="{5B2D4C66-3E4C-4561-A72A-5C3D26106ACE}">
      <dsp:nvSpPr>
        <dsp:cNvPr id="45" name="六边形 44"/>
        <dsp:cNvSpPr/>
      </dsp:nvSpPr>
      <dsp:spPr bwMode="white">
        <a:xfrm>
          <a:off x="6969760" y="1650136"/>
          <a:ext cx="1158240" cy="994285"/>
        </a:xfrm>
        <a:prstGeom prst="hexagon">
          <a:avLst>
            <a:gd name="adj" fmla="val 25000"/>
            <a:gd name="vf" fmla="val 115470"/>
          </a:avLst>
        </a:prstGeom>
        <a:blipFill>
          <a:blip r:embed="rId11" cstate="print">
            <a:extLst>
              <a:ext uri="{28A0092B-C50C-407E-A947-70E740481C1C}">
                <a14:useLocalDpi xmlns:a14="http://schemas.microsoft.com/office/drawing/2010/main" val="0"/>
              </a:ext>
            </a:extLst>
          </a:blip>
          <a:srcRect/>
          <a:stretch>
            <a:fillRect l="-16000" r="-16000"/>
          </a:stretch>
        </a:blipFill>
      </dsp:spPr>
      <dsp:style>
        <a:lnRef idx="2">
          <a:schemeClr val="dk2"/>
        </a:lnRef>
        <a:fillRef idx="1">
          <a:schemeClr val="lt2">
            <a:alpha val="90000"/>
          </a:schemeClr>
        </a:fillRef>
        <a:effectRef idx="0">
          <a:scrgbClr r="0" g="0" b="0"/>
        </a:effectRef>
        <a:fontRef idx="minor"/>
      </dsp:style>
      <dsp:txXfrm>
        <a:off x="6969760" y="1650136"/>
        <a:ext cx="1158240" cy="994285"/>
      </dsp:txXfrm>
    </dsp:sp>
    <dsp:sp modelId="{253DFBB9-FB75-4542-97D8-DFDBC2C0C296}">
      <dsp:nvSpPr>
        <dsp:cNvPr id="46" name="六边形 45"/>
        <dsp:cNvSpPr/>
      </dsp:nvSpPr>
      <dsp:spPr bwMode="white">
        <a:xfrm>
          <a:off x="7754769" y="1665128"/>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7754769" y="1665128"/>
        <a:ext cx="134925" cy="116461"/>
      </dsp:txXfrm>
    </dsp:sp>
    <dsp:sp modelId="{93907986-8BB4-4BAD-9712-8A0EA104FE99}">
      <dsp:nvSpPr>
        <dsp:cNvPr id="47" name="六边形 46"/>
        <dsp:cNvSpPr/>
      </dsp:nvSpPr>
      <dsp:spPr bwMode="white">
        <a:xfrm>
          <a:off x="5974080" y="3319136"/>
          <a:ext cx="1158240" cy="994285"/>
        </a:xfrm>
        <a:prstGeom prst="hexagon">
          <a:avLst>
            <a:gd name="adj" fmla="val 25000"/>
            <a:gd name="vf" fmla="val 115470"/>
          </a:avLst>
        </a:prstGeom>
        <a:solidFill>
          <a:srgbClr val="506291"/>
        </a:solidFill>
      </dsp:spPr>
      <dsp:style>
        <a:lnRef idx="2">
          <a:schemeClr val="dk2"/>
        </a:lnRef>
        <a:fillRef idx="1">
          <a:schemeClr val="dk2"/>
        </a:fillRef>
        <a:effectRef idx="0">
          <a:scrgbClr r="0" g="0" b="0"/>
        </a:effectRef>
        <a:fontRef idx="minor">
          <a:schemeClr val="lt1"/>
        </a:fontRef>
      </dsp:style>
      <dsp:txBody>
        <a:bodyPr lIns="0" tIns="12700" rIns="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050" dirty="0" smtClean="0">
              <a:latin typeface="微软雅黑" panose="020B0503020204020204" pitchFamily="34" charset="-122"/>
              <a:ea typeface="微软雅黑" panose="020B0503020204020204" pitchFamily="34" charset="-122"/>
            </a:rPr>
            <a:t>杨永智</a:t>
          </a:r>
          <a:r>
            <a:rPr lang="en-US" altLang="zh-CN" sz="1050" dirty="0" smtClean="0">
              <a:latin typeface="微软雅黑" panose="020B0503020204020204" pitchFamily="34" charset="-122"/>
              <a:ea typeface="微软雅黑" panose="020B0503020204020204" pitchFamily="34" charset="-122"/>
            </a:rPr>
            <a:t>—— </a:t>
          </a:r>
          <a:r>
            <a:rPr lang="zh-CN" sz="1050" dirty="0" smtClean="0">
              <a:latin typeface="微软雅黑" panose="020B0503020204020204" pitchFamily="34" charset="-122"/>
              <a:ea typeface="微软雅黑" panose="020B0503020204020204" pitchFamily="34" charset="-122"/>
            </a:rPr>
            <a:t>“海豚浏览器”创始人</a:t>
          </a:r>
          <a:endParaRPr lang="zh-CN" altLang="en-US" sz="1050" dirty="0">
            <a:latin typeface="微软雅黑" panose="020B0503020204020204" pitchFamily="34" charset="-122"/>
            <a:ea typeface="微软雅黑" panose="020B0503020204020204" pitchFamily="34" charset="-122"/>
          </a:endParaRPr>
        </a:p>
      </dsp:txBody>
      <dsp:txXfrm>
        <a:off x="5974080" y="3319136"/>
        <a:ext cx="1158240" cy="994285"/>
      </dsp:txXfrm>
    </dsp:sp>
    <dsp:sp modelId="{E2F0255F-411E-4ED6-80ED-1FF8CEB15888}">
      <dsp:nvSpPr>
        <dsp:cNvPr id="48" name="六边形 47"/>
        <dsp:cNvSpPr/>
      </dsp:nvSpPr>
      <dsp:spPr bwMode="white">
        <a:xfrm>
          <a:off x="6985203" y="3755379"/>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6985203" y="3755379"/>
        <a:ext cx="134925" cy="116461"/>
      </dsp:txXfrm>
    </dsp:sp>
    <dsp:sp modelId="{7D933805-F2AE-4A29-9ACE-37E8E8FA166F}">
      <dsp:nvSpPr>
        <dsp:cNvPr id="49" name="六边形 48"/>
        <dsp:cNvSpPr/>
      </dsp:nvSpPr>
      <dsp:spPr bwMode="white">
        <a:xfrm>
          <a:off x="6969760" y="2774681"/>
          <a:ext cx="1158240" cy="994285"/>
        </a:xfrm>
        <a:prstGeom prst="hexagon">
          <a:avLst>
            <a:gd name="adj" fmla="val 25000"/>
            <a:gd name="vf" fmla="val 115470"/>
          </a:avLst>
        </a:prstGeom>
        <a:blipFill>
          <a:blip r:embed="rId12" cstate="print">
            <a:extLst>
              <a:ext uri="{28A0092B-C50C-407E-A947-70E740481C1C}">
                <a14:useLocalDpi xmlns:a14="http://schemas.microsoft.com/office/drawing/2010/main" val="0"/>
              </a:ext>
            </a:extLst>
          </a:blip>
          <a:srcRect/>
          <a:stretch>
            <a:fillRect l="-14000" r="-14000"/>
          </a:stretch>
        </a:blipFill>
      </dsp:spPr>
      <dsp:style>
        <a:lnRef idx="2">
          <a:schemeClr val="dk2"/>
        </a:lnRef>
        <a:fillRef idx="1">
          <a:schemeClr val="lt2">
            <a:alpha val="90000"/>
          </a:schemeClr>
        </a:fillRef>
        <a:effectRef idx="0">
          <a:scrgbClr r="0" g="0" b="0"/>
        </a:effectRef>
        <a:fontRef idx="minor"/>
      </dsp:style>
      <dsp:txXfrm>
        <a:off x="6969760" y="2774681"/>
        <a:ext cx="1158240" cy="994285"/>
      </dsp:txXfrm>
    </dsp:sp>
    <dsp:sp modelId="{0BA01FC7-3621-40C3-84E9-0CD124E2A4C1}">
      <dsp:nvSpPr>
        <dsp:cNvPr id="50" name="六边形 49"/>
        <dsp:cNvSpPr/>
      </dsp:nvSpPr>
      <dsp:spPr bwMode="white">
        <a:xfrm>
          <a:off x="7199782" y="3645711"/>
          <a:ext cx="134925" cy="116461"/>
        </a:xfrm>
        <a:prstGeom prst="hexagon">
          <a:avLst>
            <a:gd name="adj" fmla="val 25000"/>
            <a:gd name="vf" fmla="val 115470"/>
          </a:avLst>
        </a:prstGeom>
      </dsp:spPr>
      <dsp:style>
        <a:lnRef idx="2">
          <a:schemeClr val="dk2"/>
        </a:lnRef>
        <a:fillRef idx="1">
          <a:schemeClr val="lt2"/>
        </a:fillRef>
        <a:effectRef idx="0">
          <a:scrgbClr r="0" g="0" b="0"/>
        </a:effectRef>
        <a:fontRef idx="minor"/>
      </dsp:style>
      <dsp:txXfrm>
        <a:off x="7199782" y="3645711"/>
        <a:ext cx="134925" cy="116461"/>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61481" cy="500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71125" y="1"/>
            <a:ext cx="2961481" cy="500684"/>
          </a:xfrm>
          <a:prstGeom prst="rect">
            <a:avLst/>
          </a:prstGeom>
        </p:spPr>
        <p:txBody>
          <a:bodyPr vert="horz" lIns="91440" tIns="45720" rIns="91440" bIns="45720" rtlCol="0"/>
          <a:lstStyle>
            <a:lvl1pPr algn="r">
              <a:defRPr sz="1200"/>
            </a:lvl1pPr>
          </a:lstStyle>
          <a:p>
            <a:fld id="{B06DCDF7-E8B2-4C9C-9EF4-DD47C9E1E4B6}" type="datetimeFigureOut">
              <a:rPr lang="zh-CN" altLang="en-US" smtClean="0"/>
            </a:fld>
            <a:endParaRPr lang="zh-CN" altLang="en-US"/>
          </a:p>
        </p:txBody>
      </p:sp>
      <p:sp>
        <p:nvSpPr>
          <p:cNvPr id="4" name="页脚占位符 3"/>
          <p:cNvSpPr>
            <a:spLocks noGrp="1"/>
          </p:cNvSpPr>
          <p:nvPr>
            <p:ph type="ftr" sz="quarter" idx="2"/>
          </p:nvPr>
        </p:nvSpPr>
        <p:spPr>
          <a:xfrm>
            <a:off x="0" y="9478342"/>
            <a:ext cx="2961481" cy="50068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71125" y="9478342"/>
            <a:ext cx="2961481" cy="500683"/>
          </a:xfrm>
          <a:prstGeom prst="rect">
            <a:avLst/>
          </a:prstGeom>
        </p:spPr>
        <p:txBody>
          <a:bodyPr vert="horz" lIns="91440" tIns="45720" rIns="91440" bIns="45720" rtlCol="0" anchor="b"/>
          <a:lstStyle>
            <a:lvl1pPr algn="r">
              <a:defRPr sz="1200"/>
            </a:lvl1pPr>
          </a:lstStyle>
          <a:p>
            <a:fld id="{DB8A454B-CF23-4A4F-8ABA-DA45A362D3A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61481" cy="500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71125" y="1"/>
            <a:ext cx="2961481" cy="500684"/>
          </a:xfrm>
          <a:prstGeom prst="rect">
            <a:avLst/>
          </a:prstGeom>
        </p:spPr>
        <p:txBody>
          <a:bodyPr vert="horz" lIns="91440" tIns="45720" rIns="91440" bIns="45720" rtlCol="0"/>
          <a:lstStyle>
            <a:lvl1pPr algn="r">
              <a:defRPr sz="1200"/>
            </a:lvl1pPr>
          </a:lstStyle>
          <a:p>
            <a:fld id="{D3D5EF73-92E5-44B7-A1D5-03A9551AF7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5450" y="1247775"/>
            <a:ext cx="5984875" cy="33670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3419" y="4802405"/>
            <a:ext cx="5467350" cy="3929242"/>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478342"/>
            <a:ext cx="2961481" cy="50068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71125" y="9478342"/>
            <a:ext cx="2961481" cy="500683"/>
          </a:xfrm>
          <a:prstGeom prst="rect">
            <a:avLst/>
          </a:prstGeom>
        </p:spPr>
        <p:txBody>
          <a:bodyPr vert="horz" lIns="91440" tIns="45720" rIns="91440" bIns="45720" rtlCol="0" anchor="b"/>
          <a:lstStyle>
            <a:lvl1pPr algn="r">
              <a:defRPr sz="1200"/>
            </a:lvl1pPr>
          </a:lstStyle>
          <a:p>
            <a:fld id="{120B05EB-0DF0-47D9-9409-4710C75F66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此页动画自动</a:t>
            </a:r>
            <a:endParaRPr lang="en-US" altLang="zh-CN" dirty="0" smtClean="0"/>
          </a:p>
          <a:p>
            <a:r>
              <a:rPr lang="en-US" altLang="zh-CN" dirty="0" smtClean="0"/>
              <a:t>1</a:t>
            </a:r>
            <a:r>
              <a:rPr lang="zh-CN" altLang="en-US" dirty="0" smtClean="0"/>
              <a:t>、很多人会将光谷和硅谷作对比，华中大相对于光谷，就如斯坦福相对于硅谷；</a:t>
            </a:r>
            <a:endParaRPr lang="en-US" altLang="zh-CN" dirty="0" smtClean="0"/>
          </a:p>
          <a:p>
            <a:r>
              <a:rPr lang="en-US" altLang="zh-CN" dirty="0" smtClean="0"/>
              <a:t>2</a:t>
            </a:r>
            <a:r>
              <a:rPr lang="zh-CN" altLang="en-US" dirty="0" smtClean="0"/>
              <a:t>、讲学校地大，东西横跨</a:t>
            </a:r>
            <a:r>
              <a:rPr lang="en-US" altLang="zh-CN" dirty="0" smtClean="0"/>
              <a:t>7</a:t>
            </a:r>
            <a:r>
              <a:rPr lang="zh-CN" altLang="en-US" dirty="0" smtClean="0"/>
              <a:t>个公交车站；</a:t>
            </a:r>
            <a:endParaRPr lang="en-US" altLang="zh-CN" dirty="0" smtClean="0"/>
          </a:p>
          <a:p>
            <a:r>
              <a:rPr lang="en-US" altLang="zh-CN" dirty="0" smtClean="0"/>
              <a:t>3</a:t>
            </a:r>
            <a:r>
              <a:rPr lang="zh-CN" altLang="en-US" dirty="0" smtClean="0"/>
              <a:t>、森林大学</a:t>
            </a:r>
            <a:endParaRPr lang="zh-CN" altLang="en-US" dirty="0"/>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B9506175-F296-4B44-B79B-D490673B596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转专业政策</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此页可以带过  讲一下我们多种人才培养方式即可</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这一页可以讲在我们学院举办的“创青春”和“互联网</a:t>
            </a:r>
            <a:r>
              <a:rPr lang="en-US" altLang="zh-CN" dirty="0" smtClean="0"/>
              <a:t>+</a:t>
            </a:r>
            <a:r>
              <a:rPr lang="zh-CN" altLang="en-US" dirty="0" smtClean="0"/>
              <a:t>”大赛</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这一页和后面一页不需要展开介绍   展示一下很多项目即可</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这一夜和后面几页大家可以自己添加想要讲的内容</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此页有自动放映的动画，主要讲建校史。</a:t>
            </a:r>
            <a:endParaRPr lang="en-US" altLang="zh-CN" dirty="0" smtClean="0"/>
          </a:p>
          <a:p>
            <a:r>
              <a:rPr lang="zh-CN" altLang="en-US" dirty="0" smtClean="0"/>
              <a:t>原来是教育部的重点高校华中理工大学，建设部的重点院校武汉城市建设学院，卫生部的重点院校同济医学院</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这一页主要突出双一流</a:t>
            </a:r>
            <a:r>
              <a:rPr lang="en-US" altLang="zh-CN" dirty="0" smtClean="0"/>
              <a:t>A</a:t>
            </a:r>
            <a:r>
              <a:rPr lang="zh-CN" altLang="en-US" dirty="0" smtClean="0"/>
              <a:t>类（</a:t>
            </a:r>
            <a:r>
              <a:rPr lang="en-US" altLang="zh-CN" dirty="0" smtClean="0"/>
              <a:t>36</a:t>
            </a:r>
            <a:r>
              <a:rPr lang="zh-CN" altLang="en-US" dirty="0" smtClean="0"/>
              <a:t>所之一）；</a:t>
            </a:r>
            <a:r>
              <a:rPr lang="en-US" altLang="zh-CN" dirty="0" smtClean="0"/>
              <a:t>985</a:t>
            </a:r>
            <a:r>
              <a:rPr lang="zh-CN" altLang="en-US" dirty="0" smtClean="0"/>
              <a:t>（</a:t>
            </a:r>
            <a:r>
              <a:rPr lang="en-US" altLang="zh-CN" dirty="0" smtClean="0"/>
              <a:t>39</a:t>
            </a:r>
            <a:r>
              <a:rPr lang="zh-CN" altLang="en-US" dirty="0" smtClean="0"/>
              <a:t>所之一）</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这两张图是</a:t>
            </a:r>
            <a:r>
              <a:rPr lang="en-US" altLang="zh-CN" dirty="0" err="1" smtClean="0"/>
              <a:t>USNews</a:t>
            </a:r>
            <a:r>
              <a:rPr lang="zh-CN" altLang="en-US" dirty="0" smtClean="0"/>
              <a:t>评比的</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左边图是泰晤士报评比的，右边是上海软科评比的</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学科评估每五年一次，这是</a:t>
            </a:r>
            <a:r>
              <a:rPr lang="en-US" altLang="zh-CN" dirty="0" smtClean="0"/>
              <a:t>12</a:t>
            </a:r>
            <a:r>
              <a:rPr lang="zh-CN" altLang="en-US" dirty="0" smtClean="0"/>
              <a:t>年的</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重点介绍数字和对比地位</a:t>
            </a:r>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0B05EB-0DF0-47D9-9409-4710C75F66D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0" y="1"/>
            <a:ext cx="12192000" cy="856343"/>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9" name="矩形 8"/>
          <p:cNvSpPr/>
          <p:nvPr userDrawn="1"/>
        </p:nvSpPr>
        <p:spPr>
          <a:xfrm>
            <a:off x="0" y="858248"/>
            <a:ext cx="12192000" cy="59508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16" name="等腰三角形 15"/>
          <p:cNvSpPr/>
          <p:nvPr userDrawn="1"/>
        </p:nvSpPr>
        <p:spPr>
          <a:xfrm>
            <a:off x="2196000" y="738000"/>
            <a:ext cx="577849" cy="290189"/>
          </a:xfrm>
          <a:prstGeom prst="triangl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C9C9C9"/>
              </a:solidFill>
            </a:endParaRPr>
          </a:p>
        </p:txBody>
      </p:sp>
      <p:sp>
        <p:nvSpPr>
          <p:cNvPr id="106" name="圆角矩形 105"/>
          <p:cNvSpPr/>
          <p:nvPr userDrawn="1"/>
        </p:nvSpPr>
        <p:spPr>
          <a:xfrm>
            <a:off x="929428" y="909092"/>
            <a:ext cx="82845" cy="493385"/>
          </a:xfrm>
          <a:prstGeom prst="round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7" name="圆角矩形 106"/>
          <p:cNvSpPr/>
          <p:nvPr userDrawn="1"/>
        </p:nvSpPr>
        <p:spPr>
          <a:xfrm>
            <a:off x="-258678" y="904125"/>
            <a:ext cx="989819" cy="493385"/>
          </a:xfrm>
          <a:prstGeom prst="roundRect">
            <a:avLst>
              <a:gd name="adj" fmla="val 122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8" name="圆角矩形 107"/>
          <p:cNvSpPr/>
          <p:nvPr userDrawn="1"/>
        </p:nvSpPr>
        <p:spPr>
          <a:xfrm>
            <a:off x="802199" y="904125"/>
            <a:ext cx="60959" cy="493385"/>
          </a:xfrm>
          <a:prstGeom prst="round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pic>
        <p:nvPicPr>
          <p:cNvPr id="105" name="图片 104"/>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51392" y1="54392" x2="51392" y2="54392"/>
                        <a14:foregroundMark x1="60000" y1="35473" x2="60000" y2="35473"/>
                        <a14:foregroundMark x1="38734" y1="38514" x2="38734" y2="38514"/>
                        <a14:foregroundMark x1="34937" y1="36824" x2="34937" y2="36824"/>
                      </a14:backgroundRemoval>
                    </a14:imgEffect>
                  </a14:imgLayer>
                </a14:imgProps>
              </a:ext>
              <a:ext uri="{28A0092B-C50C-407E-A947-70E740481C1C}">
                <a14:useLocalDpi xmlns:a14="http://schemas.microsoft.com/office/drawing/2010/main" val="0"/>
              </a:ext>
            </a:extLst>
          </a:blip>
          <a:stretch>
            <a:fillRect/>
          </a:stretch>
        </p:blipFill>
        <p:spPr>
          <a:xfrm>
            <a:off x="180000" y="90000"/>
            <a:ext cx="956682" cy="716906"/>
          </a:xfrm>
          <a:prstGeom prst="rect">
            <a:avLst/>
          </a:prstGeom>
        </p:spPr>
      </p:pic>
      <p:sp>
        <p:nvSpPr>
          <p:cNvPr id="5" name="标题 4"/>
          <p:cNvSpPr>
            <a:spLocks noGrp="1"/>
          </p:cNvSpPr>
          <p:nvPr>
            <p:ph type="title"/>
          </p:nvPr>
        </p:nvSpPr>
        <p:spPr>
          <a:xfrm>
            <a:off x="1270951" y="857759"/>
            <a:ext cx="4623567" cy="680549"/>
          </a:xfrm>
        </p:spPr>
        <p:txBody>
          <a:bodyPr>
            <a:normAutofit/>
          </a:bodyPr>
          <a:lstStyle>
            <a:lvl1pPr>
              <a:defRPr sz="2800" b="1">
                <a:solidFill>
                  <a:srgbClr val="7788B4"/>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graphicFrame>
        <p:nvGraphicFramePr>
          <p:cNvPr id="22" name="表格 21"/>
          <p:cNvGraphicFramePr>
            <a:graphicFrameLocks noGrp="1"/>
          </p:cNvGraphicFramePr>
          <p:nvPr userDrawn="1"/>
        </p:nvGraphicFramePr>
        <p:xfrm>
          <a:off x="1840844" y="343524"/>
          <a:ext cx="9089999" cy="370840"/>
        </p:xfrm>
        <a:graphic>
          <a:graphicData uri="http://schemas.openxmlformats.org/drawingml/2006/table">
            <a:tbl>
              <a:tblPr firstRow="1" bandRow="1">
                <a:tableStyleId>{5C22544A-7EE6-4342-B048-85BDC9FD1C3A}</a:tableStyleId>
              </a:tblPr>
              <a:tblGrid>
                <a:gridCol w="1298571"/>
                <a:gridCol w="1298571"/>
                <a:gridCol w="1298572"/>
                <a:gridCol w="1298571"/>
                <a:gridCol w="1298571"/>
                <a:gridCol w="1311854"/>
                <a:gridCol w="1285289"/>
              </a:tblGrid>
              <a:tr h="370840">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学校印象</a:t>
                      </a:r>
                      <a:endParaRPr lang="zh-CN" altLang="en-US" dirty="0">
                        <a:solidFill>
                          <a:schemeClr val="bg1"/>
                        </a:solidFill>
                        <a:latin typeface="微软雅黑" panose="020B0503020204020204" pitchFamily="34" charset="-122"/>
                        <a:ea typeface="微软雅黑" panose="020B0503020204020204" pitchFamily="34" charset="-122"/>
                      </a:endParaRPr>
                    </a:p>
                  </a:txBody>
                  <a:tcPr>
                    <a:lnL>
                      <a:noFill/>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三颗明珠</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三张名片</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国际交流</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校友代表</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赢在职场</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buNone/>
                      </a:pP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联系我们</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矩形 7"/>
          <p:cNvSpPr/>
          <p:nvPr userDrawn="1"/>
        </p:nvSpPr>
        <p:spPr>
          <a:xfrm>
            <a:off x="0" y="1"/>
            <a:ext cx="12192000" cy="856343"/>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9" name="矩形 8"/>
          <p:cNvSpPr/>
          <p:nvPr userDrawn="1"/>
        </p:nvSpPr>
        <p:spPr>
          <a:xfrm>
            <a:off x="0" y="856615"/>
            <a:ext cx="12191365" cy="594995"/>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106" name="等腰三角形 105"/>
          <p:cNvSpPr/>
          <p:nvPr userDrawn="1"/>
        </p:nvSpPr>
        <p:spPr>
          <a:xfrm>
            <a:off x="3495600" y="714450"/>
            <a:ext cx="577849" cy="290189"/>
          </a:xfrm>
          <a:prstGeom prst="triangl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C9C9C9"/>
              </a:solidFill>
            </a:endParaRPr>
          </a:p>
        </p:txBody>
      </p:sp>
      <p:sp>
        <p:nvSpPr>
          <p:cNvPr id="107" name="圆角矩形 106"/>
          <p:cNvSpPr/>
          <p:nvPr userDrawn="1"/>
        </p:nvSpPr>
        <p:spPr>
          <a:xfrm>
            <a:off x="929428" y="909092"/>
            <a:ext cx="82845" cy="493385"/>
          </a:xfrm>
          <a:prstGeom prst="round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8" name="圆角矩形 107"/>
          <p:cNvSpPr/>
          <p:nvPr userDrawn="1"/>
        </p:nvSpPr>
        <p:spPr>
          <a:xfrm>
            <a:off x="-258678" y="904125"/>
            <a:ext cx="989819" cy="493385"/>
          </a:xfrm>
          <a:prstGeom prst="roundRect">
            <a:avLst>
              <a:gd name="adj" fmla="val 122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9" name="圆角矩形 108"/>
          <p:cNvSpPr/>
          <p:nvPr userDrawn="1"/>
        </p:nvSpPr>
        <p:spPr>
          <a:xfrm>
            <a:off x="802199" y="904125"/>
            <a:ext cx="60959" cy="493385"/>
          </a:xfrm>
          <a:prstGeom prst="round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pic>
        <p:nvPicPr>
          <p:cNvPr id="105" name="图片 104"/>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51392" y1="54392" x2="51392" y2="54392"/>
                        <a14:foregroundMark x1="60000" y1="35473" x2="60000" y2="35473"/>
                        <a14:foregroundMark x1="38734" y1="38514" x2="38734" y2="38514"/>
                        <a14:foregroundMark x1="34937" y1="36824" x2="34937" y2="36824"/>
                      </a14:backgroundRemoval>
                    </a14:imgEffect>
                  </a14:imgLayer>
                </a14:imgProps>
              </a:ext>
              <a:ext uri="{28A0092B-C50C-407E-A947-70E740481C1C}">
                <a14:useLocalDpi xmlns:a14="http://schemas.microsoft.com/office/drawing/2010/main" val="0"/>
              </a:ext>
            </a:extLst>
          </a:blip>
          <a:stretch>
            <a:fillRect/>
          </a:stretch>
        </p:blipFill>
        <p:spPr>
          <a:xfrm>
            <a:off x="180000" y="90000"/>
            <a:ext cx="956682" cy="716906"/>
          </a:xfrm>
          <a:prstGeom prst="rect">
            <a:avLst/>
          </a:prstGeom>
        </p:spPr>
      </p:pic>
      <p:sp>
        <p:nvSpPr>
          <p:cNvPr id="21" name="标题 4"/>
          <p:cNvSpPr>
            <a:spLocks noGrp="1"/>
          </p:cNvSpPr>
          <p:nvPr>
            <p:ph type="title"/>
          </p:nvPr>
        </p:nvSpPr>
        <p:spPr>
          <a:xfrm>
            <a:off x="1270635" y="904240"/>
            <a:ext cx="4623435" cy="634365"/>
          </a:xfrm>
        </p:spPr>
        <p:txBody>
          <a:bodyPr>
            <a:normAutofit/>
          </a:bodyPr>
          <a:lstStyle>
            <a:lvl1pPr>
              <a:defRPr sz="2800" b="1">
                <a:solidFill>
                  <a:srgbClr val="7788B4"/>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graphicFrame>
        <p:nvGraphicFramePr>
          <p:cNvPr id="11" name="表格 10"/>
          <p:cNvGraphicFramePr>
            <a:graphicFrameLocks noGrp="1"/>
          </p:cNvGraphicFramePr>
          <p:nvPr userDrawn="1"/>
        </p:nvGraphicFramePr>
        <p:xfrm>
          <a:off x="1840844" y="343524"/>
          <a:ext cx="9089999" cy="370840"/>
        </p:xfrm>
        <a:graphic>
          <a:graphicData uri="http://schemas.openxmlformats.org/drawingml/2006/table">
            <a:tbl>
              <a:tblPr firstRow="1" bandRow="1">
                <a:tableStyleId>{5C22544A-7EE6-4342-B048-85BDC9FD1C3A}</a:tableStyleId>
              </a:tblPr>
              <a:tblGrid>
                <a:gridCol w="1298571"/>
                <a:gridCol w="1298571"/>
                <a:gridCol w="1298572"/>
                <a:gridCol w="1298571"/>
                <a:gridCol w="1298571"/>
                <a:gridCol w="1311854"/>
                <a:gridCol w="1285289"/>
              </a:tblGrid>
              <a:tr h="370840">
                <a:tc>
                  <a:txBody>
                    <a:bodyPr/>
                    <a:lstStyle/>
                    <a:p>
                      <a:pPr marL="0" algn="ctr" defTabSz="914400" rtl="0" eaLnBrk="1" latinLnBrk="0" hangingPunct="1"/>
                      <a:r>
                        <a:rPr lang="zh-CN" altLang="en-US" sz="1800" b="1" kern="1200" dirty="0" smtClean="0">
                          <a:solidFill>
                            <a:schemeClr val="accent3">
                              <a:lumMod val="40000"/>
                              <a:lumOff val="60000"/>
                            </a:schemeClr>
                          </a:solidFill>
                          <a:latin typeface="微软雅黑" panose="020B0503020204020204" pitchFamily="34" charset="-122"/>
                          <a:ea typeface="微软雅黑" panose="020B0503020204020204" pitchFamily="34" charset="-122"/>
                          <a:cs typeface="+mn-cs"/>
                        </a:rPr>
                        <a:t>学校印象</a:t>
                      </a:r>
                      <a:endParaRPr lang="zh-CN" altLang="en-US" sz="1800" b="1" kern="1200" dirty="0">
                        <a:solidFill>
                          <a:schemeClr val="accent3">
                            <a:lumMod val="40000"/>
                            <a:lumOff val="60000"/>
                          </a:schemeClr>
                        </a:solidFill>
                        <a:latin typeface="微软雅黑" panose="020B0503020204020204" pitchFamily="34" charset="-122"/>
                        <a:ea typeface="微软雅黑" panose="020B0503020204020204" pitchFamily="34" charset="-122"/>
                        <a:cs typeface="+mn-cs"/>
                      </a:endParaRPr>
                    </a:p>
                  </a:txBody>
                  <a:tcPr>
                    <a:lnL>
                      <a:noFill/>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三颗明珠</a:t>
                      </a:r>
                      <a:endParaRPr lang="zh-CN" altLang="en-US"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三张名片</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国际交流</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校友代表</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赢在职场</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buNone/>
                      </a:pP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联系我们</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0" y="1"/>
            <a:ext cx="12192000" cy="856343"/>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9" name="矩形 8"/>
          <p:cNvSpPr/>
          <p:nvPr userDrawn="1"/>
        </p:nvSpPr>
        <p:spPr>
          <a:xfrm>
            <a:off x="0" y="856343"/>
            <a:ext cx="12192000" cy="59508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106" name="等腰三角形 105"/>
          <p:cNvSpPr/>
          <p:nvPr userDrawn="1"/>
        </p:nvSpPr>
        <p:spPr>
          <a:xfrm>
            <a:off x="4795200" y="714450"/>
            <a:ext cx="577849" cy="290189"/>
          </a:xfrm>
          <a:prstGeom prst="triangl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C9C9C9"/>
              </a:solidFill>
            </a:endParaRPr>
          </a:p>
        </p:txBody>
      </p:sp>
      <p:sp>
        <p:nvSpPr>
          <p:cNvPr id="107" name="圆角矩形 106"/>
          <p:cNvSpPr/>
          <p:nvPr userDrawn="1"/>
        </p:nvSpPr>
        <p:spPr>
          <a:xfrm>
            <a:off x="929428" y="909092"/>
            <a:ext cx="82845" cy="493385"/>
          </a:xfrm>
          <a:prstGeom prst="round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8" name="圆角矩形 107"/>
          <p:cNvSpPr/>
          <p:nvPr userDrawn="1"/>
        </p:nvSpPr>
        <p:spPr>
          <a:xfrm>
            <a:off x="-258678" y="904125"/>
            <a:ext cx="989819" cy="493385"/>
          </a:xfrm>
          <a:prstGeom prst="roundRect">
            <a:avLst>
              <a:gd name="adj" fmla="val 122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9" name="圆角矩形 108"/>
          <p:cNvSpPr/>
          <p:nvPr userDrawn="1"/>
        </p:nvSpPr>
        <p:spPr>
          <a:xfrm>
            <a:off x="802199" y="904125"/>
            <a:ext cx="60959" cy="493385"/>
          </a:xfrm>
          <a:prstGeom prst="round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pic>
        <p:nvPicPr>
          <p:cNvPr id="105" name="图片 104"/>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51392" y1="54392" x2="51392" y2="54392"/>
                        <a14:foregroundMark x1="60000" y1="35473" x2="60000" y2="35473"/>
                        <a14:foregroundMark x1="38734" y1="38514" x2="38734" y2="38514"/>
                        <a14:foregroundMark x1="34937" y1="36824" x2="34937" y2="36824"/>
                      </a14:backgroundRemoval>
                    </a14:imgEffect>
                  </a14:imgLayer>
                </a14:imgProps>
              </a:ext>
              <a:ext uri="{28A0092B-C50C-407E-A947-70E740481C1C}">
                <a14:useLocalDpi xmlns:a14="http://schemas.microsoft.com/office/drawing/2010/main" val="0"/>
              </a:ext>
            </a:extLst>
          </a:blip>
          <a:stretch>
            <a:fillRect/>
          </a:stretch>
        </p:blipFill>
        <p:spPr>
          <a:xfrm>
            <a:off x="180000" y="90000"/>
            <a:ext cx="956682" cy="716906"/>
          </a:xfrm>
          <a:prstGeom prst="rect">
            <a:avLst/>
          </a:prstGeom>
        </p:spPr>
      </p:pic>
      <p:sp>
        <p:nvSpPr>
          <p:cNvPr id="21" name="标题 4"/>
          <p:cNvSpPr>
            <a:spLocks noGrp="1"/>
          </p:cNvSpPr>
          <p:nvPr>
            <p:ph type="title"/>
          </p:nvPr>
        </p:nvSpPr>
        <p:spPr>
          <a:xfrm>
            <a:off x="1270635" y="909320"/>
            <a:ext cx="4623435" cy="629285"/>
          </a:xfrm>
        </p:spPr>
        <p:txBody>
          <a:bodyPr>
            <a:normAutofit/>
          </a:bodyPr>
          <a:lstStyle>
            <a:lvl1pPr>
              <a:defRPr sz="2800" b="1">
                <a:solidFill>
                  <a:srgbClr val="7788B4"/>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graphicFrame>
        <p:nvGraphicFramePr>
          <p:cNvPr id="11" name="表格 10"/>
          <p:cNvGraphicFramePr>
            <a:graphicFrameLocks noGrp="1"/>
          </p:cNvGraphicFramePr>
          <p:nvPr userDrawn="1"/>
        </p:nvGraphicFramePr>
        <p:xfrm>
          <a:off x="1840844" y="343524"/>
          <a:ext cx="9089999" cy="370840"/>
        </p:xfrm>
        <a:graphic>
          <a:graphicData uri="http://schemas.openxmlformats.org/drawingml/2006/table">
            <a:tbl>
              <a:tblPr firstRow="1" bandRow="1">
                <a:tableStyleId>{5C22544A-7EE6-4342-B048-85BDC9FD1C3A}</a:tableStyleId>
              </a:tblPr>
              <a:tblGrid>
                <a:gridCol w="1298571"/>
                <a:gridCol w="1298571"/>
                <a:gridCol w="1298572"/>
                <a:gridCol w="1298571"/>
                <a:gridCol w="1298571"/>
                <a:gridCol w="1311854"/>
                <a:gridCol w="1285289"/>
              </a:tblGrid>
              <a:tr h="370840">
                <a:tc>
                  <a:txBody>
                    <a:bodyPr/>
                    <a:lstStyle/>
                    <a:p>
                      <a:pPr marL="0" algn="ctr" defTabSz="914400" rtl="0" eaLnBrk="1" latinLnBrk="0" hangingPunct="1"/>
                      <a:r>
                        <a:rPr lang="zh-CN" altLang="en-US" sz="1800" b="1" kern="1200" dirty="0" smtClean="0">
                          <a:solidFill>
                            <a:schemeClr val="accent3">
                              <a:lumMod val="40000"/>
                              <a:lumOff val="60000"/>
                            </a:schemeClr>
                          </a:solidFill>
                          <a:latin typeface="微软雅黑" panose="020B0503020204020204" pitchFamily="34" charset="-122"/>
                          <a:ea typeface="微软雅黑" panose="020B0503020204020204" pitchFamily="34" charset="-122"/>
                          <a:cs typeface="+mn-cs"/>
                        </a:rPr>
                        <a:t>学校印象</a:t>
                      </a:r>
                      <a:endParaRPr lang="zh-CN" altLang="en-US" sz="1800" b="1" kern="1200" dirty="0">
                        <a:solidFill>
                          <a:schemeClr val="accent3">
                            <a:lumMod val="40000"/>
                            <a:lumOff val="60000"/>
                          </a:schemeClr>
                        </a:solidFill>
                        <a:latin typeface="微软雅黑" panose="020B0503020204020204" pitchFamily="34" charset="-122"/>
                        <a:ea typeface="微软雅黑" panose="020B0503020204020204" pitchFamily="34" charset="-122"/>
                        <a:cs typeface="+mn-cs"/>
                      </a:endParaRPr>
                    </a:p>
                  </a:txBody>
                  <a:tcPr>
                    <a:lnL>
                      <a:noFill/>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三颗明珠</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三张名片</a:t>
                      </a:r>
                      <a:endParaRPr lang="zh-CN" altLang="en-US" dirty="0">
                        <a:solidFill>
                          <a:schemeClr val="bg1"/>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国际交流</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校友代表</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赢在职场</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buNone/>
                      </a:pP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联系我们</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0" y="1"/>
            <a:ext cx="12192000" cy="856343"/>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9" name="矩形 8"/>
          <p:cNvSpPr/>
          <p:nvPr userDrawn="1"/>
        </p:nvSpPr>
        <p:spPr>
          <a:xfrm>
            <a:off x="0" y="856343"/>
            <a:ext cx="12192000" cy="59508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106" name="等腰三角形 105"/>
          <p:cNvSpPr/>
          <p:nvPr userDrawn="1"/>
        </p:nvSpPr>
        <p:spPr>
          <a:xfrm>
            <a:off x="6094800" y="714450"/>
            <a:ext cx="577849" cy="290189"/>
          </a:xfrm>
          <a:prstGeom prst="triangl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C9C9C9"/>
              </a:solidFill>
            </a:endParaRPr>
          </a:p>
        </p:txBody>
      </p:sp>
      <p:sp>
        <p:nvSpPr>
          <p:cNvPr id="107" name="圆角矩形 106"/>
          <p:cNvSpPr/>
          <p:nvPr userDrawn="1"/>
        </p:nvSpPr>
        <p:spPr>
          <a:xfrm>
            <a:off x="929428" y="909092"/>
            <a:ext cx="82845" cy="493385"/>
          </a:xfrm>
          <a:prstGeom prst="round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8" name="圆角矩形 107"/>
          <p:cNvSpPr/>
          <p:nvPr userDrawn="1"/>
        </p:nvSpPr>
        <p:spPr>
          <a:xfrm>
            <a:off x="-258678" y="904125"/>
            <a:ext cx="989819" cy="493385"/>
          </a:xfrm>
          <a:prstGeom prst="roundRect">
            <a:avLst>
              <a:gd name="adj" fmla="val 122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9" name="圆角矩形 108"/>
          <p:cNvSpPr/>
          <p:nvPr userDrawn="1"/>
        </p:nvSpPr>
        <p:spPr>
          <a:xfrm>
            <a:off x="802199" y="904125"/>
            <a:ext cx="60959" cy="493385"/>
          </a:xfrm>
          <a:prstGeom prst="round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pic>
        <p:nvPicPr>
          <p:cNvPr id="105" name="图片 104"/>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51392" y1="54392" x2="51392" y2="54392"/>
                        <a14:foregroundMark x1="60000" y1="35473" x2="60000" y2="35473"/>
                        <a14:foregroundMark x1="38734" y1="38514" x2="38734" y2="38514"/>
                        <a14:foregroundMark x1="34937" y1="36824" x2="34937" y2="36824"/>
                      </a14:backgroundRemoval>
                    </a14:imgEffect>
                  </a14:imgLayer>
                </a14:imgProps>
              </a:ext>
              <a:ext uri="{28A0092B-C50C-407E-A947-70E740481C1C}">
                <a14:useLocalDpi xmlns:a14="http://schemas.microsoft.com/office/drawing/2010/main" val="0"/>
              </a:ext>
            </a:extLst>
          </a:blip>
          <a:stretch>
            <a:fillRect/>
          </a:stretch>
        </p:blipFill>
        <p:spPr>
          <a:xfrm>
            <a:off x="180000" y="90000"/>
            <a:ext cx="956682" cy="716906"/>
          </a:xfrm>
          <a:prstGeom prst="rect">
            <a:avLst/>
          </a:prstGeom>
        </p:spPr>
      </p:pic>
      <p:sp>
        <p:nvSpPr>
          <p:cNvPr id="21" name="标题 4"/>
          <p:cNvSpPr>
            <a:spLocks noGrp="1"/>
          </p:cNvSpPr>
          <p:nvPr>
            <p:ph type="title"/>
          </p:nvPr>
        </p:nvSpPr>
        <p:spPr>
          <a:xfrm>
            <a:off x="1270951" y="857759"/>
            <a:ext cx="4623567" cy="680549"/>
          </a:xfrm>
        </p:spPr>
        <p:txBody>
          <a:bodyPr>
            <a:normAutofit/>
          </a:bodyPr>
          <a:lstStyle>
            <a:lvl1pPr>
              <a:defRPr sz="2800" b="1">
                <a:solidFill>
                  <a:srgbClr val="7788B4"/>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graphicFrame>
        <p:nvGraphicFramePr>
          <p:cNvPr id="11" name="表格 10"/>
          <p:cNvGraphicFramePr>
            <a:graphicFrameLocks noGrp="1"/>
          </p:cNvGraphicFramePr>
          <p:nvPr userDrawn="1"/>
        </p:nvGraphicFramePr>
        <p:xfrm>
          <a:off x="1840844" y="343524"/>
          <a:ext cx="9090003" cy="370840"/>
        </p:xfrm>
        <a:graphic>
          <a:graphicData uri="http://schemas.openxmlformats.org/drawingml/2006/table">
            <a:tbl>
              <a:tblPr firstRow="1" bandRow="1">
                <a:tableStyleId>{5C22544A-7EE6-4342-B048-85BDC9FD1C3A}</a:tableStyleId>
              </a:tblPr>
              <a:tblGrid>
                <a:gridCol w="1296677"/>
                <a:gridCol w="1296677"/>
                <a:gridCol w="1296678"/>
                <a:gridCol w="1296677"/>
                <a:gridCol w="1309940"/>
                <a:gridCol w="1309940"/>
                <a:gridCol w="1283414"/>
              </a:tblGrid>
              <a:tr h="370840">
                <a:tc>
                  <a:txBody>
                    <a:bodyPr/>
                    <a:lstStyle/>
                    <a:p>
                      <a:pPr marL="0" algn="ctr" defTabSz="914400" rtl="0" eaLnBrk="1" latinLnBrk="0" hangingPunct="1"/>
                      <a:r>
                        <a:rPr lang="zh-CN" altLang="en-US" sz="1800" b="1" kern="1200" dirty="0" smtClean="0">
                          <a:solidFill>
                            <a:schemeClr val="accent3">
                              <a:lumMod val="40000"/>
                              <a:lumOff val="60000"/>
                            </a:schemeClr>
                          </a:solidFill>
                          <a:latin typeface="微软雅黑" panose="020B0503020204020204" pitchFamily="34" charset="-122"/>
                          <a:ea typeface="微软雅黑" panose="020B0503020204020204" pitchFamily="34" charset="-122"/>
                          <a:cs typeface="+mn-cs"/>
                        </a:rPr>
                        <a:t>学校印象</a:t>
                      </a:r>
                      <a:endParaRPr lang="zh-CN" altLang="en-US" sz="1800" b="1" kern="1200" dirty="0">
                        <a:solidFill>
                          <a:schemeClr val="accent3">
                            <a:lumMod val="40000"/>
                            <a:lumOff val="60000"/>
                          </a:schemeClr>
                        </a:solidFill>
                        <a:latin typeface="微软雅黑" panose="020B0503020204020204" pitchFamily="34" charset="-122"/>
                        <a:ea typeface="微软雅黑" panose="020B0503020204020204" pitchFamily="34" charset="-122"/>
                        <a:cs typeface="+mn-cs"/>
                      </a:endParaRPr>
                    </a:p>
                  </a:txBody>
                  <a:tcPr>
                    <a:lnL>
                      <a:noFill/>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三颗明珠</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三张名片</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国际交流</a:t>
                      </a:r>
                      <a:endParaRPr lang="zh-CN" altLang="en-US" dirty="0">
                        <a:solidFill>
                          <a:schemeClr val="bg1"/>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校友代表</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赢在职场</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buNone/>
                      </a:pP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联系我们</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8" name="矩形 7"/>
          <p:cNvSpPr/>
          <p:nvPr userDrawn="1"/>
        </p:nvSpPr>
        <p:spPr>
          <a:xfrm>
            <a:off x="0" y="1"/>
            <a:ext cx="12192000" cy="856343"/>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9" name="矩形 8"/>
          <p:cNvSpPr/>
          <p:nvPr userDrawn="1"/>
        </p:nvSpPr>
        <p:spPr>
          <a:xfrm>
            <a:off x="0" y="856343"/>
            <a:ext cx="12192000" cy="59508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106" name="等腰三角形 105"/>
          <p:cNvSpPr/>
          <p:nvPr userDrawn="1"/>
        </p:nvSpPr>
        <p:spPr>
          <a:xfrm>
            <a:off x="7394400" y="714450"/>
            <a:ext cx="577849" cy="290189"/>
          </a:xfrm>
          <a:prstGeom prst="triangl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C9C9C9"/>
              </a:solidFill>
            </a:endParaRPr>
          </a:p>
        </p:txBody>
      </p:sp>
      <p:sp>
        <p:nvSpPr>
          <p:cNvPr id="107" name="圆角矩形 106"/>
          <p:cNvSpPr/>
          <p:nvPr userDrawn="1"/>
        </p:nvSpPr>
        <p:spPr>
          <a:xfrm>
            <a:off x="929428" y="909092"/>
            <a:ext cx="82845" cy="493385"/>
          </a:xfrm>
          <a:prstGeom prst="round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8" name="圆角矩形 107"/>
          <p:cNvSpPr/>
          <p:nvPr userDrawn="1"/>
        </p:nvSpPr>
        <p:spPr>
          <a:xfrm>
            <a:off x="-258678" y="904125"/>
            <a:ext cx="989819" cy="493385"/>
          </a:xfrm>
          <a:prstGeom prst="roundRect">
            <a:avLst>
              <a:gd name="adj" fmla="val 122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9" name="圆角矩形 108"/>
          <p:cNvSpPr/>
          <p:nvPr userDrawn="1"/>
        </p:nvSpPr>
        <p:spPr>
          <a:xfrm>
            <a:off x="802199" y="904125"/>
            <a:ext cx="60959" cy="493385"/>
          </a:xfrm>
          <a:prstGeom prst="round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pic>
        <p:nvPicPr>
          <p:cNvPr id="105" name="图片 104"/>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51392" y1="54392" x2="51392" y2="54392"/>
                        <a14:foregroundMark x1="60000" y1="35473" x2="60000" y2="35473"/>
                        <a14:foregroundMark x1="38734" y1="38514" x2="38734" y2="38514"/>
                        <a14:foregroundMark x1="34937" y1="36824" x2="34937" y2="36824"/>
                      </a14:backgroundRemoval>
                    </a14:imgEffect>
                  </a14:imgLayer>
                </a14:imgProps>
              </a:ext>
              <a:ext uri="{28A0092B-C50C-407E-A947-70E740481C1C}">
                <a14:useLocalDpi xmlns:a14="http://schemas.microsoft.com/office/drawing/2010/main" val="0"/>
              </a:ext>
            </a:extLst>
          </a:blip>
          <a:stretch>
            <a:fillRect/>
          </a:stretch>
        </p:blipFill>
        <p:spPr>
          <a:xfrm>
            <a:off x="180000" y="90000"/>
            <a:ext cx="956682" cy="716906"/>
          </a:xfrm>
          <a:prstGeom prst="rect">
            <a:avLst/>
          </a:prstGeom>
        </p:spPr>
      </p:pic>
      <p:sp>
        <p:nvSpPr>
          <p:cNvPr id="21" name="标题 4"/>
          <p:cNvSpPr>
            <a:spLocks noGrp="1"/>
          </p:cNvSpPr>
          <p:nvPr>
            <p:ph type="title"/>
          </p:nvPr>
        </p:nvSpPr>
        <p:spPr>
          <a:xfrm>
            <a:off x="1270951" y="857759"/>
            <a:ext cx="4623567" cy="680549"/>
          </a:xfrm>
        </p:spPr>
        <p:txBody>
          <a:bodyPr>
            <a:normAutofit/>
          </a:bodyPr>
          <a:lstStyle>
            <a:lvl1pPr>
              <a:defRPr sz="2800" b="1">
                <a:solidFill>
                  <a:srgbClr val="7788B4"/>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graphicFrame>
        <p:nvGraphicFramePr>
          <p:cNvPr id="11" name="表格 10"/>
          <p:cNvGraphicFramePr>
            <a:graphicFrameLocks noGrp="1"/>
          </p:cNvGraphicFramePr>
          <p:nvPr userDrawn="1"/>
        </p:nvGraphicFramePr>
        <p:xfrm>
          <a:off x="1840844" y="343524"/>
          <a:ext cx="9090003" cy="370840"/>
        </p:xfrm>
        <a:graphic>
          <a:graphicData uri="http://schemas.openxmlformats.org/drawingml/2006/table">
            <a:tbl>
              <a:tblPr firstRow="1" bandRow="1">
                <a:tableStyleId>{5C22544A-7EE6-4342-B048-85BDC9FD1C3A}</a:tableStyleId>
              </a:tblPr>
              <a:tblGrid>
                <a:gridCol w="1296677"/>
                <a:gridCol w="1296677"/>
                <a:gridCol w="1296678"/>
                <a:gridCol w="1296677"/>
                <a:gridCol w="1309940"/>
                <a:gridCol w="1309940"/>
                <a:gridCol w="1283414"/>
              </a:tblGrid>
              <a:tr h="370840">
                <a:tc>
                  <a:txBody>
                    <a:bodyPr/>
                    <a:lstStyle/>
                    <a:p>
                      <a:pPr marL="0" algn="ctr" defTabSz="914400" rtl="0" eaLnBrk="1" latinLnBrk="0" hangingPunct="1"/>
                      <a:r>
                        <a:rPr lang="zh-CN" altLang="en-US" sz="1800" b="1" kern="1200" dirty="0" smtClean="0">
                          <a:solidFill>
                            <a:schemeClr val="accent3">
                              <a:lumMod val="40000"/>
                              <a:lumOff val="60000"/>
                            </a:schemeClr>
                          </a:solidFill>
                          <a:latin typeface="微软雅黑" panose="020B0503020204020204" pitchFamily="34" charset="-122"/>
                          <a:ea typeface="微软雅黑" panose="020B0503020204020204" pitchFamily="34" charset="-122"/>
                          <a:cs typeface="+mn-cs"/>
                        </a:rPr>
                        <a:t>学校印象</a:t>
                      </a:r>
                      <a:endParaRPr lang="zh-CN" altLang="en-US" sz="1800" b="1" kern="1200" dirty="0">
                        <a:solidFill>
                          <a:schemeClr val="accent3">
                            <a:lumMod val="40000"/>
                            <a:lumOff val="60000"/>
                          </a:schemeClr>
                        </a:solidFill>
                        <a:latin typeface="微软雅黑" panose="020B0503020204020204" pitchFamily="34" charset="-122"/>
                        <a:ea typeface="微软雅黑" panose="020B0503020204020204" pitchFamily="34" charset="-122"/>
                        <a:cs typeface="+mn-cs"/>
                      </a:endParaRPr>
                    </a:p>
                  </a:txBody>
                  <a:tcPr>
                    <a:lnL>
                      <a:noFill/>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三颗明珠</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三张名片</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marL="0" algn="ctr" defTabSz="914400" rtl="0" eaLnBrk="1" latinLnBrk="0" hangingPunct="1"/>
                      <a:r>
                        <a:rPr lang="zh-CN" altLang="en-US" sz="1800" b="1" kern="1200" dirty="0" smtClean="0">
                          <a:solidFill>
                            <a:schemeClr val="accent3">
                              <a:lumMod val="40000"/>
                              <a:lumOff val="60000"/>
                            </a:schemeClr>
                          </a:solidFill>
                          <a:latin typeface="微软雅黑" panose="020B0503020204020204" pitchFamily="34" charset="-122"/>
                          <a:ea typeface="微软雅黑" panose="020B0503020204020204" pitchFamily="34" charset="-122"/>
                          <a:cs typeface="+mn-cs"/>
                        </a:rPr>
                        <a:t>国际交流</a:t>
                      </a:r>
                      <a:endParaRPr lang="zh-CN" altLang="en-US" sz="1800" b="1" kern="1200" dirty="0">
                        <a:solidFill>
                          <a:schemeClr val="accent3">
                            <a:lumMod val="40000"/>
                            <a:lumOff val="60000"/>
                          </a:schemeClr>
                        </a:solidFill>
                        <a:latin typeface="微软雅黑" panose="020B0503020204020204" pitchFamily="34" charset="-122"/>
                        <a:ea typeface="微软雅黑" panose="020B0503020204020204" pitchFamily="34" charset="-122"/>
                        <a:cs typeface="+mn-cs"/>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校友代表</a:t>
                      </a:r>
                      <a:endParaRPr lang="zh-CN" altLang="en-US" dirty="0" smtClean="0">
                        <a:solidFill>
                          <a:schemeClr val="bg1"/>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赢在职场</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buNone/>
                      </a:pP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联系我们</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矩形 7"/>
          <p:cNvSpPr/>
          <p:nvPr userDrawn="1"/>
        </p:nvSpPr>
        <p:spPr>
          <a:xfrm>
            <a:off x="0" y="1"/>
            <a:ext cx="12192000" cy="856343"/>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9" name="矩形 8"/>
          <p:cNvSpPr/>
          <p:nvPr userDrawn="1"/>
        </p:nvSpPr>
        <p:spPr>
          <a:xfrm>
            <a:off x="0" y="856343"/>
            <a:ext cx="12192000" cy="59508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221" name="圆角矩形 220"/>
          <p:cNvSpPr/>
          <p:nvPr userDrawn="1"/>
        </p:nvSpPr>
        <p:spPr>
          <a:xfrm>
            <a:off x="929428" y="909092"/>
            <a:ext cx="82845" cy="493385"/>
          </a:xfrm>
          <a:prstGeom prst="round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0" name="等腰三角形 99"/>
          <p:cNvSpPr/>
          <p:nvPr userDrawn="1"/>
        </p:nvSpPr>
        <p:spPr>
          <a:xfrm>
            <a:off x="8694000" y="714450"/>
            <a:ext cx="577849" cy="290189"/>
          </a:xfrm>
          <a:prstGeom prst="triangl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C9C9C9"/>
              </a:solidFill>
            </a:endParaRPr>
          </a:p>
        </p:txBody>
      </p:sp>
      <p:sp>
        <p:nvSpPr>
          <p:cNvPr id="102" name="圆角矩形 101"/>
          <p:cNvSpPr/>
          <p:nvPr userDrawn="1"/>
        </p:nvSpPr>
        <p:spPr>
          <a:xfrm>
            <a:off x="-258678" y="904125"/>
            <a:ext cx="989819" cy="493385"/>
          </a:xfrm>
          <a:prstGeom prst="roundRect">
            <a:avLst>
              <a:gd name="adj" fmla="val 122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3" name="圆角矩形 102"/>
          <p:cNvSpPr/>
          <p:nvPr userDrawn="1"/>
        </p:nvSpPr>
        <p:spPr>
          <a:xfrm>
            <a:off x="802199" y="904125"/>
            <a:ext cx="60959" cy="493385"/>
          </a:xfrm>
          <a:prstGeom prst="round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pic>
        <p:nvPicPr>
          <p:cNvPr id="104" name="图片 103"/>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51392" y1="54392" x2="51392" y2="54392"/>
                        <a14:foregroundMark x1="60000" y1="35473" x2="60000" y2="35473"/>
                        <a14:foregroundMark x1="38734" y1="38514" x2="38734" y2="38514"/>
                        <a14:foregroundMark x1="34937" y1="36824" x2="34937" y2="36824"/>
                      </a14:backgroundRemoval>
                    </a14:imgEffect>
                  </a14:imgLayer>
                </a14:imgProps>
              </a:ext>
              <a:ext uri="{28A0092B-C50C-407E-A947-70E740481C1C}">
                <a14:useLocalDpi xmlns:a14="http://schemas.microsoft.com/office/drawing/2010/main" val="0"/>
              </a:ext>
            </a:extLst>
          </a:blip>
          <a:stretch>
            <a:fillRect/>
          </a:stretch>
        </p:blipFill>
        <p:spPr>
          <a:xfrm>
            <a:off x="180000" y="90000"/>
            <a:ext cx="956682" cy="716906"/>
          </a:xfrm>
          <a:prstGeom prst="rect">
            <a:avLst/>
          </a:prstGeom>
        </p:spPr>
      </p:pic>
      <p:sp>
        <p:nvSpPr>
          <p:cNvPr id="21" name="标题 4"/>
          <p:cNvSpPr>
            <a:spLocks noGrp="1"/>
          </p:cNvSpPr>
          <p:nvPr>
            <p:ph type="title"/>
          </p:nvPr>
        </p:nvSpPr>
        <p:spPr>
          <a:xfrm>
            <a:off x="1270951" y="857759"/>
            <a:ext cx="4623567" cy="680549"/>
          </a:xfrm>
        </p:spPr>
        <p:txBody>
          <a:bodyPr>
            <a:normAutofit/>
          </a:bodyPr>
          <a:lstStyle>
            <a:lvl1pPr>
              <a:defRPr sz="2800" b="1">
                <a:solidFill>
                  <a:srgbClr val="7788B4"/>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graphicFrame>
        <p:nvGraphicFramePr>
          <p:cNvPr id="11" name="表格 10"/>
          <p:cNvGraphicFramePr>
            <a:graphicFrameLocks noGrp="1"/>
          </p:cNvGraphicFramePr>
          <p:nvPr userDrawn="1"/>
        </p:nvGraphicFramePr>
        <p:xfrm>
          <a:off x="1840844" y="343524"/>
          <a:ext cx="9089999" cy="370840"/>
        </p:xfrm>
        <a:graphic>
          <a:graphicData uri="http://schemas.openxmlformats.org/drawingml/2006/table">
            <a:tbl>
              <a:tblPr firstRow="1" bandRow="1">
                <a:tableStyleId>{5C22544A-7EE6-4342-B048-85BDC9FD1C3A}</a:tableStyleId>
              </a:tblPr>
              <a:tblGrid>
                <a:gridCol w="1298571"/>
                <a:gridCol w="1298571"/>
                <a:gridCol w="1298572"/>
                <a:gridCol w="1298571"/>
                <a:gridCol w="1298571"/>
                <a:gridCol w="1311854"/>
                <a:gridCol w="1285289"/>
              </a:tblGrid>
              <a:tr h="370840">
                <a:tc>
                  <a:txBody>
                    <a:bodyPr/>
                    <a:lstStyle/>
                    <a:p>
                      <a:pPr marL="0" algn="ctr" defTabSz="914400" rtl="0" eaLnBrk="1" latinLnBrk="0" hangingPunct="1"/>
                      <a:r>
                        <a:rPr lang="zh-CN" altLang="en-US" sz="1800" b="1" kern="1200" dirty="0" smtClean="0">
                          <a:solidFill>
                            <a:schemeClr val="accent3">
                              <a:lumMod val="40000"/>
                              <a:lumOff val="60000"/>
                            </a:schemeClr>
                          </a:solidFill>
                          <a:latin typeface="微软雅黑" panose="020B0503020204020204" pitchFamily="34" charset="-122"/>
                          <a:ea typeface="微软雅黑" panose="020B0503020204020204" pitchFamily="34" charset="-122"/>
                          <a:cs typeface="+mn-cs"/>
                        </a:rPr>
                        <a:t>学校印象</a:t>
                      </a:r>
                      <a:endParaRPr lang="zh-CN" altLang="en-US" sz="1800" b="1" kern="1200" dirty="0">
                        <a:solidFill>
                          <a:schemeClr val="accent3">
                            <a:lumMod val="40000"/>
                            <a:lumOff val="60000"/>
                          </a:schemeClr>
                        </a:solidFill>
                        <a:latin typeface="微软雅黑" panose="020B0503020204020204" pitchFamily="34" charset="-122"/>
                        <a:ea typeface="微软雅黑" panose="020B0503020204020204" pitchFamily="34" charset="-122"/>
                        <a:cs typeface="+mn-cs"/>
                      </a:endParaRPr>
                    </a:p>
                  </a:txBody>
                  <a:tcPr>
                    <a:lnL>
                      <a:noFill/>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三颗明珠</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三张名片</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国际交流</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校友代表</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赢在职场</a:t>
                      </a:r>
                      <a:endParaRPr lang="zh-CN" altLang="en-US" dirty="0" smtClean="0">
                        <a:solidFill>
                          <a:schemeClr val="bg1"/>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buNone/>
                      </a:pP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联系我们</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矩形 7"/>
          <p:cNvSpPr/>
          <p:nvPr userDrawn="1"/>
        </p:nvSpPr>
        <p:spPr>
          <a:xfrm>
            <a:off x="0" y="1"/>
            <a:ext cx="12192000" cy="856343"/>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9" name="矩形 8"/>
          <p:cNvSpPr/>
          <p:nvPr userDrawn="1"/>
        </p:nvSpPr>
        <p:spPr>
          <a:xfrm>
            <a:off x="0" y="856343"/>
            <a:ext cx="12192000" cy="59508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221" name="圆角矩形 220"/>
          <p:cNvSpPr/>
          <p:nvPr userDrawn="1"/>
        </p:nvSpPr>
        <p:spPr>
          <a:xfrm>
            <a:off x="929428" y="909092"/>
            <a:ext cx="82845" cy="493385"/>
          </a:xfrm>
          <a:prstGeom prst="round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0" name="等腰三角形 99"/>
          <p:cNvSpPr/>
          <p:nvPr userDrawn="1"/>
        </p:nvSpPr>
        <p:spPr>
          <a:xfrm>
            <a:off x="9993600" y="714450"/>
            <a:ext cx="577849" cy="290189"/>
          </a:xfrm>
          <a:prstGeom prst="triangl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C9C9C9"/>
              </a:solidFill>
            </a:endParaRPr>
          </a:p>
        </p:txBody>
      </p:sp>
      <p:sp>
        <p:nvSpPr>
          <p:cNvPr id="102" name="圆角矩形 101"/>
          <p:cNvSpPr/>
          <p:nvPr userDrawn="1"/>
        </p:nvSpPr>
        <p:spPr>
          <a:xfrm>
            <a:off x="-258678" y="904125"/>
            <a:ext cx="989819" cy="493385"/>
          </a:xfrm>
          <a:prstGeom prst="roundRect">
            <a:avLst>
              <a:gd name="adj" fmla="val 122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3" name="圆角矩形 102"/>
          <p:cNvSpPr/>
          <p:nvPr userDrawn="1"/>
        </p:nvSpPr>
        <p:spPr>
          <a:xfrm>
            <a:off x="802199" y="904125"/>
            <a:ext cx="60959" cy="493385"/>
          </a:xfrm>
          <a:prstGeom prst="round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pic>
        <p:nvPicPr>
          <p:cNvPr id="104" name="图片 103"/>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51392" y1="54392" x2="51392" y2="54392"/>
                        <a14:foregroundMark x1="60000" y1="35473" x2="60000" y2="35473"/>
                        <a14:foregroundMark x1="38734" y1="38514" x2="38734" y2="38514"/>
                        <a14:foregroundMark x1="34937" y1="36824" x2="34937" y2="36824"/>
                      </a14:backgroundRemoval>
                    </a14:imgEffect>
                  </a14:imgLayer>
                </a14:imgProps>
              </a:ext>
              <a:ext uri="{28A0092B-C50C-407E-A947-70E740481C1C}">
                <a14:useLocalDpi xmlns:a14="http://schemas.microsoft.com/office/drawing/2010/main" val="0"/>
              </a:ext>
            </a:extLst>
          </a:blip>
          <a:stretch>
            <a:fillRect/>
          </a:stretch>
        </p:blipFill>
        <p:spPr>
          <a:xfrm>
            <a:off x="180000" y="90000"/>
            <a:ext cx="956682" cy="716906"/>
          </a:xfrm>
          <a:prstGeom prst="rect">
            <a:avLst/>
          </a:prstGeom>
        </p:spPr>
      </p:pic>
      <p:sp>
        <p:nvSpPr>
          <p:cNvPr id="21" name="标题 4"/>
          <p:cNvSpPr>
            <a:spLocks noGrp="1"/>
          </p:cNvSpPr>
          <p:nvPr>
            <p:ph type="title"/>
          </p:nvPr>
        </p:nvSpPr>
        <p:spPr>
          <a:xfrm>
            <a:off x="1270951" y="857759"/>
            <a:ext cx="4623567" cy="680549"/>
          </a:xfrm>
        </p:spPr>
        <p:txBody>
          <a:bodyPr>
            <a:normAutofit/>
          </a:bodyPr>
          <a:lstStyle>
            <a:lvl1pPr>
              <a:defRPr sz="2800" b="1">
                <a:solidFill>
                  <a:srgbClr val="7788B4"/>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graphicFrame>
        <p:nvGraphicFramePr>
          <p:cNvPr id="11" name="表格 10"/>
          <p:cNvGraphicFramePr>
            <a:graphicFrameLocks noGrp="1"/>
          </p:cNvGraphicFramePr>
          <p:nvPr userDrawn="1"/>
        </p:nvGraphicFramePr>
        <p:xfrm>
          <a:off x="1840844" y="343524"/>
          <a:ext cx="9089999" cy="370840"/>
        </p:xfrm>
        <a:graphic>
          <a:graphicData uri="http://schemas.openxmlformats.org/drawingml/2006/table">
            <a:tbl>
              <a:tblPr firstRow="1" bandRow="1">
                <a:tableStyleId>{5C22544A-7EE6-4342-B048-85BDC9FD1C3A}</a:tableStyleId>
              </a:tblPr>
              <a:tblGrid>
                <a:gridCol w="1298571"/>
                <a:gridCol w="1298571"/>
                <a:gridCol w="1298572"/>
                <a:gridCol w="1298571"/>
                <a:gridCol w="1298571"/>
                <a:gridCol w="1311854"/>
                <a:gridCol w="1285289"/>
              </a:tblGrid>
              <a:tr h="370840">
                <a:tc>
                  <a:txBody>
                    <a:bodyPr/>
                    <a:lstStyle/>
                    <a:p>
                      <a:pPr marL="0" algn="ctr" defTabSz="914400" rtl="0" eaLnBrk="1" latinLnBrk="0" hangingPunct="1"/>
                      <a:r>
                        <a:rPr lang="zh-CN" altLang="en-US" sz="1800" b="1" kern="1200" dirty="0" smtClean="0">
                          <a:solidFill>
                            <a:schemeClr val="accent3">
                              <a:lumMod val="40000"/>
                              <a:lumOff val="60000"/>
                            </a:schemeClr>
                          </a:solidFill>
                          <a:latin typeface="微软雅黑" panose="020B0503020204020204" pitchFamily="34" charset="-122"/>
                          <a:ea typeface="微软雅黑" panose="020B0503020204020204" pitchFamily="34" charset="-122"/>
                          <a:cs typeface="+mn-cs"/>
                        </a:rPr>
                        <a:t>学校印象</a:t>
                      </a:r>
                      <a:endParaRPr lang="zh-CN" altLang="en-US" sz="1800" b="1" kern="1200" dirty="0">
                        <a:solidFill>
                          <a:schemeClr val="accent3">
                            <a:lumMod val="40000"/>
                            <a:lumOff val="60000"/>
                          </a:schemeClr>
                        </a:solidFill>
                        <a:latin typeface="微软雅黑" panose="020B0503020204020204" pitchFamily="34" charset="-122"/>
                        <a:ea typeface="微软雅黑" panose="020B0503020204020204" pitchFamily="34" charset="-122"/>
                        <a:cs typeface="+mn-cs"/>
                      </a:endParaRPr>
                    </a:p>
                  </a:txBody>
                  <a:tcPr>
                    <a:lnL>
                      <a:noFill/>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三颗明珠</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三张名片</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国际交流</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校友代表</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a:solidFill>
                        <a:schemeClr val="bg1"/>
                      </a:solidFill>
                      <a:prstDash val="solid"/>
                    </a:lnR>
                    <a:lnT>
                      <a:noFill/>
                    </a:lnT>
                    <a:lnB>
                      <a:noFill/>
                    </a:lnB>
                    <a:lnTlToBr>
                      <a:noFill/>
                    </a:lnTlToBr>
                    <a:lnBlToTr>
                      <a:noFill/>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赢在职场</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a:solidFill>
                        <a:schemeClr val="bg1"/>
                      </a:solidFill>
                      <a:prstDash val="solid"/>
                    </a:lnL>
                    <a:lnR w="12700">
                      <a:solidFill>
                        <a:schemeClr val="bg1"/>
                      </a:solidFill>
                      <a:prstDash val="solid"/>
                    </a:lnR>
                    <a:lnT>
                      <a:noFill/>
                    </a:lnT>
                    <a:lnB>
                      <a:noFill/>
                    </a:lnB>
                    <a:lnTlToBr>
                      <a:noFill/>
                    </a:lnTlToBr>
                    <a:lnBlToTr>
                      <a:noFill/>
                    </a:lnBlToTr>
                    <a:noFill/>
                  </a:tcPr>
                </a:tc>
                <a:tc>
                  <a:txBody>
                    <a:bodyPr/>
                    <a:lstStyle/>
                    <a:p>
                      <a:pPr algn="ctr">
                        <a:buNone/>
                      </a:pPr>
                      <a:r>
                        <a:rPr lang="zh-CN" altLang="en-US" dirty="0" smtClean="0">
                          <a:solidFill>
                            <a:schemeClr val="bg1"/>
                          </a:solidFill>
                          <a:latin typeface="微软雅黑" panose="020B0503020204020204" pitchFamily="34" charset="-122"/>
                          <a:ea typeface="微软雅黑" panose="020B0503020204020204" pitchFamily="34" charset="-122"/>
                        </a:rPr>
                        <a:t>联系我们</a:t>
                      </a:r>
                      <a:endParaRPr lang="zh-CN" altLang="en-US" dirty="0" smtClean="0">
                        <a:solidFill>
                          <a:schemeClr val="bg1"/>
                        </a:solidFill>
                        <a:latin typeface="微软雅黑" panose="020B0503020204020204" pitchFamily="34" charset="-122"/>
                        <a:ea typeface="微软雅黑" panose="020B0503020204020204" pitchFamily="34" charset="-122"/>
                      </a:endParaRPr>
                    </a:p>
                  </a:txBody>
                  <a:tcPr>
                    <a:lnL w="12700">
                      <a:solidFill>
                        <a:schemeClr val="bg1"/>
                      </a:solidFill>
                      <a:prstDash val="solid"/>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243836" y="141973"/>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8" name="图片占位符 2"/>
          <p:cNvSpPr>
            <a:spLocks noGrp="1"/>
          </p:cNvSpPr>
          <p:nvPr>
            <p:ph type="pic" idx="10"/>
          </p:nvPr>
        </p:nvSpPr>
        <p:spPr>
          <a:xfrm>
            <a:off x="3256469" y="141973"/>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9" name="图片占位符 2"/>
          <p:cNvSpPr>
            <a:spLocks noGrp="1"/>
          </p:cNvSpPr>
          <p:nvPr>
            <p:ph type="pic" idx="11"/>
          </p:nvPr>
        </p:nvSpPr>
        <p:spPr>
          <a:xfrm>
            <a:off x="6269101" y="141973"/>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0" name="图片占位符 2"/>
          <p:cNvSpPr>
            <a:spLocks noGrp="1"/>
          </p:cNvSpPr>
          <p:nvPr>
            <p:ph type="pic" idx="12"/>
          </p:nvPr>
        </p:nvSpPr>
        <p:spPr>
          <a:xfrm>
            <a:off x="9281733" y="141973"/>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1" name="图片占位符 2"/>
          <p:cNvSpPr>
            <a:spLocks noGrp="1"/>
          </p:cNvSpPr>
          <p:nvPr>
            <p:ph type="pic" idx="13"/>
          </p:nvPr>
        </p:nvSpPr>
        <p:spPr>
          <a:xfrm>
            <a:off x="243836" y="1805539"/>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2" name="图片占位符 2"/>
          <p:cNvSpPr>
            <a:spLocks noGrp="1"/>
          </p:cNvSpPr>
          <p:nvPr>
            <p:ph type="pic" idx="14"/>
          </p:nvPr>
        </p:nvSpPr>
        <p:spPr>
          <a:xfrm>
            <a:off x="3256469" y="1805539"/>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3" name="图片占位符 2"/>
          <p:cNvSpPr>
            <a:spLocks noGrp="1"/>
          </p:cNvSpPr>
          <p:nvPr>
            <p:ph type="pic" idx="15"/>
          </p:nvPr>
        </p:nvSpPr>
        <p:spPr>
          <a:xfrm>
            <a:off x="6269101" y="1805539"/>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4" name="图片占位符 2"/>
          <p:cNvSpPr>
            <a:spLocks noGrp="1"/>
          </p:cNvSpPr>
          <p:nvPr>
            <p:ph type="pic" idx="16"/>
          </p:nvPr>
        </p:nvSpPr>
        <p:spPr>
          <a:xfrm>
            <a:off x="9281733" y="1805539"/>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5" name="图片占位符 2"/>
          <p:cNvSpPr>
            <a:spLocks noGrp="1"/>
          </p:cNvSpPr>
          <p:nvPr>
            <p:ph type="pic" idx="17"/>
          </p:nvPr>
        </p:nvSpPr>
        <p:spPr>
          <a:xfrm>
            <a:off x="243836" y="3497981"/>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6" name="图片占位符 2"/>
          <p:cNvSpPr>
            <a:spLocks noGrp="1"/>
          </p:cNvSpPr>
          <p:nvPr>
            <p:ph type="pic" idx="18"/>
          </p:nvPr>
        </p:nvSpPr>
        <p:spPr>
          <a:xfrm>
            <a:off x="3256469" y="3497981"/>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7" name="图片占位符 2"/>
          <p:cNvSpPr>
            <a:spLocks noGrp="1"/>
          </p:cNvSpPr>
          <p:nvPr>
            <p:ph type="pic" idx="19"/>
          </p:nvPr>
        </p:nvSpPr>
        <p:spPr>
          <a:xfrm>
            <a:off x="6269101" y="3497981"/>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8" name="图片占位符 2"/>
          <p:cNvSpPr>
            <a:spLocks noGrp="1"/>
          </p:cNvSpPr>
          <p:nvPr>
            <p:ph type="pic" idx="20"/>
          </p:nvPr>
        </p:nvSpPr>
        <p:spPr>
          <a:xfrm>
            <a:off x="9281733" y="3497981"/>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9" name="图片占位符 2"/>
          <p:cNvSpPr>
            <a:spLocks noGrp="1"/>
          </p:cNvSpPr>
          <p:nvPr>
            <p:ph type="pic" idx="21"/>
          </p:nvPr>
        </p:nvSpPr>
        <p:spPr>
          <a:xfrm>
            <a:off x="243836" y="5200048"/>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20" name="图片占位符 2"/>
          <p:cNvSpPr>
            <a:spLocks noGrp="1"/>
          </p:cNvSpPr>
          <p:nvPr>
            <p:ph type="pic" idx="22"/>
          </p:nvPr>
        </p:nvSpPr>
        <p:spPr>
          <a:xfrm>
            <a:off x="3256469" y="5200048"/>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21" name="图片占位符 2"/>
          <p:cNvSpPr>
            <a:spLocks noGrp="1"/>
          </p:cNvSpPr>
          <p:nvPr>
            <p:ph type="pic" idx="23"/>
          </p:nvPr>
        </p:nvSpPr>
        <p:spPr>
          <a:xfrm>
            <a:off x="6269101" y="5200048"/>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22" name="图片占位符 2"/>
          <p:cNvSpPr>
            <a:spLocks noGrp="1"/>
          </p:cNvSpPr>
          <p:nvPr>
            <p:ph type="pic" idx="24"/>
          </p:nvPr>
        </p:nvSpPr>
        <p:spPr>
          <a:xfrm>
            <a:off x="9281733" y="5200048"/>
            <a:ext cx="2699351" cy="151838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8" name="矩形 7"/>
          <p:cNvSpPr/>
          <p:nvPr userDrawn="1"/>
        </p:nvSpPr>
        <p:spPr>
          <a:xfrm>
            <a:off x="0" y="1"/>
            <a:ext cx="12192000" cy="856343"/>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9" name="矩形 8"/>
          <p:cNvSpPr/>
          <p:nvPr userDrawn="1"/>
        </p:nvSpPr>
        <p:spPr>
          <a:xfrm>
            <a:off x="0" y="856343"/>
            <a:ext cx="12192000" cy="59508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221" name="圆角矩形 220"/>
          <p:cNvSpPr/>
          <p:nvPr userDrawn="1"/>
        </p:nvSpPr>
        <p:spPr>
          <a:xfrm>
            <a:off x="929428" y="909092"/>
            <a:ext cx="82845" cy="493385"/>
          </a:xfrm>
          <a:prstGeom prst="round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0" name="等腰三角形 99"/>
          <p:cNvSpPr/>
          <p:nvPr userDrawn="1"/>
        </p:nvSpPr>
        <p:spPr>
          <a:xfrm>
            <a:off x="9986400" y="714450"/>
            <a:ext cx="577849" cy="290189"/>
          </a:xfrm>
          <a:prstGeom prst="triangl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C9C9C9"/>
              </a:solidFill>
            </a:endParaRPr>
          </a:p>
        </p:txBody>
      </p:sp>
      <p:sp>
        <p:nvSpPr>
          <p:cNvPr id="102" name="圆角矩形 101"/>
          <p:cNvSpPr/>
          <p:nvPr userDrawn="1"/>
        </p:nvSpPr>
        <p:spPr>
          <a:xfrm>
            <a:off x="-258678" y="904125"/>
            <a:ext cx="989819" cy="493385"/>
          </a:xfrm>
          <a:prstGeom prst="roundRect">
            <a:avLst>
              <a:gd name="adj" fmla="val 122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sp>
        <p:nvSpPr>
          <p:cNvPr id="103" name="圆角矩形 102"/>
          <p:cNvSpPr/>
          <p:nvPr userDrawn="1"/>
        </p:nvSpPr>
        <p:spPr>
          <a:xfrm>
            <a:off x="802199" y="904125"/>
            <a:ext cx="60959" cy="493385"/>
          </a:xfrm>
          <a:prstGeom prst="round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a:solidFill>
                <a:prstClr val="white"/>
              </a:solidFill>
            </a:endParaRPr>
          </a:p>
        </p:txBody>
      </p:sp>
      <p:pic>
        <p:nvPicPr>
          <p:cNvPr id="104" name="图片 103"/>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51392" y1="54392" x2="51392" y2="54392"/>
                        <a14:foregroundMark x1="60000" y1="35473" x2="60000" y2="35473"/>
                        <a14:foregroundMark x1="38734" y1="38514" x2="38734" y2="38514"/>
                        <a14:foregroundMark x1="34937" y1="36824" x2="34937" y2="36824"/>
                      </a14:backgroundRemoval>
                    </a14:imgEffect>
                  </a14:imgLayer>
                </a14:imgProps>
              </a:ext>
              <a:ext uri="{28A0092B-C50C-407E-A947-70E740481C1C}">
                <a14:useLocalDpi xmlns:a14="http://schemas.microsoft.com/office/drawing/2010/main" val="0"/>
              </a:ext>
            </a:extLst>
          </a:blip>
          <a:stretch>
            <a:fillRect/>
          </a:stretch>
        </p:blipFill>
        <p:spPr>
          <a:xfrm>
            <a:off x="180000" y="90000"/>
            <a:ext cx="956682" cy="716906"/>
          </a:xfrm>
          <a:prstGeom prst="rect">
            <a:avLst/>
          </a:prstGeom>
        </p:spPr>
      </p:pic>
      <p:sp>
        <p:nvSpPr>
          <p:cNvPr id="21" name="标题 4"/>
          <p:cNvSpPr>
            <a:spLocks noGrp="1"/>
          </p:cNvSpPr>
          <p:nvPr>
            <p:ph type="title"/>
          </p:nvPr>
        </p:nvSpPr>
        <p:spPr>
          <a:xfrm>
            <a:off x="1270951" y="857759"/>
            <a:ext cx="4623567" cy="680549"/>
          </a:xfrm>
        </p:spPr>
        <p:txBody>
          <a:bodyPr>
            <a:normAutofit/>
          </a:bodyPr>
          <a:lstStyle>
            <a:lvl1pPr>
              <a:defRPr sz="2800" b="1">
                <a:solidFill>
                  <a:srgbClr val="7788B4"/>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graphicFrame>
        <p:nvGraphicFramePr>
          <p:cNvPr id="22" name="表格 21"/>
          <p:cNvGraphicFramePr>
            <a:graphicFrameLocks noGrp="1"/>
          </p:cNvGraphicFramePr>
          <p:nvPr userDrawn="1"/>
        </p:nvGraphicFramePr>
        <p:xfrm>
          <a:off x="1840844" y="343524"/>
          <a:ext cx="9090390" cy="370840"/>
        </p:xfrm>
        <a:graphic>
          <a:graphicData uri="http://schemas.openxmlformats.org/drawingml/2006/table">
            <a:tbl>
              <a:tblPr firstRow="1" bandRow="1">
                <a:tableStyleId>{5C22544A-7EE6-4342-B048-85BDC9FD1C3A}</a:tableStyleId>
              </a:tblPr>
              <a:tblGrid>
                <a:gridCol w="1298627"/>
                <a:gridCol w="1298627"/>
                <a:gridCol w="1298627"/>
                <a:gridCol w="1298628"/>
                <a:gridCol w="1298627"/>
                <a:gridCol w="1298627"/>
                <a:gridCol w="1298627"/>
              </a:tblGrid>
              <a:tr h="370840">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学校印象</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校园印象</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三颗明珠</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教育印象</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国际交流</a:t>
                      </a:r>
                      <a:endParaRPr lang="zh-CN" altLang="en-US" dirty="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rPr>
                        <a:t>赢在职场</a:t>
                      </a:r>
                      <a:endParaRPr lang="zh-CN" altLang="en-US"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mpd="sng">
                      <a:solidFill>
                        <a:schemeClr val="bg1"/>
                      </a:solidFill>
                      <a:prstDash val="solid"/>
                    </a:lnR>
                    <a:lnT w="12700" cmpd="sng">
                      <a:noFill/>
                    </a:lnT>
                    <a:lnB w="38100" cmpd="sng">
                      <a:noFill/>
                    </a:lnB>
                    <a:lnTlToBr w="12700" cmpd="sng">
                      <a:noFill/>
                      <a:prstDash val="solid"/>
                    </a:lnTlToBr>
                    <a:lnBlToTr w="12700" cmpd="sng">
                      <a:noFill/>
                      <a:prstDash val="solid"/>
                    </a:lnBlToTr>
                    <a:noFill/>
                  </a:tcPr>
                </a:tc>
                <a:tc>
                  <a:txBody>
                    <a:bodyPr/>
                    <a:lstStyle/>
                    <a:p>
                      <a:pPr algn="ctr">
                        <a:buNone/>
                      </a:pPr>
                      <a:r>
                        <a:rPr lang="zh-CN" altLang="en-US" dirty="0" smtClean="0">
                          <a:solidFill>
                            <a:schemeClr val="bg1"/>
                          </a:solidFill>
                          <a:latin typeface="微软雅黑" panose="020B0503020204020204" pitchFamily="34" charset="-122"/>
                          <a:ea typeface="微软雅黑" panose="020B0503020204020204" pitchFamily="34" charset="-122"/>
                        </a:rPr>
                        <a:t>联系我们</a:t>
                      </a:r>
                      <a:endParaRPr lang="zh-CN" altLang="en-US"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440604" y="759873"/>
            <a:ext cx="662275" cy="379656"/>
          </a:xfrm>
          <a:prstGeom prst="rect">
            <a:avLst/>
          </a:prstGeom>
        </p:spPr>
        <p:txBody>
          <a:bodyPr wrap="none">
            <a:spAutoFit/>
          </a:bodyPr>
          <a:lstStyle/>
          <a:p>
            <a:pPr defTabSz="457200"/>
            <a:r>
              <a:rPr lang="zh-CN" altLang="en-US" sz="1865" dirty="0">
                <a:solidFill>
                  <a:srgbClr val="FFFFFF"/>
                </a:solidFill>
                <a:latin typeface="Segoe UI Light" panose="020B0502040204020203"/>
                <a:cs typeface="Segoe UI Light" panose="020B0502040204020203"/>
              </a:rPr>
              <a:t>标注</a:t>
            </a:r>
            <a:endParaRPr lang="zh-CN" altLang="en-US" sz="1865" dirty="0">
              <a:solidFill>
                <a:srgbClr val="FFFFFF"/>
              </a:solidFill>
              <a:latin typeface="Segoe UI Light" panose="020B0502040204020203"/>
              <a:cs typeface="Segoe UI Light" panose="020B0502040204020203"/>
            </a:endParaRPr>
          </a:p>
        </p:txBody>
      </p:sp>
      <p:sp>
        <p:nvSpPr>
          <p:cNvPr id="7" name="矩形 6"/>
          <p:cNvSpPr/>
          <p:nvPr userDrawn="1"/>
        </p:nvSpPr>
        <p:spPr>
          <a:xfrm>
            <a:off x="2857673" y="841948"/>
            <a:ext cx="1335859" cy="3292440"/>
          </a:xfrm>
          <a:prstGeom prst="rect">
            <a:avLst/>
          </a:prstGeom>
        </p:spPr>
        <p:txBody>
          <a:bodyPr wrap="square">
            <a:spAutoFit/>
          </a:bodyPr>
          <a:lstStyle/>
          <a:p>
            <a:pPr defTabSz="457200">
              <a:lnSpc>
                <a:spcPct val="130000"/>
              </a:lnSpc>
            </a:pPr>
            <a:r>
              <a:rPr lang="zh-CN" altLang="en-US" sz="1335" dirty="0">
                <a:solidFill>
                  <a:srgbClr val="FFFFFF"/>
                </a:solidFill>
                <a:latin typeface="Segoe UI Light" panose="020B0502040204020203"/>
                <a:cs typeface="Segoe UI Light" panose="020B0502040204020203"/>
              </a:rPr>
              <a:t>字体使用 </a:t>
            </a: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r>
              <a:rPr lang="zh-CN" altLang="en-US" sz="1335" dirty="0">
                <a:solidFill>
                  <a:srgbClr val="FFFFFF"/>
                </a:solidFill>
                <a:latin typeface="Segoe UI Light" panose="020B0502040204020203"/>
                <a:cs typeface="Segoe UI Light" panose="020B0502040204020203"/>
              </a:rPr>
              <a:t>行距</a:t>
            </a: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r>
              <a:rPr lang="zh-CN" altLang="en-US" sz="1335" dirty="0">
                <a:solidFill>
                  <a:srgbClr val="FFFFFF"/>
                </a:solidFill>
                <a:latin typeface="Segoe UI Light" panose="020B0502040204020203"/>
                <a:cs typeface="Segoe UI Light" panose="020B0502040204020203"/>
              </a:rPr>
              <a:t>背景图片出处</a:t>
            </a:r>
            <a:endParaRPr lang="zh-CN" altLang="en-US" sz="1335" dirty="0">
              <a:solidFill>
                <a:srgbClr val="FFFFFF"/>
              </a:solidFill>
              <a:latin typeface="Segoe UI Light" panose="020B0502040204020203"/>
              <a:cs typeface="Segoe UI Light" panose="020B0502040204020203"/>
            </a:endParaRPr>
          </a:p>
          <a:p>
            <a:pPr defTabSz="457200">
              <a:lnSpc>
                <a:spcPct val="130000"/>
              </a:lnSpc>
            </a:pPr>
            <a:endParaRPr lang="zh-CN" altLang="en-US" sz="1335" dirty="0">
              <a:solidFill>
                <a:srgbClr val="FFFFFF"/>
              </a:solidFill>
              <a:latin typeface="Segoe UI Light" panose="020B0502040204020203"/>
              <a:cs typeface="Segoe UI Light" panose="020B0502040204020203"/>
            </a:endParaRPr>
          </a:p>
          <a:p>
            <a:pPr defTabSz="457200">
              <a:lnSpc>
                <a:spcPct val="130000"/>
              </a:lnSpc>
            </a:pPr>
            <a:endParaRPr lang="zh-CN" altLang="en-US" sz="1335" dirty="0">
              <a:solidFill>
                <a:srgbClr val="FFFFFF"/>
              </a:solidFill>
              <a:latin typeface="Segoe UI Light" panose="020B0502040204020203"/>
              <a:cs typeface="Segoe UI Light" panose="020B0502040204020203"/>
            </a:endParaRPr>
          </a:p>
          <a:p>
            <a:pPr defTabSz="457200">
              <a:lnSpc>
                <a:spcPct val="130000"/>
              </a:lnSpc>
            </a:pPr>
            <a:r>
              <a:rPr lang="zh-CN" altLang="en-US" sz="1335" dirty="0">
                <a:solidFill>
                  <a:srgbClr val="FFFFFF"/>
                </a:solidFill>
                <a:latin typeface="Segoe UI Light" panose="020B0502040204020203"/>
                <a:cs typeface="Segoe UI Light" panose="020B0502040204020203"/>
              </a:rPr>
              <a:t>声明</a:t>
            </a:r>
            <a:endParaRPr lang="en-US" altLang="zh-CN" sz="1335" dirty="0">
              <a:solidFill>
                <a:srgbClr val="FFFFFF"/>
              </a:solidFill>
              <a:latin typeface="Segoe UI Light" panose="020B0502040204020203"/>
              <a:cs typeface="Segoe UI Light" panose="020B0502040204020203"/>
            </a:endParaRPr>
          </a:p>
        </p:txBody>
      </p:sp>
      <p:sp>
        <p:nvSpPr>
          <p:cNvPr id="8" name="矩形 7"/>
          <p:cNvSpPr/>
          <p:nvPr userDrawn="1"/>
        </p:nvSpPr>
        <p:spPr>
          <a:xfrm>
            <a:off x="4395050" y="841949"/>
            <a:ext cx="3612128" cy="3825791"/>
          </a:xfrm>
          <a:prstGeom prst="rect">
            <a:avLst/>
          </a:prstGeom>
        </p:spPr>
        <p:txBody>
          <a:bodyPr wrap="square">
            <a:spAutoFit/>
          </a:bodyPr>
          <a:lstStyle/>
          <a:p>
            <a:pPr defTabSz="457200">
              <a:lnSpc>
                <a:spcPct val="130000"/>
              </a:lnSpc>
            </a:pPr>
            <a:r>
              <a:rPr lang="zh-CN" altLang="en-US" sz="1335" dirty="0">
                <a:solidFill>
                  <a:srgbClr val="FFFFFF"/>
                </a:solidFill>
                <a:latin typeface="Segoe UI Light" panose="020B0502040204020203"/>
                <a:cs typeface="Segoe UI Light" panose="020B0502040204020203"/>
              </a:rPr>
              <a:t>英文 </a:t>
            </a:r>
            <a:r>
              <a:rPr lang="en-US" altLang="zh-CN" sz="1335" dirty="0">
                <a:solidFill>
                  <a:srgbClr val="FFFFFF"/>
                </a:solidFill>
                <a:latin typeface="Segoe UI Light" panose="020B0502040204020203"/>
                <a:cs typeface="Segoe UI Light" panose="020B0502040204020203"/>
              </a:rPr>
              <a:t>Century Gothic</a:t>
            </a: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r>
              <a:rPr lang="zh-CN" altLang="en-US" sz="1335" dirty="0">
                <a:solidFill>
                  <a:srgbClr val="FFFFFF"/>
                </a:solidFill>
                <a:latin typeface="Segoe UI Light" panose="020B0502040204020203"/>
                <a:cs typeface="Segoe UI Light" panose="020B0502040204020203"/>
              </a:rPr>
              <a:t>中文 微软雅黑</a:t>
            </a: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r>
              <a:rPr lang="zh-CN" altLang="en-US" sz="1335" dirty="0">
                <a:solidFill>
                  <a:srgbClr val="FFFFFF"/>
                </a:solidFill>
                <a:latin typeface="Segoe UI Light" panose="020B0502040204020203"/>
                <a:cs typeface="Segoe UI Light" panose="020B0502040204020203"/>
              </a:rPr>
              <a:t>正文 </a:t>
            </a:r>
            <a:r>
              <a:rPr lang="en-US" altLang="zh-CN" sz="1335" dirty="0">
                <a:solidFill>
                  <a:srgbClr val="FFFFFF"/>
                </a:solidFill>
                <a:latin typeface="Segoe UI Light" panose="020B0502040204020203"/>
                <a:cs typeface="Segoe UI Light" panose="020B0502040204020203"/>
              </a:rPr>
              <a:t>1.3</a:t>
            </a: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endParaRPr lang="en-US" altLang="zh-CN" sz="1335" dirty="0">
              <a:solidFill>
                <a:srgbClr val="FFFFFF"/>
              </a:solidFill>
              <a:latin typeface="Segoe UI Light" panose="020B0502040204020203"/>
              <a:cs typeface="Segoe UI Light" panose="020B0502040204020203"/>
            </a:endParaRPr>
          </a:p>
          <a:p>
            <a:pPr defTabSz="457200">
              <a:lnSpc>
                <a:spcPct val="130000"/>
              </a:lnSpc>
            </a:pPr>
            <a:r>
              <a:rPr lang="en-US" altLang="zh-CN" sz="1335" dirty="0" err="1">
                <a:solidFill>
                  <a:srgbClr val="FFFFFF"/>
                </a:solidFill>
                <a:latin typeface="Segoe UI Light" panose="020B0502040204020203"/>
                <a:cs typeface="Segoe UI Light" panose="020B0502040204020203"/>
              </a:rPr>
              <a:t>cn.bing.com</a:t>
            </a:r>
            <a:endParaRPr lang="zh-CN" altLang="en-US" sz="1335" dirty="0">
              <a:solidFill>
                <a:srgbClr val="FFFFFF"/>
              </a:solidFill>
              <a:latin typeface="Segoe UI Light" panose="020B0502040204020203"/>
              <a:cs typeface="Segoe UI Light" panose="020B0502040204020203"/>
            </a:endParaRPr>
          </a:p>
          <a:p>
            <a:pPr defTabSz="457200">
              <a:lnSpc>
                <a:spcPct val="130000"/>
              </a:lnSpc>
            </a:pPr>
            <a:endParaRPr lang="zh-CN" altLang="en-US" sz="1335" dirty="0">
              <a:solidFill>
                <a:srgbClr val="FFFFFF"/>
              </a:solidFill>
              <a:latin typeface="Segoe UI Light" panose="020B0502040204020203"/>
              <a:cs typeface="Segoe UI Light" panose="020B0502040204020203"/>
            </a:endParaRPr>
          </a:p>
          <a:p>
            <a:pPr defTabSz="457200">
              <a:lnSpc>
                <a:spcPct val="130000"/>
              </a:lnSpc>
            </a:pPr>
            <a:endParaRPr lang="zh-CN" altLang="en-US" sz="1335" dirty="0">
              <a:solidFill>
                <a:srgbClr val="FFFFFF"/>
              </a:solidFill>
              <a:latin typeface="Segoe UI Light" panose="020B0502040204020203"/>
              <a:cs typeface="Segoe UI Light" panose="020B0502040204020203"/>
            </a:endParaRPr>
          </a:p>
          <a:p>
            <a:pPr defTabSz="457200">
              <a:lnSpc>
                <a:spcPct val="130000"/>
              </a:lnSpc>
            </a:pPr>
            <a:r>
              <a:rPr lang="zh-CN" altLang="en-US" sz="1335" dirty="0">
                <a:solidFill>
                  <a:prstClr val="white"/>
                </a:solidFill>
              </a:rPr>
              <a:t>互联网是一个开放共享的平台</a:t>
            </a:r>
            <a:endParaRPr lang="zh-CN" altLang="en-US" sz="1335" dirty="0">
              <a:solidFill>
                <a:prstClr val="white"/>
              </a:solidFill>
            </a:endParaRPr>
          </a:p>
          <a:p>
            <a:pPr defTabSz="457200">
              <a:lnSpc>
                <a:spcPct val="130000"/>
              </a:lnSpc>
            </a:pPr>
            <a:r>
              <a:rPr kumimoji="1" lang="en-US" altLang="zh-CN" sz="1335" dirty="0">
                <a:solidFill>
                  <a:srgbClr val="FFFFFF"/>
                </a:solidFill>
                <a:latin typeface="Segoe UI Light" panose="020B0502040204020203"/>
                <a:cs typeface="Segoe UI Light" panose="020B0502040204020203"/>
              </a:rPr>
              <a:t>OfficePLUS</a:t>
            </a:r>
            <a:r>
              <a:rPr lang="zh-CN" altLang="en-US" sz="1335" dirty="0">
                <a:solidFill>
                  <a:prstClr val="white"/>
                </a:solidFill>
              </a:rPr>
              <a:t> 部分设计灵感与元素来源于网络</a:t>
            </a:r>
            <a:endParaRPr lang="zh-CN" altLang="en-US" sz="1335" dirty="0">
              <a:solidFill>
                <a:prstClr val="white"/>
              </a:solidFill>
            </a:endParaRPr>
          </a:p>
          <a:p>
            <a:pPr defTabSz="457200">
              <a:lnSpc>
                <a:spcPct val="130000"/>
              </a:lnSpc>
            </a:pPr>
            <a:r>
              <a:rPr lang="zh-CN" altLang="en-US" sz="1335" dirty="0">
                <a:solidFill>
                  <a:prstClr val="white"/>
                </a:solidFill>
              </a:rPr>
              <a:t>如有建议请联系 </a:t>
            </a:r>
            <a:r>
              <a:rPr lang="zh-CN" altLang="en-US" sz="1335" dirty="0">
                <a:solidFill>
                  <a:prstClr val="white"/>
                </a:solidFill>
                <a:latin typeface="Segoe UI Light" panose="020B0502040204020203" charset="0"/>
                <a:ea typeface="Segoe UI Light" panose="020B0502040204020203" charset="0"/>
                <a:cs typeface="Segoe UI Light" panose="020B0502040204020203" charset="0"/>
              </a:rPr>
              <a:t>officeplus@microsoft.com</a:t>
            </a:r>
            <a:endParaRPr lang="en-US" altLang="zh-CN" sz="1335" dirty="0">
              <a:solidFill>
                <a:srgbClr val="FFFFFF"/>
              </a:solidFill>
              <a:latin typeface="Segoe UI Light" panose="020B0502040204020203" charset="0"/>
              <a:ea typeface="Segoe UI Light" panose="020B0502040204020203" charset="0"/>
              <a:cs typeface="Segoe UI Light" panose="020B0502040204020203" charset="0"/>
            </a:endParaRPr>
          </a:p>
        </p:txBody>
      </p:sp>
      <p:sp>
        <p:nvSpPr>
          <p:cNvPr id="9" name="矩形 8"/>
          <p:cNvSpPr/>
          <p:nvPr userDrawn="1"/>
        </p:nvSpPr>
        <p:spPr>
          <a:xfrm>
            <a:off x="440604" y="182446"/>
            <a:ext cx="816143" cy="256545"/>
          </a:xfrm>
          <a:prstGeom prst="rect">
            <a:avLst/>
          </a:prstGeom>
        </p:spPr>
        <p:txBody>
          <a:bodyPr wrap="none">
            <a:spAutoFit/>
          </a:bodyPr>
          <a:lstStyle/>
          <a:p>
            <a:pPr defTabSz="457200"/>
            <a:r>
              <a:rPr kumimoji="1" lang="en-US" altLang="zh-CN" sz="1065" dirty="0">
                <a:solidFill>
                  <a:srgbClr val="FFFFFF"/>
                </a:solidFill>
                <a:latin typeface="Segoe UI Light" panose="020B0502040204020203"/>
                <a:cs typeface="Segoe UI Light" panose="020B0502040204020203"/>
              </a:rPr>
              <a:t>OfficePLUS</a:t>
            </a:r>
            <a:endParaRPr lang="zh-CN" altLang="en-US" sz="1065" dirty="0">
              <a:solidFill>
                <a:prstClr val="white"/>
              </a:solidFill>
              <a:latin typeface="Segoe UI Light" panose="020B0502040204020203"/>
              <a:cs typeface="Segoe UI Light" panose="020B0502040204020203"/>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1" Type="http://schemas.openxmlformats.org/officeDocument/2006/relationships/theme" Target="../theme/theme2.xml"/><Relationship Id="rId20" Type="http://schemas.openxmlformats.org/officeDocument/2006/relationships/slideLayout" Target="../slideLayouts/slideLayout24.xml"/><Relationship Id="rId2" Type="http://schemas.openxmlformats.org/officeDocument/2006/relationships/slideLayout" Target="../slideLayouts/slideLayout6.xml"/><Relationship Id="rId19" Type="http://schemas.openxmlformats.org/officeDocument/2006/relationships/slideLayout" Target="../slideLayouts/slideLayout23.xml"/><Relationship Id="rId18" Type="http://schemas.openxmlformats.org/officeDocument/2006/relationships/slideLayout" Target="../slideLayouts/slideLayout22.xml"/><Relationship Id="rId17" Type="http://schemas.openxmlformats.org/officeDocument/2006/relationships/slideLayout" Target="../slideLayouts/slideLayout21.xml"/><Relationship Id="rId16" Type="http://schemas.openxmlformats.org/officeDocument/2006/relationships/slideLayout" Target="../slideLayouts/slideLayout20.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ctr" defTabSz="6089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8965" rtl="0" eaLnBrk="1" latinLnBrk="0" hangingPunct="1">
        <a:spcBef>
          <a:spcPct val="20000"/>
        </a:spcBef>
        <a:buFont typeface="Arial" panose="020B0604020202020204"/>
        <a:buChar char="•"/>
        <a:defRPr sz="4265" kern="1200">
          <a:solidFill>
            <a:schemeClr val="tx1"/>
          </a:solidFill>
          <a:latin typeface="+mn-lt"/>
          <a:ea typeface="+mn-ea"/>
          <a:cs typeface="+mn-cs"/>
        </a:defRPr>
      </a:lvl1pPr>
      <a:lvl2pPr marL="990600" indent="-381000" algn="l" defTabSz="608965"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896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800" algn="l" defTabSz="608965" rtl="0" eaLnBrk="1" latinLnBrk="0" hangingPunct="1">
        <a:defRPr sz="2400" kern="1200">
          <a:solidFill>
            <a:schemeClr val="tx1"/>
          </a:solidFill>
          <a:latin typeface="+mn-lt"/>
          <a:ea typeface="+mn-ea"/>
          <a:cs typeface="+mn-cs"/>
        </a:defRPr>
      </a:lvl4pPr>
      <a:lvl5pPr marL="2438400" algn="l" defTabSz="608965" rtl="0" eaLnBrk="1" latinLnBrk="0" hangingPunct="1">
        <a:defRPr sz="2400" kern="1200">
          <a:solidFill>
            <a:schemeClr val="tx1"/>
          </a:solidFill>
          <a:latin typeface="+mn-lt"/>
          <a:ea typeface="+mn-ea"/>
          <a:cs typeface="+mn-cs"/>
        </a:defRPr>
      </a:lvl5pPr>
      <a:lvl6pPr marL="3047365" algn="l" defTabSz="608965" rtl="0" eaLnBrk="1" latinLnBrk="0" hangingPunct="1">
        <a:defRPr sz="2400" kern="1200">
          <a:solidFill>
            <a:schemeClr val="tx1"/>
          </a:solidFill>
          <a:latin typeface="+mn-lt"/>
          <a:ea typeface="+mn-ea"/>
          <a:cs typeface="+mn-cs"/>
        </a:defRPr>
      </a:lvl6pPr>
      <a:lvl7pPr marL="3656965" algn="l" defTabSz="608965" rtl="0" eaLnBrk="1" latinLnBrk="0" hangingPunct="1">
        <a:defRPr sz="2400" kern="1200">
          <a:solidFill>
            <a:schemeClr val="tx1"/>
          </a:solidFill>
          <a:latin typeface="+mn-lt"/>
          <a:ea typeface="+mn-ea"/>
          <a:cs typeface="+mn-cs"/>
        </a:defRPr>
      </a:lvl7pPr>
      <a:lvl8pPr marL="4266565" algn="l" defTabSz="608965" rtl="0" eaLnBrk="1" latinLnBrk="0" hangingPunct="1">
        <a:defRPr sz="2400" kern="1200">
          <a:solidFill>
            <a:schemeClr val="tx1"/>
          </a:solidFill>
          <a:latin typeface="+mn-lt"/>
          <a:ea typeface="+mn-ea"/>
          <a:cs typeface="+mn-cs"/>
        </a:defRPr>
      </a:lvl8pPr>
      <a:lvl9pPr marL="4876165" algn="l" defTabSz="6089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E51BFDB1-06C8-44DF-8980-FB3B36893A5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EFF473D4-4D5D-42B5-A21B-DC00E5B7A96C}"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4.xml"/><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5.pn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4.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hart" Target="../charts/chart2.xml"/><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9.jpeg"/><Relationship Id="rId2" Type="http://schemas.microsoft.com/office/2007/relationships/hdphoto" Target="../media/hdphoto2.wdp"/><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6.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microsoft.com/office/2007/relationships/hdphoto" Target="../media/hdphoto3.wdp"/><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6.xml"/><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png"/><Relationship Id="rId2" Type="http://schemas.microsoft.com/office/2007/relationships/hdphoto" Target="../media/hdphoto4.wdp"/><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8.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3.png"/><Relationship Id="rId1"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64.jpe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71.jpeg"/><Relationship Id="rId1" Type="http://schemas.openxmlformats.org/officeDocument/2006/relationships/image" Target="../media/image7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2.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7.xml"/><Relationship Id="rId5" Type="http://schemas.openxmlformats.org/officeDocument/2006/relationships/image" Target="../media/image82.jpeg"/><Relationship Id="rId4" Type="http://schemas.openxmlformats.org/officeDocument/2006/relationships/image" Target="../media/image81.jpeg"/><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image" Target="../media/image78.jpe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image" Target="../media/image89.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image" Target="../media/image9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chart" Target="../charts/char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4.xml"/><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image" Target="../media/image95.jpe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image" Target="../media/image101.jpeg"/><Relationship Id="rId4" Type="http://schemas.openxmlformats.org/officeDocument/2006/relationships/image" Target="../media/image100.jpeg"/><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image" Target="../media/image97.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108.jpeg"/><Relationship Id="rId7" Type="http://schemas.openxmlformats.org/officeDocument/2006/relationships/image" Target="../media/image107.jpeg"/><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image" Target="../media/image97.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ags" Target="../tags/tag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image" Target="../media/image109.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15.jpeg"/><Relationship Id="rId1"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4.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721243" y="3662617"/>
            <a:ext cx="6436377" cy="1862048"/>
          </a:xfrm>
          <a:prstGeom prst="rect">
            <a:avLst/>
          </a:prstGeom>
          <a:noFill/>
        </p:spPr>
        <p:txBody>
          <a:bodyPr wrap="none" rtlCol="0">
            <a:spAutoFit/>
          </a:bodyPr>
          <a:lstStyle/>
          <a:p>
            <a:pPr defTabSz="608965"/>
            <a:r>
              <a:rPr kumimoji="1" lang="zh-CN" altLang="en-US" sz="11500" b="1" dirty="0">
                <a:solidFill>
                  <a:prstClr val="white"/>
                </a:solidFill>
                <a:effectLst>
                  <a:outerShdw blurRad="38100" dist="38100" dir="2700000" algn="tl">
                    <a:srgbClr val="000000">
                      <a:alpha val="43137"/>
                    </a:srgbClr>
                  </a:outerShdw>
                </a:effectLst>
                <a:latin typeface="方正硬笔行书繁体" panose="03000509000000000000" pitchFamily="65" charset="-122"/>
                <a:ea typeface="方正硬笔行书繁体" panose="03000509000000000000" pitchFamily="65" charset="-122"/>
              </a:rPr>
              <a:t>印象</a:t>
            </a:r>
            <a:r>
              <a:rPr kumimoji="1" lang="en-US" altLang="zh-CN" sz="6000" b="1" dirty="0">
                <a:solidFill>
                  <a:prstClr val="white"/>
                </a:solidFill>
                <a:latin typeface="方正硬笔行书繁体" panose="03000509000000000000" pitchFamily="65" charset="-122"/>
                <a:ea typeface="方正硬笔行书繁体" panose="03000509000000000000" pitchFamily="65" charset="-122"/>
              </a:rPr>
              <a:t>· </a:t>
            </a:r>
            <a:r>
              <a:rPr kumimoji="1" lang="zh-CN" altLang="en-US" sz="6000" b="1" dirty="0">
                <a:solidFill>
                  <a:prstClr val="white"/>
                </a:solidFill>
                <a:latin typeface="方正硬笔行书繁体" panose="03000509000000000000" pitchFamily="65" charset="-122"/>
                <a:ea typeface="方正硬笔行书繁体" panose="03000509000000000000" pitchFamily="65" charset="-122"/>
              </a:rPr>
              <a:t>华中大</a:t>
            </a:r>
            <a:endParaRPr kumimoji="1" lang="zh-CN" altLang="en-US" sz="6000" dirty="0">
              <a:solidFill>
                <a:prstClr val="white"/>
              </a:solidFill>
              <a:latin typeface="方正硬笔行书繁体" panose="03000509000000000000" pitchFamily="65" charset="-122"/>
              <a:ea typeface="方正硬笔行书繁体" panose="03000509000000000000" pitchFamily="65" charset="-122"/>
            </a:endParaRPr>
          </a:p>
        </p:txBody>
      </p:sp>
      <p:sp>
        <p:nvSpPr>
          <p:cNvPr id="5" name="文本框 4"/>
          <p:cNvSpPr txBox="1"/>
          <p:nvPr/>
        </p:nvSpPr>
        <p:spPr>
          <a:xfrm>
            <a:off x="917941" y="5355410"/>
            <a:ext cx="6042983" cy="338510"/>
          </a:xfrm>
          <a:prstGeom prst="rect">
            <a:avLst/>
          </a:prstGeom>
          <a:noFill/>
        </p:spPr>
        <p:txBody>
          <a:bodyPr wrap="none" rtlCol="0">
            <a:spAutoFit/>
          </a:bodyPr>
          <a:lstStyle/>
          <a:p>
            <a:pPr defTabSz="608965"/>
            <a:r>
              <a:rPr kumimoji="1" lang="en-US" altLang="zh-CN" sz="1600" b="1" dirty="0">
                <a:solidFill>
                  <a:prstClr val="white"/>
                </a:solidFill>
                <a:latin typeface="Times New Roman" panose="02020603050405020304" pitchFamily="18" charset="0"/>
                <a:cs typeface="Times New Roman" panose="02020603050405020304" pitchFamily="18" charset="0"/>
              </a:rPr>
              <a:t>HUAZHONG UNIVERSITY OF SCIENCE AND TECHNOLOGY</a:t>
            </a:r>
            <a:endParaRPr kumimoji="1" lang="zh-CN" altLang="en-US" sz="1600" b="1" dirty="0">
              <a:solidFill>
                <a:prstClr val="white"/>
              </a:solidFill>
              <a:latin typeface="Times New Roman" panose="02020603050405020304" pitchFamily="18" charset="0"/>
              <a:cs typeface="Times New Roman" panose="02020603050405020304" pitchFamily="18" charset="0"/>
            </a:endParaRPr>
          </a:p>
        </p:txBody>
      </p:sp>
      <p:sp>
        <p:nvSpPr>
          <p:cNvPr id="6" name="矩形 5"/>
          <p:cNvSpPr/>
          <p:nvPr/>
        </p:nvSpPr>
        <p:spPr>
          <a:xfrm>
            <a:off x="830424" y="5309691"/>
            <a:ext cx="6204857"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kumimoji="1" lang="zh-CN" altLang="en-US" sz="320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7788B4"/>
                </a:solidFill>
              </a:rPr>
              <a:t>大学排名视角</a:t>
            </a:r>
            <a:endParaRPr lang="zh-CN" altLang="en-US" dirty="0">
              <a:solidFill>
                <a:srgbClr val="7788B4"/>
              </a:solidFill>
            </a:endParaRPr>
          </a:p>
        </p:txBody>
      </p:sp>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8145" y="1913467"/>
            <a:ext cx="4461587" cy="4281407"/>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2274" y="1913467"/>
            <a:ext cx="4479054" cy="42814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7788B4"/>
                </a:solidFill>
              </a:rPr>
              <a:t>大学排名视角</a:t>
            </a:r>
            <a:endParaRPr lang="zh-CN" altLang="en-US" dirty="0">
              <a:solidFill>
                <a:srgbClr val="7788B4"/>
              </a:solidFill>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0181" y="1859801"/>
            <a:ext cx="4396886" cy="4711322"/>
          </a:xfrm>
          <a:prstGeom prst="rect">
            <a:avLst/>
          </a:prstGeom>
        </p:spPr>
      </p:pic>
      <p:pic>
        <p:nvPicPr>
          <p:cNvPr id="6" name="图片 5"/>
          <p:cNvPicPr>
            <a:picLocks noChangeAspect="1"/>
          </p:cNvPicPr>
          <p:nvPr/>
        </p:nvPicPr>
        <p:blipFill rotWithShape="1">
          <a:blip r:embed="rId2"/>
          <a:srcRect b="1449"/>
          <a:stretch>
            <a:fillRect/>
          </a:stretch>
        </p:blipFill>
        <p:spPr>
          <a:xfrm>
            <a:off x="6496372" y="2046068"/>
            <a:ext cx="4569562" cy="4811932"/>
          </a:xfrm>
          <a:prstGeom prst="rect">
            <a:avLst/>
          </a:prstGeom>
        </p:spPr>
      </p:pic>
      <p:sp>
        <p:nvSpPr>
          <p:cNvPr id="7" name="矩形 6"/>
          <p:cNvSpPr/>
          <p:nvPr/>
        </p:nvSpPr>
        <p:spPr>
          <a:xfrm>
            <a:off x="7195173" y="1692125"/>
            <a:ext cx="3438961" cy="353943"/>
          </a:xfrm>
          <a:prstGeom prst="rect">
            <a:avLst/>
          </a:prstGeom>
        </p:spPr>
        <p:txBody>
          <a:bodyPr wrap="square">
            <a:spAutoFit/>
          </a:bodyPr>
          <a:lstStyle/>
          <a:p>
            <a:r>
              <a:rPr lang="zh-CN" altLang="en-US" sz="1700" dirty="0" smtClean="0">
                <a:solidFill>
                  <a:srgbClr val="7788B4"/>
                </a:solidFill>
                <a:latin typeface="微软雅黑" panose="020B0503020204020204" pitchFamily="34" charset="-122"/>
                <a:ea typeface="微软雅黑" panose="020B0503020204020204" pitchFamily="34" charset="-122"/>
              </a:rPr>
              <a:t>大学国际化水平排名（</a:t>
            </a:r>
            <a:r>
              <a:rPr lang="en-US" altLang="zh-CN" sz="1700" dirty="0" smtClean="0">
                <a:solidFill>
                  <a:srgbClr val="7788B4"/>
                </a:solidFill>
                <a:latin typeface="微软雅黑" panose="020B0503020204020204" pitchFamily="34" charset="-122"/>
                <a:ea typeface="微软雅黑" panose="020B0503020204020204" pitchFamily="34" charset="-122"/>
              </a:rPr>
              <a:t>URI-2016</a:t>
            </a:r>
            <a:r>
              <a:rPr lang="zh-CN" altLang="en-US" sz="1700" dirty="0" smtClean="0">
                <a:solidFill>
                  <a:srgbClr val="7788B4"/>
                </a:solidFill>
                <a:latin typeface="微软雅黑" panose="020B0503020204020204" pitchFamily="34" charset="-122"/>
                <a:ea typeface="微软雅黑" panose="020B0503020204020204" pitchFamily="34" charset="-122"/>
              </a:rPr>
              <a:t>）</a:t>
            </a:r>
            <a:endParaRPr lang="zh-CN" altLang="en-US" sz="1700" dirty="0">
              <a:solidFill>
                <a:srgbClr val="7788B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21"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38502" y="1884421"/>
            <a:ext cx="10162796" cy="4084241"/>
            <a:chOff x="154895" y="2536482"/>
            <a:chExt cx="10041613" cy="4084241"/>
          </a:xfrm>
        </p:grpSpPr>
        <p:grpSp>
          <p:nvGrpSpPr>
            <p:cNvPr id="24" name="组合 23"/>
            <p:cNvGrpSpPr/>
            <p:nvPr/>
          </p:nvGrpSpPr>
          <p:grpSpPr>
            <a:xfrm>
              <a:off x="1873288" y="2536482"/>
              <a:ext cx="2571815" cy="3849124"/>
              <a:chOff x="2393988" y="2197841"/>
              <a:chExt cx="2571815" cy="3849124"/>
            </a:xfrm>
            <a:solidFill>
              <a:schemeClr val="bg1"/>
            </a:solidFill>
          </p:grpSpPr>
          <p:sp>
            <p:nvSpPr>
              <p:cNvPr id="25" name="等腰三角形 24"/>
              <p:cNvSpPr/>
              <p:nvPr/>
            </p:nvSpPr>
            <p:spPr>
              <a:xfrm rot="18104857">
                <a:off x="4486886" y="2433439"/>
                <a:ext cx="714516" cy="24331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ea"/>
                </a:endParaRPr>
              </a:p>
            </p:txBody>
          </p:sp>
          <p:sp>
            <p:nvSpPr>
              <p:cNvPr id="26" name="等腰三角形 25"/>
              <p:cNvSpPr/>
              <p:nvPr/>
            </p:nvSpPr>
            <p:spPr>
              <a:xfrm rot="18104857">
                <a:off x="3888887" y="3217091"/>
                <a:ext cx="714516" cy="24331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ea"/>
                </a:endParaRPr>
              </a:p>
            </p:txBody>
          </p:sp>
          <p:sp>
            <p:nvSpPr>
              <p:cNvPr id="27" name="等腰三角形 26"/>
              <p:cNvSpPr/>
              <p:nvPr/>
            </p:nvSpPr>
            <p:spPr>
              <a:xfrm rot="18104857">
                <a:off x="3290888" y="4000743"/>
                <a:ext cx="714516" cy="24331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ea"/>
                </a:endParaRPr>
              </a:p>
            </p:txBody>
          </p:sp>
          <p:sp>
            <p:nvSpPr>
              <p:cNvPr id="28" name="等腰三角形 27"/>
              <p:cNvSpPr/>
              <p:nvPr/>
            </p:nvSpPr>
            <p:spPr>
              <a:xfrm rot="18104857">
                <a:off x="2769089" y="4784395"/>
                <a:ext cx="714516" cy="24331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ea"/>
                </a:endParaRPr>
              </a:p>
            </p:txBody>
          </p:sp>
          <p:sp>
            <p:nvSpPr>
              <p:cNvPr id="29" name="等腰三角形 28"/>
              <p:cNvSpPr/>
              <p:nvPr/>
            </p:nvSpPr>
            <p:spPr>
              <a:xfrm rot="18104857">
                <a:off x="2158390" y="5568047"/>
                <a:ext cx="714516" cy="24331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ea"/>
                </a:endParaRPr>
              </a:p>
            </p:txBody>
          </p:sp>
        </p:grpSp>
        <p:grpSp>
          <p:nvGrpSpPr>
            <p:cNvPr id="4" name="组合 3"/>
            <p:cNvGrpSpPr/>
            <p:nvPr/>
          </p:nvGrpSpPr>
          <p:grpSpPr>
            <a:xfrm>
              <a:off x="154895" y="2607803"/>
              <a:ext cx="10041613" cy="4012920"/>
              <a:chOff x="194809" y="1977598"/>
              <a:chExt cx="12212334" cy="4880402"/>
            </a:xfrm>
          </p:grpSpPr>
          <p:sp>
            <p:nvSpPr>
              <p:cNvPr id="5" name="AutoShape 8"/>
              <p:cNvSpPr>
                <a:spLocks noChangeArrowheads="1"/>
              </p:cNvSpPr>
              <p:nvPr/>
            </p:nvSpPr>
            <p:spPr bwMode="auto">
              <a:xfrm flipH="1" flipV="1">
                <a:off x="1564821" y="3941761"/>
                <a:ext cx="2914650" cy="252413"/>
              </a:xfrm>
              <a:prstGeom prst="parallelogram">
                <a:avLst>
                  <a:gd name="adj" fmla="val 309671"/>
                </a:avLst>
              </a:prstGeom>
              <a:solidFill>
                <a:schemeClr val="bg1">
                  <a:lumMod val="75000"/>
                </a:schemeClr>
              </a:solidFill>
              <a:ln>
                <a:noFill/>
              </a:ln>
            </p:spPr>
            <p:txBody>
              <a:bodyPr rot="10800000" wrap="none" anchor="ctr"/>
              <a:lstStyle/>
              <a:p>
                <a:pPr marL="0" marR="0" lvl="0" indent="0" algn="l" defTabSz="912495" rtl="0" eaLnBrk="1" fontAlgn="auto" latinLnBrk="0" hangingPunct="1">
                  <a:lnSpc>
                    <a:spcPct val="100000"/>
                  </a:lnSpc>
                  <a:spcBef>
                    <a:spcPts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等线" panose="02010600030101010101" charset="-122"/>
                  <a:ea typeface="微软雅黑" panose="020B0503020204020204" pitchFamily="34" charset="-122"/>
                  <a:cs typeface="+mn-ea"/>
                </a:endParaRPr>
              </a:p>
            </p:txBody>
          </p:sp>
          <p:sp>
            <p:nvSpPr>
              <p:cNvPr id="6" name="AutoShape 8"/>
              <p:cNvSpPr>
                <a:spLocks noChangeArrowheads="1"/>
              </p:cNvSpPr>
              <p:nvPr/>
            </p:nvSpPr>
            <p:spPr bwMode="auto">
              <a:xfrm flipH="1" flipV="1">
                <a:off x="196396" y="5884862"/>
                <a:ext cx="2914650" cy="246063"/>
              </a:xfrm>
              <a:prstGeom prst="parallelogram">
                <a:avLst>
                  <a:gd name="adj" fmla="val 290316"/>
                </a:avLst>
              </a:prstGeom>
              <a:solidFill>
                <a:schemeClr val="bg1">
                  <a:lumMod val="75000"/>
                </a:schemeClr>
              </a:solidFill>
              <a:ln>
                <a:noFill/>
              </a:ln>
            </p:spPr>
            <p:txBody>
              <a:bodyPr rot="10800000" wrap="none" anchor="ctr"/>
              <a:lstStyle>
                <a:lvl1pPr defTabSz="912495" eaLnBrk="0" hangingPunct="0">
                  <a:spcAft>
                    <a:spcPts val="400"/>
                  </a:spcAft>
                  <a:buSzPct val="70000"/>
                  <a:buFont typeface="Wingdings" panose="05000000000000000000" pitchFamily="2" charset="2"/>
                  <a:buChar char="l"/>
                  <a:defRPr sz="2400" b="1">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indent="-285750" defTabSz="912495" eaLnBrk="0" fontAlgn="ctr" hangingPunct="0">
                  <a:spcAft>
                    <a:spcPts val="400"/>
                  </a:spcAft>
                  <a:buSzPct val="7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defTabSz="912495" eaLnBrk="0" fontAlgn="ctr" hangingPunct="0">
                  <a:spcAft>
                    <a:spcPts val="400"/>
                  </a:spcAft>
                  <a:buSzPct val="70000"/>
                  <a:buFont typeface="Wingdings" panose="05000000000000000000" pitchFamily="2" charset="2"/>
                  <a:buChar char="l"/>
                  <a:defRPr b="1">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2495" rtl="0" eaLnBrk="1" fontAlgn="auto" latinLnBrk="0" hangingPunct="1">
                  <a:lnSpc>
                    <a:spcPct val="100000"/>
                  </a:lnSpc>
                  <a:spcBef>
                    <a:spcPts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等线" panose="02010600030101010101" charset="-122"/>
                  <a:ea typeface="微软雅黑" panose="020B0503020204020204" pitchFamily="34" charset="-122"/>
                  <a:cs typeface="+mn-ea"/>
                  <a:sym typeface="Arial" panose="020B0604020202020204" pitchFamily="34" charset="0"/>
                </a:endParaRPr>
              </a:p>
            </p:txBody>
          </p:sp>
          <p:sp>
            <p:nvSpPr>
              <p:cNvPr id="7" name="Rectangle 7"/>
              <p:cNvSpPr>
                <a:spLocks noChangeArrowheads="1"/>
              </p:cNvSpPr>
              <p:nvPr/>
            </p:nvSpPr>
            <p:spPr bwMode="auto">
              <a:xfrm>
                <a:off x="194809" y="6137275"/>
                <a:ext cx="2197100" cy="720725"/>
              </a:xfrm>
              <a:prstGeom prst="rect">
                <a:avLst/>
              </a:prstGeom>
              <a:solidFill>
                <a:srgbClr val="7788B4"/>
              </a:solidFill>
              <a:ln>
                <a:noFill/>
              </a:ln>
            </p:spPr>
            <p:txBody>
              <a:bodyPr wrap="none" anchor="ctr"/>
              <a:lstStyle>
                <a:lvl1pPr defTabSz="912495" eaLnBrk="0" hangingPunct="0">
                  <a:spcAft>
                    <a:spcPts val="400"/>
                  </a:spcAft>
                  <a:buSzPct val="70000"/>
                  <a:buFont typeface="Wingdings" panose="05000000000000000000" pitchFamily="2" charset="2"/>
                  <a:buChar char="l"/>
                  <a:defRPr sz="2400" b="1">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indent="-285750" defTabSz="912495" eaLnBrk="0" fontAlgn="ctr" hangingPunct="0">
                  <a:spcAft>
                    <a:spcPts val="400"/>
                  </a:spcAft>
                  <a:buSzPct val="7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defTabSz="912495" eaLnBrk="0" fontAlgn="ctr" hangingPunct="0">
                  <a:spcAft>
                    <a:spcPts val="400"/>
                  </a:spcAft>
                  <a:buSzPct val="70000"/>
                  <a:buFont typeface="Wingdings" panose="05000000000000000000" pitchFamily="2" charset="2"/>
                  <a:buChar char="l"/>
                  <a:defRPr b="1">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2495" rtl="0" eaLnBrk="1" fontAlgn="auto" latinLnBrk="1" hangingPunct="1">
                  <a:lnSpc>
                    <a:spcPct val="100000"/>
                  </a:lnSpc>
                  <a:spcBef>
                    <a:spcPts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全国前十</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AutoShape 8"/>
              <p:cNvSpPr>
                <a:spLocks noChangeArrowheads="1"/>
              </p:cNvSpPr>
              <p:nvPr/>
            </p:nvSpPr>
            <p:spPr bwMode="auto">
              <a:xfrm flipH="1" flipV="1">
                <a:off x="842509" y="4913313"/>
                <a:ext cx="2854325" cy="270299"/>
              </a:xfrm>
              <a:custGeom>
                <a:avLst/>
                <a:gdLst>
                  <a:gd name="connsiteX0" fmla="*/ 0 w 2375297"/>
                  <a:gd name="connsiteY0" fmla="*/ 222254 h 222254"/>
                  <a:gd name="connsiteX1" fmla="*/ 489326 w 2375297"/>
                  <a:gd name="connsiteY1" fmla="*/ 0 h 222254"/>
                  <a:gd name="connsiteX2" fmla="*/ 2375297 w 2375297"/>
                  <a:gd name="connsiteY2" fmla="*/ 0 h 222254"/>
                  <a:gd name="connsiteX3" fmla="*/ 1885971 w 2375297"/>
                  <a:gd name="connsiteY3" fmla="*/ 222254 h 222254"/>
                  <a:gd name="connsiteX4" fmla="*/ 0 w 2375297"/>
                  <a:gd name="connsiteY4" fmla="*/ 222254 h 222254"/>
                  <a:gd name="connsiteX0-1" fmla="*/ 0 w 2375297"/>
                  <a:gd name="connsiteY0-2" fmla="*/ 222254 h 230962"/>
                  <a:gd name="connsiteX1-3" fmla="*/ 489326 w 2375297"/>
                  <a:gd name="connsiteY1-4" fmla="*/ 0 h 230962"/>
                  <a:gd name="connsiteX2-5" fmla="*/ 2375297 w 2375297"/>
                  <a:gd name="connsiteY2-6" fmla="*/ 0 h 230962"/>
                  <a:gd name="connsiteX3-7" fmla="*/ 1842428 w 2375297"/>
                  <a:gd name="connsiteY3-8" fmla="*/ 230962 h 230962"/>
                  <a:gd name="connsiteX4-9" fmla="*/ 0 w 2375297"/>
                  <a:gd name="connsiteY4-10" fmla="*/ 222254 h 230962"/>
                  <a:gd name="connsiteX0-11" fmla="*/ 0 w 2375297"/>
                  <a:gd name="connsiteY0-12" fmla="*/ 222254 h 222254"/>
                  <a:gd name="connsiteX1-13" fmla="*/ 489326 w 2375297"/>
                  <a:gd name="connsiteY1-14" fmla="*/ 0 h 222254"/>
                  <a:gd name="connsiteX2-15" fmla="*/ 2375297 w 2375297"/>
                  <a:gd name="connsiteY2-16" fmla="*/ 0 h 222254"/>
                  <a:gd name="connsiteX3-17" fmla="*/ 1842428 w 2375297"/>
                  <a:gd name="connsiteY3-18" fmla="*/ 222253 h 222254"/>
                  <a:gd name="connsiteX4-19" fmla="*/ 0 w 2375297"/>
                  <a:gd name="connsiteY4-20" fmla="*/ 222254 h 2222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75297" h="222254">
                    <a:moveTo>
                      <a:pt x="0" y="222254"/>
                    </a:moveTo>
                    <a:lnTo>
                      <a:pt x="489326" y="0"/>
                    </a:lnTo>
                    <a:lnTo>
                      <a:pt x="2375297" y="0"/>
                    </a:lnTo>
                    <a:lnTo>
                      <a:pt x="1842428" y="222253"/>
                    </a:lnTo>
                    <a:lnTo>
                      <a:pt x="0" y="222254"/>
                    </a:lnTo>
                    <a:close/>
                  </a:path>
                </a:pathLst>
              </a:custGeom>
              <a:solidFill>
                <a:schemeClr val="bg1">
                  <a:lumMod val="75000"/>
                </a:schemeClr>
              </a:solidFill>
              <a:ln>
                <a:noFill/>
              </a:ln>
            </p:spPr>
            <p:txBody>
              <a:bodyPr rot="10800000" wrap="none" anchor="ctr"/>
              <a:lstStyle/>
              <a:p>
                <a:pPr marL="0" marR="0" lvl="0" indent="0" algn="ctr" defTabSz="912495" rtl="0" eaLnBrk="1" fontAlgn="auto" latinLnBrk="0" hangingPunct="1">
                  <a:lnSpc>
                    <a:spcPct val="100000"/>
                  </a:lnSpc>
                  <a:spcBef>
                    <a:spcPts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等线" panose="02010600030101010101" charset="-122"/>
                  <a:ea typeface="微软雅黑" panose="020B0503020204020204" pitchFamily="34" charset="-122"/>
                  <a:cs typeface="+mn-ea"/>
                </a:endParaRPr>
              </a:p>
            </p:txBody>
          </p:sp>
          <p:sp>
            <p:nvSpPr>
              <p:cNvPr id="9" name="Rectangle 9"/>
              <p:cNvSpPr>
                <a:spLocks noChangeArrowheads="1"/>
              </p:cNvSpPr>
              <p:nvPr/>
            </p:nvSpPr>
            <p:spPr bwMode="auto">
              <a:xfrm>
                <a:off x="842509" y="5165725"/>
                <a:ext cx="2278062" cy="720725"/>
              </a:xfrm>
              <a:prstGeom prst="rect">
                <a:avLst/>
              </a:prstGeom>
              <a:solidFill>
                <a:srgbClr val="7788B4"/>
              </a:solidFill>
              <a:ln>
                <a:noFill/>
              </a:ln>
            </p:spPr>
            <p:txBody>
              <a:bodyPr wrap="none" anchor="ctr"/>
              <a:lstStyle/>
              <a:p>
                <a:pPr marL="0" marR="0" lvl="0" indent="0" algn="ctr" defTabSz="912495" rtl="0" eaLnBrk="1" fontAlgn="auto" latinLnBrk="1" hangingPunct="1">
                  <a:lnSpc>
                    <a:spcPct val="100000"/>
                  </a:lnSpc>
                  <a:spcBef>
                    <a:spcPts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rPr>
                  <a:t>全国第五</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
            <p:nvSpPr>
              <p:cNvPr id="10" name="Rectangle 11"/>
              <p:cNvSpPr>
                <a:spLocks noChangeArrowheads="1"/>
              </p:cNvSpPr>
              <p:nvPr/>
            </p:nvSpPr>
            <p:spPr bwMode="auto">
              <a:xfrm>
                <a:off x="1490209" y="4192587"/>
                <a:ext cx="2206625" cy="719138"/>
              </a:xfrm>
              <a:prstGeom prst="rect">
                <a:avLst/>
              </a:prstGeom>
              <a:solidFill>
                <a:srgbClr val="7788B4"/>
              </a:solidFill>
              <a:ln>
                <a:noFill/>
              </a:ln>
            </p:spPr>
            <p:txBody>
              <a:bodyPr wrap="none" anchor="ctr"/>
              <a:lstStyle/>
              <a:p>
                <a:pPr marL="0" marR="0" lvl="0" indent="0" algn="ctr" defTabSz="912495" rtl="0" eaLnBrk="1" fontAlgn="auto" latinLnBrk="1" hangingPunct="1">
                  <a:lnSpc>
                    <a:spcPct val="100000"/>
                  </a:lnSpc>
                  <a:spcBef>
                    <a:spcPts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rPr>
                  <a:t>全国第三</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
            <p:nvSpPr>
              <p:cNvPr id="11" name="Text Box 15"/>
              <p:cNvSpPr txBox="1">
                <a:spLocks noChangeArrowheads="1"/>
              </p:cNvSpPr>
              <p:nvPr/>
            </p:nvSpPr>
            <p:spPr bwMode="auto">
              <a:xfrm>
                <a:off x="2627352" y="6139325"/>
                <a:ext cx="9176737" cy="718674"/>
              </a:xfrm>
              <a:prstGeom prst="rect">
                <a:avLst/>
              </a:prstGeom>
              <a:noFill/>
              <a:ln>
                <a:noFill/>
              </a:ln>
            </p:spPr>
            <p:txBody>
              <a:bodyPr wrap="square">
                <a:spAutoFit/>
              </a:bodyPr>
              <a:lstStyle>
                <a:lvl1pPr marL="113030" indent="-113030" defTabSz="912495" eaLnBrk="0" hangingPunct="0">
                  <a:spcAft>
                    <a:spcPts val="400"/>
                  </a:spcAft>
                  <a:buSzPct val="70000"/>
                  <a:buFont typeface="Wingdings" panose="05000000000000000000" pitchFamily="2" charset="2"/>
                  <a:buChar char="l"/>
                  <a:defRPr sz="2400" b="1">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indent="-285750" defTabSz="912495" eaLnBrk="0" fontAlgn="ctr" hangingPunct="0">
                  <a:spcAft>
                    <a:spcPts val="400"/>
                  </a:spcAft>
                  <a:buSzPct val="7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defTabSz="912495" eaLnBrk="0" fontAlgn="ctr" hangingPunct="0">
                  <a:spcAft>
                    <a:spcPts val="400"/>
                  </a:spcAft>
                  <a:buSzPct val="70000"/>
                  <a:buFont typeface="Wingdings" panose="05000000000000000000" pitchFamily="2" charset="2"/>
                  <a:buChar char="l"/>
                  <a:defRPr b="1">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113030" algn="l" defTabSz="912495" rtl="0" eaLnBrk="0" fontAlgn="auto" latinLnBrk="0" hangingPunct="0">
                  <a:lnSpc>
                    <a:spcPct val="90000"/>
                  </a:lnSpc>
                  <a:spcBef>
                    <a:spcPts val="0"/>
                  </a:spcBef>
                  <a:spcAft>
                    <a:spcPct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控制科学与工程、计算机科学与技术、建筑学、城乡规划学、</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水利工程</a:t>
                </a:r>
                <a:r>
                  <a:rPr kumimoji="0" lang="zh-CN" altLang="en-US"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、船舶与海洋工程、基础医学、临床医学、社会学</a:t>
                </a:r>
                <a:endParaRPr kumimoji="0" lang="zh-CN" altLang="en-US"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p:txBody>
          </p:sp>
          <p:sp>
            <p:nvSpPr>
              <p:cNvPr id="12" name="Text Box 18"/>
              <p:cNvSpPr txBox="1">
                <a:spLocks noChangeArrowheads="1"/>
              </p:cNvSpPr>
              <p:nvPr/>
            </p:nvSpPr>
            <p:spPr bwMode="auto">
              <a:xfrm>
                <a:off x="3392768" y="5349583"/>
                <a:ext cx="9014375" cy="449171"/>
              </a:xfrm>
              <a:prstGeom prst="rect">
                <a:avLst/>
              </a:prstGeom>
              <a:noFill/>
              <a:ln>
                <a:noFill/>
              </a:ln>
            </p:spPr>
            <p:txBody>
              <a:bodyPr wrap="square">
                <a:spAutoFit/>
              </a:bodyPr>
              <a:lstStyle>
                <a:lvl1pPr marL="113030" indent="-113030" defTabSz="912495" eaLnBrk="0" hangingPunct="0">
                  <a:spcAft>
                    <a:spcPts val="400"/>
                  </a:spcAft>
                  <a:buSzPct val="70000"/>
                  <a:buFont typeface="Wingdings" panose="05000000000000000000" pitchFamily="2" charset="2"/>
                  <a:buChar char="l"/>
                  <a:defRPr sz="2400" b="1">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indent="-285750" defTabSz="912495" eaLnBrk="0" fontAlgn="ctr" hangingPunct="0">
                  <a:spcAft>
                    <a:spcPts val="400"/>
                  </a:spcAft>
                  <a:buSzPct val="7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defTabSz="912495" eaLnBrk="0" fontAlgn="ctr" hangingPunct="0">
                  <a:spcAft>
                    <a:spcPts val="400"/>
                  </a:spcAft>
                  <a:buSzPct val="70000"/>
                  <a:buFont typeface="Wingdings" panose="05000000000000000000" pitchFamily="2" charset="2"/>
                  <a:buChar char="l"/>
                  <a:defRPr b="1">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113030" marR="0" lvl="0" indent="-113030" algn="l" defTabSz="912495" rtl="0" eaLnBrk="0" fontAlgn="auto" latinLnBrk="0" hangingPunct="0">
                  <a:lnSpc>
                    <a:spcPct val="90000"/>
                  </a:lnSpc>
                  <a:spcBef>
                    <a:spcPts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新闻传播学、动力工程及工程热物理、公共</a:t>
                </a:r>
                <a:r>
                  <a:rPr kumimoji="0" lang="zh-CN" altLang="en-US" sz="20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管理</a:t>
                </a:r>
                <a:endParaRPr kumimoji="0" lang="en-US" altLang="zh-CN"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p:txBody>
          </p:sp>
          <p:sp>
            <p:nvSpPr>
              <p:cNvPr id="13" name="Text Box 19"/>
              <p:cNvSpPr txBox="1">
                <a:spLocks noChangeArrowheads="1"/>
              </p:cNvSpPr>
              <p:nvPr/>
            </p:nvSpPr>
            <p:spPr bwMode="auto">
              <a:xfrm>
                <a:off x="3826207" y="4362535"/>
                <a:ext cx="7557633" cy="449171"/>
              </a:xfrm>
              <a:prstGeom prst="rect">
                <a:avLst/>
              </a:prstGeom>
              <a:noFill/>
              <a:ln w="12700">
                <a:noFill/>
                <a:miter lim="800000"/>
              </a:ln>
            </p:spPr>
            <p:txBody>
              <a:bodyPr wrap="square">
                <a:spAutoFit/>
              </a:bodyPr>
              <a:lstStyle>
                <a:lvl1pPr marL="113030" indent="-113030" defTabSz="912495" eaLnBrk="0" hangingPunct="0">
                  <a:spcAft>
                    <a:spcPts val="400"/>
                  </a:spcAft>
                  <a:buSzPct val="70000"/>
                  <a:buFont typeface="Wingdings" panose="05000000000000000000" pitchFamily="2" charset="2"/>
                  <a:buChar char="l"/>
                  <a:defRPr sz="2400" b="1">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indent="-285750" defTabSz="912495" eaLnBrk="0" fontAlgn="ctr" hangingPunct="0">
                  <a:spcAft>
                    <a:spcPts val="400"/>
                  </a:spcAft>
                  <a:buSzPct val="7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defTabSz="912495" eaLnBrk="0" fontAlgn="ctr" hangingPunct="0">
                  <a:spcAft>
                    <a:spcPts val="400"/>
                  </a:spcAft>
                  <a:buSzPct val="70000"/>
                  <a:buFont typeface="Wingdings" panose="05000000000000000000" pitchFamily="2" charset="2"/>
                  <a:buChar char="l"/>
                  <a:defRPr b="1">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113030" marR="0" lvl="0" indent="-113030" algn="l" defTabSz="912495" rtl="0" eaLnBrk="0" fontAlgn="auto" latinLnBrk="0" hangingPunct="0">
                  <a:lnSpc>
                    <a:spcPct val="90000"/>
                  </a:lnSpc>
                  <a:spcBef>
                    <a:spcPts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生物医学工程</a:t>
                </a:r>
                <a:endParaRPr kumimoji="0" lang="en-US" altLang="zh-CN" sz="20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Rectangle 23"/>
              <p:cNvSpPr>
                <a:spLocks noChangeArrowheads="1"/>
              </p:cNvSpPr>
              <p:nvPr/>
            </p:nvSpPr>
            <p:spPr bwMode="auto">
              <a:xfrm>
                <a:off x="2318885" y="3222625"/>
                <a:ext cx="2160587" cy="719137"/>
              </a:xfrm>
              <a:prstGeom prst="rect">
                <a:avLst/>
              </a:prstGeom>
              <a:solidFill>
                <a:srgbClr val="7788B4"/>
              </a:solidFill>
              <a:ln>
                <a:noFill/>
              </a:ln>
            </p:spPr>
            <p:txBody>
              <a:bodyPr wrap="none" anchor="ctr"/>
              <a:lstStyle/>
              <a:p>
                <a:pPr marL="0" marR="0" lvl="0" indent="0" algn="ctr" defTabSz="912495" rtl="0" eaLnBrk="1" fontAlgn="auto" latinLnBrk="1" hangingPunct="1">
                  <a:lnSpc>
                    <a:spcPct val="100000"/>
                  </a:lnSpc>
                  <a:spcBef>
                    <a:spcPts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rPr>
                  <a:t>全国第二</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
            <p:nvSpPr>
              <p:cNvPr id="17" name="Text Box 25"/>
              <p:cNvSpPr txBox="1">
                <a:spLocks noChangeArrowheads="1"/>
              </p:cNvSpPr>
              <p:nvPr/>
            </p:nvSpPr>
            <p:spPr bwMode="auto">
              <a:xfrm>
                <a:off x="4659827" y="3375487"/>
                <a:ext cx="6480260" cy="449171"/>
              </a:xfrm>
              <a:prstGeom prst="rect">
                <a:avLst/>
              </a:prstGeom>
              <a:noFill/>
              <a:ln>
                <a:noFill/>
              </a:ln>
            </p:spPr>
            <p:txBody>
              <a:bodyPr wrap="square">
                <a:spAutoFit/>
              </a:bodyPr>
              <a:lstStyle>
                <a:lvl1pPr marL="113030" indent="-113030" defTabSz="912495" eaLnBrk="0" hangingPunct="0">
                  <a:spcAft>
                    <a:spcPts val="400"/>
                  </a:spcAft>
                  <a:buSzPct val="70000"/>
                  <a:buFont typeface="Wingdings" panose="05000000000000000000" pitchFamily="2" charset="2"/>
                  <a:buChar char="l"/>
                  <a:defRPr sz="2400" b="1">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indent="-285750" defTabSz="912495" eaLnBrk="0" fontAlgn="ctr" hangingPunct="0">
                  <a:spcAft>
                    <a:spcPts val="400"/>
                  </a:spcAft>
                  <a:buSzPct val="7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defTabSz="912495" eaLnBrk="0" fontAlgn="ctr" hangingPunct="0">
                  <a:spcAft>
                    <a:spcPts val="400"/>
                  </a:spcAft>
                  <a:buSzPct val="70000"/>
                  <a:buFont typeface="Wingdings" panose="05000000000000000000" pitchFamily="2" charset="2"/>
                  <a:buChar char="l"/>
                  <a:defRPr b="1">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113030" marR="0" lvl="0" indent="-113030" algn="l" defTabSz="912495" rtl="0" eaLnBrk="0" fontAlgn="auto" latinLnBrk="0" hangingPunct="0">
                  <a:lnSpc>
                    <a:spcPct val="90000"/>
                  </a:lnSpc>
                  <a:spcBef>
                    <a:spcPts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电气</a:t>
                </a:r>
                <a:r>
                  <a:rPr kumimoji="0" lang="zh-CN" altLang="en-US" sz="20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工程</a:t>
                </a:r>
                <a:endParaRPr kumimoji="0" lang="en-US" altLang="zh-CN"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p:txBody>
          </p:sp>
          <p:sp>
            <p:nvSpPr>
              <p:cNvPr id="18" name="Rectangle 23"/>
              <p:cNvSpPr>
                <a:spLocks noChangeArrowheads="1"/>
              </p:cNvSpPr>
              <p:nvPr/>
            </p:nvSpPr>
            <p:spPr bwMode="auto">
              <a:xfrm>
                <a:off x="3074534" y="2257425"/>
                <a:ext cx="2163762" cy="711201"/>
              </a:xfrm>
              <a:prstGeom prst="rect">
                <a:avLst/>
              </a:prstGeom>
              <a:solidFill>
                <a:srgbClr val="7788B4"/>
              </a:solidFill>
              <a:ln>
                <a:noFill/>
              </a:ln>
            </p:spPr>
            <p:txBody>
              <a:bodyPr wrap="none" anchor="ctr"/>
              <a:lstStyle/>
              <a:p>
                <a:pPr marL="0" marR="0" lvl="0" indent="0" algn="ctr" defTabSz="912495" rtl="0" eaLnBrk="1" fontAlgn="auto" latinLnBrk="1" hangingPunct="1">
                  <a:lnSpc>
                    <a:spcPct val="100000"/>
                  </a:lnSpc>
                  <a:spcBef>
                    <a:spcPts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rPr>
                  <a:t>全国第一</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
            <p:nvSpPr>
              <p:cNvPr id="19" name="Text Box 25"/>
              <p:cNvSpPr txBox="1">
                <a:spLocks noChangeArrowheads="1"/>
              </p:cNvSpPr>
              <p:nvPr/>
            </p:nvSpPr>
            <p:spPr bwMode="auto">
              <a:xfrm>
                <a:off x="5485243" y="2388439"/>
                <a:ext cx="6295922" cy="449171"/>
              </a:xfrm>
              <a:prstGeom prst="rect">
                <a:avLst/>
              </a:prstGeom>
              <a:noFill/>
              <a:ln>
                <a:noFill/>
              </a:ln>
            </p:spPr>
            <p:txBody>
              <a:bodyPr wrap="square">
                <a:spAutoFit/>
              </a:bodyPr>
              <a:lstStyle>
                <a:lvl1pPr marL="113030" indent="-113030" defTabSz="912495" eaLnBrk="0" hangingPunct="0">
                  <a:spcAft>
                    <a:spcPts val="400"/>
                  </a:spcAft>
                  <a:buSzPct val="70000"/>
                  <a:buFont typeface="Wingdings" panose="05000000000000000000" pitchFamily="2" charset="2"/>
                  <a:buChar char="l"/>
                  <a:defRPr sz="2400" b="1">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indent="-285750" defTabSz="912495" eaLnBrk="0" fontAlgn="ctr" hangingPunct="0">
                  <a:spcAft>
                    <a:spcPts val="400"/>
                  </a:spcAft>
                  <a:buSzPct val="7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defTabSz="912495" eaLnBrk="0" fontAlgn="ctr" hangingPunct="0">
                  <a:spcAft>
                    <a:spcPts val="400"/>
                  </a:spcAft>
                  <a:buSzPct val="70000"/>
                  <a:buFont typeface="Wingdings" panose="05000000000000000000" pitchFamily="2" charset="2"/>
                  <a:buChar char="l"/>
                  <a:defRPr b="1">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113030" marR="0" lvl="0" indent="-113030" algn="l" defTabSz="912495" rtl="0" eaLnBrk="0" fontAlgn="auto" latinLnBrk="0" hangingPunct="0">
                  <a:lnSpc>
                    <a:spcPct val="90000"/>
                  </a:lnSpc>
                  <a:spcBef>
                    <a:spcPts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机械工程、光学工程、公共卫生和</a:t>
                </a:r>
                <a:r>
                  <a:rPr kumimoji="0" lang="zh-CN" altLang="en-US" sz="20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预防医学</a:t>
                </a:r>
                <a:endParaRPr kumimoji="0" lang="zh-CN" altLang="en-US" sz="20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 name="AutoShape 8"/>
              <p:cNvSpPr>
                <a:spLocks noChangeArrowheads="1"/>
              </p:cNvSpPr>
              <p:nvPr/>
            </p:nvSpPr>
            <p:spPr bwMode="auto">
              <a:xfrm flipH="1" flipV="1">
                <a:off x="2320471" y="2968623"/>
                <a:ext cx="2914650" cy="252414"/>
              </a:xfrm>
              <a:prstGeom prst="parallelogram">
                <a:avLst>
                  <a:gd name="adj" fmla="val 309671"/>
                </a:avLst>
              </a:prstGeom>
              <a:solidFill>
                <a:schemeClr val="bg1">
                  <a:lumMod val="75000"/>
                </a:schemeClr>
              </a:solidFill>
              <a:ln>
                <a:noFill/>
              </a:ln>
            </p:spPr>
            <p:txBody>
              <a:bodyPr rot="10800000" wrap="none" anchor="ctr"/>
              <a:lstStyle/>
              <a:p>
                <a:pPr marL="0" marR="0" lvl="0" indent="0" algn="l" defTabSz="912495" rtl="0" eaLnBrk="1" fontAlgn="auto" latinLnBrk="0" hangingPunct="1">
                  <a:lnSpc>
                    <a:spcPct val="100000"/>
                  </a:lnSpc>
                  <a:spcBef>
                    <a:spcPts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等线" panose="02010600030101010101" charset="-122"/>
                  <a:ea typeface="微软雅黑" panose="020B0503020204020204" pitchFamily="34" charset="-122"/>
                  <a:cs typeface="+mn-ea"/>
                </a:endParaRPr>
              </a:p>
            </p:txBody>
          </p:sp>
          <p:sp>
            <p:nvSpPr>
              <p:cNvPr id="21" name="AutoShape 8"/>
              <p:cNvSpPr>
                <a:spLocks noChangeArrowheads="1"/>
              </p:cNvSpPr>
              <p:nvPr/>
            </p:nvSpPr>
            <p:spPr bwMode="auto">
              <a:xfrm flipH="1" flipV="1">
                <a:off x="3107871" y="1977598"/>
                <a:ext cx="2914650" cy="289774"/>
              </a:xfrm>
              <a:prstGeom prst="parallelogram">
                <a:avLst>
                  <a:gd name="adj" fmla="val 309671"/>
                </a:avLst>
              </a:prstGeom>
              <a:solidFill>
                <a:schemeClr val="bg1">
                  <a:lumMod val="75000"/>
                </a:schemeClr>
              </a:solidFill>
              <a:ln>
                <a:noFill/>
              </a:ln>
            </p:spPr>
            <p:txBody>
              <a:bodyPr rot="10800000" wrap="none" anchor="ctr"/>
              <a:lstStyle/>
              <a:p>
                <a:pPr marL="0" marR="0" lvl="0" indent="0" algn="l" defTabSz="912495" rtl="0" eaLnBrk="1" fontAlgn="auto" latinLnBrk="0" hangingPunct="1">
                  <a:lnSpc>
                    <a:spcPct val="100000"/>
                  </a:lnSpc>
                  <a:spcBef>
                    <a:spcPts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black"/>
                  </a:solidFill>
                  <a:effectLst/>
                  <a:uLnTx/>
                  <a:uFillTx/>
                  <a:latin typeface="等线" panose="02010600030101010101" charset="-122"/>
                  <a:ea typeface="微软雅黑" panose="020B0503020204020204" pitchFamily="34" charset="-122"/>
                  <a:cs typeface="+mn-ea"/>
                </a:endParaRPr>
              </a:p>
            </p:txBody>
          </p:sp>
        </p:grpSp>
      </p:grpSp>
      <p:sp>
        <p:nvSpPr>
          <p:cNvPr id="30" name="文本框 29"/>
          <p:cNvSpPr txBox="1"/>
          <p:nvPr/>
        </p:nvSpPr>
        <p:spPr>
          <a:xfrm>
            <a:off x="-56597" y="1501511"/>
            <a:ext cx="4099601" cy="1308884"/>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2012</a:t>
            </a:r>
            <a:r>
              <a:rPr kumimoji="0" lang="zh-CN" altLang="en-US" sz="2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年教育部</a:t>
            </a:r>
            <a:endParaRPr kumimoji="0" lang="en-US" altLang="zh-CN" sz="2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2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第三轮学科评估</a:t>
            </a:r>
            <a:endParaRPr kumimoji="0" lang="zh-CN" altLang="en-US" sz="2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endParaRPr>
          </a:p>
        </p:txBody>
      </p:sp>
      <p:sp>
        <p:nvSpPr>
          <p:cNvPr id="31" name="标题 30"/>
          <p:cNvSpPr>
            <a:spLocks noGrp="1"/>
          </p:cNvSpPr>
          <p:nvPr>
            <p:ph type="title"/>
          </p:nvPr>
        </p:nvSpPr>
        <p:spPr/>
        <p:txBody>
          <a:bodyPr/>
          <a:lstStyle/>
          <a:p>
            <a:r>
              <a:rPr lang="zh-CN" altLang="en-US" dirty="0"/>
              <a:t>学科</a:t>
            </a:r>
            <a:r>
              <a:rPr lang="zh-CN" altLang="en-US" dirty="0" smtClean="0"/>
              <a:t>排名</a:t>
            </a:r>
            <a:r>
              <a:rPr lang="zh-CN" altLang="en-US" dirty="0" smtClean="0">
                <a:solidFill>
                  <a:srgbClr val="7788B4"/>
                </a:solidFill>
              </a:rPr>
              <a:t>视角</a:t>
            </a:r>
            <a:endParaRPr lang="zh-CN" altLang="en-US" dirty="0">
              <a:solidFill>
                <a:srgbClr val="7788B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322894" y="1453189"/>
            <a:ext cx="7502803" cy="581057"/>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2017</a:t>
            </a:r>
            <a:r>
              <a:rPr kumimoji="0" lang="zh-CN" altLang="en-US" sz="24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年教育部第四轮学科评估</a:t>
            </a:r>
            <a:endParaRPr kumimoji="0" lang="en-US" altLang="zh-CN" sz="24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endParaRPr>
          </a:p>
        </p:txBody>
      </p:sp>
      <p:sp>
        <p:nvSpPr>
          <p:cNvPr id="31" name="标题 30"/>
          <p:cNvSpPr>
            <a:spLocks noGrp="1"/>
          </p:cNvSpPr>
          <p:nvPr>
            <p:ph type="title"/>
          </p:nvPr>
        </p:nvSpPr>
        <p:spPr/>
        <p:txBody>
          <a:bodyPr/>
          <a:lstStyle/>
          <a:p>
            <a:r>
              <a:rPr lang="zh-CN" altLang="en-US" dirty="0"/>
              <a:t>学科</a:t>
            </a:r>
            <a:r>
              <a:rPr lang="zh-CN" altLang="en-US" dirty="0" smtClean="0"/>
              <a:t>排名</a:t>
            </a:r>
            <a:r>
              <a:rPr lang="zh-CN" altLang="en-US" dirty="0" smtClean="0">
                <a:solidFill>
                  <a:srgbClr val="7788B4"/>
                </a:solidFill>
              </a:rPr>
              <a:t>视角</a:t>
            </a:r>
            <a:endParaRPr lang="zh-CN" altLang="en-US" dirty="0">
              <a:solidFill>
                <a:srgbClr val="7788B4"/>
              </a:solidFill>
            </a:endParaRPr>
          </a:p>
        </p:txBody>
      </p:sp>
      <mc:AlternateContent xmlns:mc="http://schemas.openxmlformats.org/markup-compatibility/2006">
        <mc:Choice xmlns:a14="http://schemas.microsoft.com/office/drawing/2010/main" Requires="a14">
          <p:sp>
            <p:nvSpPr>
              <p:cNvPr id="3" name="矩形 2"/>
              <p:cNvSpPr/>
              <p:nvPr/>
            </p:nvSpPr>
            <p:spPr>
              <a:xfrm>
                <a:off x="241346" y="2021669"/>
                <a:ext cx="8669681" cy="1338828"/>
              </a:xfrm>
              <a:prstGeom prst="rect">
                <a:avLst/>
              </a:prstGeom>
            </p:spPr>
            <p:txBody>
              <a:bodyPr wrap="none">
                <a:spAutoFit/>
              </a:bodyPr>
              <a:lstStyle/>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与前三次不用，首次采用“分档式”结果；不</a:t>
                </a:r>
                <a:r>
                  <a:rPr kumimoji="0" lang="zh-CN" altLang="en-US"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公布</a:t>
                </a: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名次，按位次百分比划档</a:t>
                </a:r>
                <a:endParaRPr kumimoji="0" lang="en-US" altLang="zh-CN"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endParaRPr>
              </a:p>
              <a:p>
                <a:pPr marL="285750" indent="-285750" defTabSz="457200">
                  <a:lnSpc>
                    <a:spcPct val="150000"/>
                  </a:lnSpc>
                  <a:buFont typeface="Wingdings" panose="05000000000000000000" pitchFamily="2" charset="2"/>
                  <a:buChar char="Ø"/>
                  <a:defRPr/>
                </a:pP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前</a:t>
                </a:r>
                <a:r>
                  <a:rPr kumimoji="0" lang="en-US" altLang="zh-CN"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10%</a:t>
                </a: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为</a:t>
                </a:r>
                <a:r>
                  <a:rPr kumimoji="0" lang="en-US" altLang="zh-CN"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A</a:t>
                </a: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类，其中前</a:t>
                </a:r>
                <a:r>
                  <a:rPr kumimoji="0" lang="en-US" altLang="zh-CN"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（或前</a:t>
                </a:r>
                <a:r>
                  <a:rPr kumimoji="0" lang="en-US" altLang="zh-CN"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名）为</a:t>
                </a:r>
                <a14:m>
                  <m:oMath xmlns:m="http://schemas.openxmlformats.org/officeDocument/2006/math">
                    <m:sSup>
                      <m:sSupPr>
                        <m:ctrlPr>
                          <a:rPr kumimoji="0" lang="en-US" altLang="zh-CN" sz="1800" b="1" i="1" u="none" strike="noStrike" kern="1200" cap="none" spc="0" normalizeH="0" baseline="0" noProof="0" smtClean="0">
                            <a:ln>
                              <a:noFill/>
                            </a:ln>
                            <a:solidFill>
                              <a:srgbClr val="7788B4"/>
                            </a:solidFill>
                            <a:effectLst/>
                            <a:uLnTx/>
                            <a:uFillTx/>
                            <a:latin typeface="Cambria Math" panose="02040503050406030204" pitchFamily="18" charset="0"/>
                            <a:ea typeface="微软雅黑" panose="020B0503020204020204" pitchFamily="34" charset="-122"/>
                            <a:cs typeface="+mn-cs"/>
                          </a:rPr>
                        </m:ctrlPr>
                      </m:sSupPr>
                      <m:e>
                        <m:r>
                          <a:rPr kumimoji="0" lang="en-US" altLang="zh-CN" sz="1800" b="1" i="0" u="none" strike="noStrike" kern="1200" cap="none" spc="0" normalizeH="0" baseline="0" noProof="0" smtClean="0">
                            <a:ln>
                              <a:noFill/>
                            </a:ln>
                            <a:solidFill>
                              <a:srgbClr val="7788B4"/>
                            </a:solidFill>
                            <a:effectLst/>
                            <a:uLnTx/>
                            <a:uFillTx/>
                            <a:latin typeface="Cambria Math" panose="02040503050406030204" pitchFamily="18" charset="0"/>
                            <a:ea typeface="微软雅黑" panose="020B0503020204020204" pitchFamily="34" charset="-122"/>
                            <a:cs typeface="+mn-cs"/>
                          </a:rPr>
                          <m:t>𝐀</m:t>
                        </m:r>
                      </m:e>
                      <m:sup>
                        <m:r>
                          <a:rPr kumimoji="0" lang="en-US" altLang="zh-CN" sz="1800" b="1" i="0" u="none" strike="noStrike" kern="1200" cap="none" spc="0" normalizeH="0" baseline="0" noProof="0" smtClean="0">
                            <a:ln>
                              <a:noFill/>
                            </a:ln>
                            <a:solidFill>
                              <a:srgbClr val="7788B4"/>
                            </a:solidFill>
                            <a:effectLst/>
                            <a:uLnTx/>
                            <a:uFillTx/>
                            <a:latin typeface="Cambria Math" panose="02040503050406030204" pitchFamily="18" charset="0"/>
                            <a:ea typeface="微软雅黑" panose="020B0503020204020204" pitchFamily="34" charset="-122"/>
                            <a:cs typeface="+mn-cs"/>
                          </a:rPr>
                          <m:t>+</m:t>
                        </m:r>
                      </m:sup>
                    </m:sSup>
                  </m:oMath>
                </a14:m>
                <a:r>
                  <a:rPr kumimoji="0" lang="zh-CN" altLang="en-US"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a:t>
                </a:r>
                <a:r>
                  <a:rPr lang="zh-CN" altLang="en-US" b="1" dirty="0">
                    <a:solidFill>
                      <a:srgbClr val="7788B4"/>
                    </a:solidFill>
                    <a:latin typeface="微软雅黑" panose="020B0503020204020204" pitchFamily="34" charset="-122"/>
                    <a:ea typeface="微软雅黑" panose="020B0503020204020204" pitchFamily="34" charset="-122"/>
                  </a:rPr>
                  <a:t>前</a:t>
                </a:r>
                <a:r>
                  <a:rPr lang="en-US" altLang="zh-CN" b="1" dirty="0">
                    <a:solidFill>
                      <a:srgbClr val="7788B4"/>
                    </a:solidFill>
                    <a:latin typeface="微软雅黑" panose="020B0503020204020204" pitchFamily="34" charset="-122"/>
                    <a:ea typeface="微软雅黑" panose="020B0503020204020204" pitchFamily="34" charset="-122"/>
                  </a:rPr>
                  <a:t>10%~20%</a:t>
                </a:r>
                <a:r>
                  <a:rPr lang="zh-CN" altLang="en-US" b="1" dirty="0">
                    <a:solidFill>
                      <a:srgbClr val="7788B4"/>
                    </a:solidFill>
                    <a:latin typeface="微软雅黑" panose="020B0503020204020204" pitchFamily="34" charset="-122"/>
                    <a:ea typeface="微软雅黑" panose="020B0503020204020204" pitchFamily="34" charset="-122"/>
                  </a:rPr>
                  <a:t>为</a:t>
                </a:r>
                <a14:m>
                  <m:oMath xmlns:m="http://schemas.openxmlformats.org/officeDocument/2006/math">
                    <m:sSup>
                      <m:sSupPr>
                        <m:ctrlPr>
                          <a:rPr lang="en-US" altLang="zh-CN" b="1" i="1">
                            <a:solidFill>
                              <a:srgbClr val="7788B4"/>
                            </a:solidFill>
                            <a:latin typeface="Cambria Math" panose="02040503050406030204" pitchFamily="18" charset="0"/>
                            <a:ea typeface="微软雅黑" panose="020B0503020204020204" pitchFamily="34" charset="-122"/>
                          </a:rPr>
                        </m:ctrlPr>
                      </m:sSupPr>
                      <m:e>
                        <m:r>
                          <a:rPr lang="en-US" altLang="zh-CN" b="1">
                            <a:solidFill>
                              <a:srgbClr val="7788B4"/>
                            </a:solidFill>
                            <a:latin typeface="Cambria Math" panose="02040503050406030204" pitchFamily="18" charset="0"/>
                            <a:ea typeface="微软雅黑" panose="020B0503020204020204" pitchFamily="34" charset="-122"/>
                          </a:rPr>
                          <m:t>𝐁</m:t>
                        </m:r>
                      </m:e>
                      <m:sup>
                        <m:r>
                          <a:rPr lang="en-US" altLang="zh-CN" b="1">
                            <a:solidFill>
                              <a:srgbClr val="7788B4"/>
                            </a:solidFill>
                            <a:latin typeface="Cambria Math" panose="02040503050406030204" pitchFamily="18" charset="0"/>
                            <a:ea typeface="微软雅黑" panose="020B0503020204020204" pitchFamily="34" charset="-122"/>
                          </a:rPr>
                          <m:t>+</m:t>
                        </m:r>
                      </m:sup>
                    </m:sSup>
                  </m:oMath>
                </a14:m>
                <a:r>
                  <a:rPr lang="zh-CN" altLang="en-US" b="1" dirty="0" smtClean="0">
                    <a:solidFill>
                      <a:srgbClr val="7788B4"/>
                    </a:solidFill>
                    <a:latin typeface="微软雅黑" panose="020B0503020204020204" pitchFamily="34" charset="-122"/>
                    <a:ea typeface="微软雅黑" panose="020B0503020204020204" pitchFamily="34" charset="-122"/>
                  </a:rPr>
                  <a:t>，</a:t>
                </a: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前</a:t>
                </a:r>
                <a:r>
                  <a:rPr kumimoji="0" lang="en-US" altLang="zh-CN"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40%</a:t>
                </a:r>
                <a:r>
                  <a:rPr kumimoji="0" lang="zh-CN" altLang="en-US"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为</a:t>
                </a:r>
                <a:r>
                  <a:rPr kumimoji="0" lang="en-US" altLang="zh-CN"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B</a:t>
                </a:r>
              </a:p>
              <a:p>
                <a:pPr marL="285750" indent="-285750" defTabSz="457200">
                  <a:lnSpc>
                    <a:spcPct val="150000"/>
                  </a:lnSpc>
                  <a:buFont typeface="Wingdings" panose="05000000000000000000" pitchFamily="2" charset="2"/>
                  <a:buChar char="Ø"/>
                  <a:defRPr/>
                </a:pP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我</a:t>
                </a:r>
                <a:r>
                  <a:rPr kumimoji="0" lang="zh-CN" altLang="en-US"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校</a:t>
                </a:r>
                <a:r>
                  <a:rPr kumimoji="0" lang="en-US" altLang="zh-CN"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14</a:t>
                </a:r>
                <a:r>
                  <a:rPr kumimoji="0" lang="zh-CN" altLang="en-US"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个学科进入</a:t>
                </a:r>
                <a:r>
                  <a:rPr kumimoji="0" lang="en-US" altLang="zh-CN"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A</a:t>
                </a: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类，其中</a:t>
                </a:r>
                <a:r>
                  <a:rPr kumimoji="0" lang="en-US" altLang="zh-CN"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4</a:t>
                </a:r>
                <a:r>
                  <a:rPr kumimoji="0" lang="zh-CN" altLang="en-US"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个</a:t>
                </a:r>
                <a:r>
                  <a:rPr kumimoji="0" lang="zh-CN" altLang="en-US" sz="1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进入</a:t>
                </a:r>
                <a14:m>
                  <m:oMath xmlns:m="http://schemas.openxmlformats.org/officeDocument/2006/math">
                    <m:sSup>
                      <m:sSupPr>
                        <m:ctrlPr>
                          <a:rPr kumimoji="0" lang="en-US" altLang="zh-CN" sz="1800" b="1" i="1" u="none" strike="noStrike" kern="1200" cap="none" spc="0" normalizeH="0" baseline="0" noProof="0">
                            <a:ln>
                              <a:noFill/>
                            </a:ln>
                            <a:solidFill>
                              <a:srgbClr val="7788B4"/>
                            </a:solidFill>
                            <a:effectLst/>
                            <a:uLnTx/>
                            <a:uFillTx/>
                            <a:latin typeface="Cambria Math" panose="02040503050406030204" pitchFamily="18" charset="0"/>
                            <a:ea typeface="微软雅黑" panose="020B0503020204020204" pitchFamily="34" charset="-122"/>
                            <a:cs typeface="+mn-cs"/>
                          </a:rPr>
                        </m:ctrlPr>
                      </m:sSupPr>
                      <m:e>
                        <m:r>
                          <a:rPr kumimoji="0" lang="en-US" altLang="zh-CN" sz="1800" b="1" i="0" u="none" strike="noStrike" kern="1200" cap="none" spc="0" normalizeH="0" baseline="0" noProof="0">
                            <a:ln>
                              <a:noFill/>
                            </a:ln>
                            <a:solidFill>
                              <a:srgbClr val="7788B4"/>
                            </a:solidFill>
                            <a:effectLst/>
                            <a:uLnTx/>
                            <a:uFillTx/>
                            <a:latin typeface="Cambria Math" panose="02040503050406030204" pitchFamily="18" charset="0"/>
                            <a:ea typeface="微软雅黑" panose="020B0503020204020204" pitchFamily="34" charset="-122"/>
                            <a:cs typeface="+mn-cs"/>
                          </a:rPr>
                          <m:t>𝐀</m:t>
                        </m:r>
                      </m:e>
                      <m:sup>
                        <m:r>
                          <a:rPr kumimoji="0" lang="en-US" altLang="zh-CN" sz="1800" b="1" i="0" u="none" strike="noStrike" kern="1200" cap="none" spc="0" normalizeH="0" baseline="0" noProof="0">
                            <a:ln>
                              <a:noFill/>
                            </a:ln>
                            <a:solidFill>
                              <a:srgbClr val="7788B4"/>
                            </a:solidFill>
                            <a:effectLst/>
                            <a:uLnTx/>
                            <a:uFillTx/>
                            <a:latin typeface="Cambria Math" panose="02040503050406030204" pitchFamily="18" charset="0"/>
                            <a:ea typeface="微软雅黑" panose="020B0503020204020204" pitchFamily="34" charset="-122"/>
                            <a:cs typeface="+mn-cs"/>
                          </a:rPr>
                          <m:t>+</m:t>
                        </m:r>
                      </m:sup>
                    </m:sSup>
                  </m:oMath>
                </a14:m>
                <a:endParaRPr kumimoji="0" lang="en-US" altLang="zh-CN"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3" name="矩形 2"/>
              <p:cNvSpPr>
                <a:spLocks noRot="1" noChangeAspect="1" noMove="1" noResize="1" noEditPoints="1" noAdjustHandles="1" noChangeArrowheads="1" noChangeShapeType="1" noTextEdit="1"/>
              </p:cNvSpPr>
              <p:nvPr/>
            </p:nvSpPr>
            <p:spPr>
              <a:xfrm>
                <a:off x="241346" y="2021669"/>
                <a:ext cx="8669681" cy="1338828"/>
              </a:xfrm>
              <a:prstGeom prst="rect">
                <a:avLst/>
              </a:prstGeom>
              <a:blipFill rotWithShape="0">
                <a:blip r:embed="rId1"/>
                <a:stretch>
                  <a:fillRect l="-492" b="-3196"/>
                </a:stretch>
              </a:blipFill>
            </p:spPr>
            <p:txBody>
              <a:bodyPr/>
              <a:lstStyle/>
              <a:p>
                <a:r>
                  <a:rPr lang="zh-CN" altLang="en-US">
                    <a:noFill/>
                  </a:rPr>
                  <a:t> </a:t>
                </a:r>
                <a:endParaRPr lang="zh-CN" altLang="en-US">
                  <a:noFill/>
                </a:endParaRPr>
              </a:p>
            </p:txBody>
          </p:sp>
        </mc:Fallback>
      </mc:AlternateContent>
      <p:sp>
        <p:nvSpPr>
          <p:cNvPr id="80" name="Rectangle 194"/>
          <p:cNvSpPr/>
          <p:nvPr/>
        </p:nvSpPr>
        <p:spPr bwMode="auto">
          <a:xfrm>
            <a:off x="0" y="5203359"/>
            <a:ext cx="12192000" cy="1635124"/>
          </a:xfrm>
          <a:prstGeom prst="rect">
            <a:avLst/>
          </a:prstGeom>
          <a:solidFill>
            <a:schemeClr val="tx1">
              <a:lumMod val="75000"/>
              <a:lumOff val="25000"/>
            </a:schemeClr>
          </a:solidFill>
          <a:ln w="9525">
            <a:noFill/>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81" name="Freeform 97"/>
          <p:cNvSpPr/>
          <p:nvPr/>
        </p:nvSpPr>
        <p:spPr bwMode="auto">
          <a:xfrm>
            <a:off x="771807" y="5044985"/>
            <a:ext cx="833967" cy="206375"/>
          </a:xfrm>
          <a:custGeom>
            <a:avLst/>
            <a:gdLst/>
            <a:ahLst/>
            <a:cxnLst>
              <a:cxn ang="0">
                <a:pos x="82" y="9"/>
              </a:cxn>
              <a:cxn ang="0">
                <a:pos x="127" y="27"/>
              </a:cxn>
              <a:cxn ang="0">
                <a:pos x="151" y="50"/>
              </a:cxn>
              <a:cxn ang="0">
                <a:pos x="0" y="50"/>
              </a:cxn>
              <a:cxn ang="0">
                <a:pos x="35" y="18"/>
              </a:cxn>
              <a:cxn ang="0">
                <a:pos x="82" y="9"/>
              </a:cxn>
            </a:cxnLst>
            <a:rect l="0" t="0" r="r" b="b"/>
            <a:pathLst>
              <a:path w="151" h="50">
                <a:moveTo>
                  <a:pt x="82" y="9"/>
                </a:moveTo>
                <a:cubicBezTo>
                  <a:pt x="98" y="4"/>
                  <a:pt x="113" y="9"/>
                  <a:pt x="127" y="27"/>
                </a:cubicBezTo>
                <a:cubicBezTo>
                  <a:pt x="139" y="26"/>
                  <a:pt x="147" y="33"/>
                  <a:pt x="151" y="50"/>
                </a:cubicBezTo>
                <a:cubicBezTo>
                  <a:pt x="0" y="50"/>
                  <a:pt x="0" y="50"/>
                  <a:pt x="0" y="50"/>
                </a:cubicBezTo>
                <a:cubicBezTo>
                  <a:pt x="3" y="33"/>
                  <a:pt x="15" y="22"/>
                  <a:pt x="35" y="18"/>
                </a:cubicBezTo>
                <a:cubicBezTo>
                  <a:pt x="49" y="3"/>
                  <a:pt x="65" y="0"/>
                  <a:pt x="82" y="9"/>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grpSp>
        <p:nvGrpSpPr>
          <p:cNvPr id="82" name="Group 193"/>
          <p:cNvGrpSpPr/>
          <p:nvPr/>
        </p:nvGrpSpPr>
        <p:grpSpPr>
          <a:xfrm>
            <a:off x="654332" y="4543334"/>
            <a:ext cx="1058335" cy="555625"/>
            <a:chOff x="1720849" y="3103563"/>
            <a:chExt cx="793751" cy="555625"/>
          </a:xfrm>
        </p:grpSpPr>
        <p:sp>
          <p:nvSpPr>
            <p:cNvPr id="83" name="Freeform 105"/>
            <p:cNvSpPr/>
            <p:nvPr/>
          </p:nvSpPr>
          <p:spPr bwMode="auto">
            <a:xfrm>
              <a:off x="1720849" y="3211513"/>
              <a:ext cx="430213" cy="306388"/>
            </a:xfrm>
            <a:custGeom>
              <a:avLst/>
              <a:gdLst/>
              <a:ahLst/>
              <a:cxnLst>
                <a:cxn ang="0">
                  <a:pos x="104" y="64"/>
                </a:cxn>
                <a:cxn ang="0">
                  <a:pos x="18" y="15"/>
                </a:cxn>
                <a:cxn ang="0">
                  <a:pos x="78" y="63"/>
                </a:cxn>
                <a:cxn ang="0">
                  <a:pos x="0" y="7"/>
                </a:cxn>
                <a:cxn ang="0">
                  <a:pos x="91" y="43"/>
                </a:cxn>
                <a:cxn ang="0">
                  <a:pos x="104" y="64"/>
                </a:cxn>
              </a:cxnLst>
              <a:rect l="0" t="0" r="r" b="b"/>
              <a:pathLst>
                <a:path w="104" h="74">
                  <a:moveTo>
                    <a:pt x="104" y="64"/>
                  </a:moveTo>
                  <a:cubicBezTo>
                    <a:pt x="84" y="37"/>
                    <a:pt x="55" y="21"/>
                    <a:pt x="18" y="15"/>
                  </a:cubicBezTo>
                  <a:cubicBezTo>
                    <a:pt x="76" y="36"/>
                    <a:pt x="96" y="51"/>
                    <a:pt x="78" y="63"/>
                  </a:cubicBezTo>
                  <a:cubicBezTo>
                    <a:pt x="60" y="74"/>
                    <a:pt x="34" y="55"/>
                    <a:pt x="0" y="7"/>
                  </a:cubicBezTo>
                  <a:cubicBezTo>
                    <a:pt x="60" y="0"/>
                    <a:pt x="90" y="12"/>
                    <a:pt x="91" y="43"/>
                  </a:cubicBezTo>
                  <a:cubicBezTo>
                    <a:pt x="98" y="51"/>
                    <a:pt x="102" y="58"/>
                    <a:pt x="104" y="64"/>
                  </a:cubicBezTo>
                  <a:close/>
                </a:path>
              </a:pathLst>
            </a:custGeom>
            <a:solidFill>
              <a:srgbClr val="92D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84" name="Freeform 106"/>
            <p:cNvSpPr/>
            <p:nvPr/>
          </p:nvSpPr>
          <p:spPr bwMode="auto">
            <a:xfrm>
              <a:off x="2163762" y="3160713"/>
              <a:ext cx="350838" cy="249238"/>
            </a:xfrm>
            <a:custGeom>
              <a:avLst/>
              <a:gdLst/>
              <a:ahLst/>
              <a:cxnLst>
                <a:cxn ang="0">
                  <a:pos x="0" y="52"/>
                </a:cxn>
                <a:cxn ang="0">
                  <a:pos x="70" y="12"/>
                </a:cxn>
                <a:cxn ang="0">
                  <a:pos x="22" y="51"/>
                </a:cxn>
                <a:cxn ang="0">
                  <a:pos x="85" y="6"/>
                </a:cxn>
                <a:cxn ang="0">
                  <a:pos x="11" y="35"/>
                </a:cxn>
                <a:cxn ang="0">
                  <a:pos x="0" y="52"/>
                </a:cxn>
              </a:cxnLst>
              <a:rect l="0" t="0" r="r" b="b"/>
              <a:pathLst>
                <a:path w="85" h="60">
                  <a:moveTo>
                    <a:pt x="0" y="52"/>
                  </a:moveTo>
                  <a:cubicBezTo>
                    <a:pt x="17" y="31"/>
                    <a:pt x="40" y="17"/>
                    <a:pt x="70" y="12"/>
                  </a:cubicBezTo>
                  <a:cubicBezTo>
                    <a:pt x="23" y="29"/>
                    <a:pt x="7" y="42"/>
                    <a:pt x="22" y="51"/>
                  </a:cubicBezTo>
                  <a:cubicBezTo>
                    <a:pt x="36" y="60"/>
                    <a:pt x="57" y="45"/>
                    <a:pt x="85" y="6"/>
                  </a:cubicBezTo>
                  <a:cubicBezTo>
                    <a:pt x="36" y="0"/>
                    <a:pt x="12" y="10"/>
                    <a:pt x="11" y="35"/>
                  </a:cubicBezTo>
                  <a:cubicBezTo>
                    <a:pt x="5" y="42"/>
                    <a:pt x="2" y="48"/>
                    <a:pt x="0" y="52"/>
                  </a:cubicBezTo>
                  <a:close/>
                </a:path>
              </a:pathLst>
            </a:custGeom>
            <a:solidFill>
              <a:srgbClr val="92D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85" name="Freeform 107"/>
            <p:cNvSpPr/>
            <p:nvPr/>
          </p:nvSpPr>
          <p:spPr bwMode="auto">
            <a:xfrm>
              <a:off x="2051049" y="3103563"/>
              <a:ext cx="174625" cy="555625"/>
            </a:xfrm>
            <a:custGeom>
              <a:avLst/>
              <a:gdLst/>
              <a:ahLst/>
              <a:cxnLst>
                <a:cxn ang="0">
                  <a:pos x="29" y="134"/>
                </a:cxn>
                <a:cxn ang="0">
                  <a:pos x="18" y="134"/>
                </a:cxn>
                <a:cxn ang="0">
                  <a:pos x="0" y="0"/>
                </a:cxn>
                <a:cxn ang="0">
                  <a:pos x="29" y="134"/>
                </a:cxn>
              </a:cxnLst>
              <a:rect l="0" t="0" r="r" b="b"/>
              <a:pathLst>
                <a:path w="42" h="134">
                  <a:moveTo>
                    <a:pt x="29" y="134"/>
                  </a:moveTo>
                  <a:cubicBezTo>
                    <a:pt x="18" y="134"/>
                    <a:pt x="18" y="134"/>
                    <a:pt x="18" y="134"/>
                  </a:cubicBezTo>
                  <a:cubicBezTo>
                    <a:pt x="32" y="88"/>
                    <a:pt x="26" y="43"/>
                    <a:pt x="0" y="0"/>
                  </a:cubicBezTo>
                  <a:cubicBezTo>
                    <a:pt x="33" y="43"/>
                    <a:pt x="42" y="88"/>
                    <a:pt x="29" y="13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grpSp>
      <p:grpSp>
        <p:nvGrpSpPr>
          <p:cNvPr id="86" name="Group 192"/>
          <p:cNvGrpSpPr/>
          <p:nvPr/>
        </p:nvGrpSpPr>
        <p:grpSpPr>
          <a:xfrm>
            <a:off x="3488487" y="4066007"/>
            <a:ext cx="1480029" cy="1147763"/>
            <a:chOff x="2636838" y="2879725"/>
            <a:chExt cx="793750" cy="820738"/>
          </a:xfrm>
        </p:grpSpPr>
        <p:sp>
          <p:nvSpPr>
            <p:cNvPr id="87" name="Freeform 99"/>
            <p:cNvSpPr/>
            <p:nvPr/>
          </p:nvSpPr>
          <p:spPr bwMode="auto">
            <a:xfrm>
              <a:off x="2843213" y="2928938"/>
              <a:ext cx="298450" cy="771525"/>
            </a:xfrm>
            <a:custGeom>
              <a:avLst/>
              <a:gdLst/>
              <a:ahLst/>
              <a:cxnLst>
                <a:cxn ang="0">
                  <a:pos x="59" y="185"/>
                </a:cxn>
                <a:cxn ang="0">
                  <a:pos x="48" y="186"/>
                </a:cxn>
                <a:cxn ang="0">
                  <a:pos x="0" y="0"/>
                </a:cxn>
                <a:cxn ang="0">
                  <a:pos x="59" y="185"/>
                </a:cxn>
              </a:cxnLst>
              <a:rect l="0" t="0" r="r" b="b"/>
              <a:pathLst>
                <a:path w="72" h="186">
                  <a:moveTo>
                    <a:pt x="59" y="185"/>
                  </a:moveTo>
                  <a:cubicBezTo>
                    <a:pt x="48" y="186"/>
                    <a:pt x="48" y="186"/>
                    <a:pt x="48" y="186"/>
                  </a:cubicBezTo>
                  <a:cubicBezTo>
                    <a:pt x="61" y="140"/>
                    <a:pt x="46" y="78"/>
                    <a:pt x="0" y="0"/>
                  </a:cubicBezTo>
                  <a:cubicBezTo>
                    <a:pt x="53" y="78"/>
                    <a:pt x="72" y="139"/>
                    <a:pt x="59" y="18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88" name="Freeform 108"/>
            <p:cNvSpPr/>
            <p:nvPr/>
          </p:nvSpPr>
          <p:spPr bwMode="auto">
            <a:xfrm>
              <a:off x="2636838" y="3252788"/>
              <a:ext cx="430213" cy="306388"/>
            </a:xfrm>
            <a:custGeom>
              <a:avLst/>
              <a:gdLst/>
              <a:ahLst/>
              <a:cxnLst>
                <a:cxn ang="0">
                  <a:pos x="104" y="64"/>
                </a:cxn>
                <a:cxn ang="0">
                  <a:pos x="18" y="15"/>
                </a:cxn>
                <a:cxn ang="0">
                  <a:pos x="78" y="62"/>
                </a:cxn>
                <a:cxn ang="0">
                  <a:pos x="0" y="6"/>
                </a:cxn>
                <a:cxn ang="0">
                  <a:pos x="91" y="42"/>
                </a:cxn>
                <a:cxn ang="0">
                  <a:pos x="104" y="64"/>
                </a:cxn>
              </a:cxnLst>
              <a:rect l="0" t="0" r="r" b="b"/>
              <a:pathLst>
                <a:path w="104" h="74">
                  <a:moveTo>
                    <a:pt x="104" y="64"/>
                  </a:moveTo>
                  <a:cubicBezTo>
                    <a:pt x="84" y="37"/>
                    <a:pt x="55" y="21"/>
                    <a:pt x="18" y="15"/>
                  </a:cubicBezTo>
                  <a:cubicBezTo>
                    <a:pt x="76" y="35"/>
                    <a:pt x="95" y="51"/>
                    <a:pt x="78" y="62"/>
                  </a:cubicBezTo>
                  <a:cubicBezTo>
                    <a:pt x="60" y="74"/>
                    <a:pt x="34" y="55"/>
                    <a:pt x="0" y="6"/>
                  </a:cubicBezTo>
                  <a:cubicBezTo>
                    <a:pt x="59" y="0"/>
                    <a:pt x="90" y="12"/>
                    <a:pt x="91" y="42"/>
                  </a:cubicBezTo>
                  <a:cubicBezTo>
                    <a:pt x="98" y="51"/>
                    <a:pt x="102" y="58"/>
                    <a:pt x="104" y="64"/>
                  </a:cubicBezTo>
                  <a:close/>
                </a:path>
              </a:pathLst>
            </a:custGeom>
            <a:solidFill>
              <a:schemeClr val="accent6"/>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89" name="Freeform 109"/>
            <p:cNvSpPr/>
            <p:nvPr/>
          </p:nvSpPr>
          <p:spPr bwMode="auto">
            <a:xfrm>
              <a:off x="3079750" y="3203575"/>
              <a:ext cx="350838" cy="247650"/>
            </a:xfrm>
            <a:custGeom>
              <a:avLst/>
              <a:gdLst/>
              <a:ahLst/>
              <a:cxnLst>
                <a:cxn ang="0">
                  <a:pos x="70" y="12"/>
                </a:cxn>
                <a:cxn ang="0">
                  <a:pos x="0" y="52"/>
                </a:cxn>
                <a:cxn ang="0">
                  <a:pos x="10" y="34"/>
                </a:cxn>
                <a:cxn ang="0">
                  <a:pos x="85" y="5"/>
                </a:cxn>
                <a:cxn ang="0">
                  <a:pos x="21" y="51"/>
                </a:cxn>
                <a:cxn ang="0">
                  <a:pos x="70" y="12"/>
                </a:cxn>
              </a:cxnLst>
              <a:rect l="0" t="0" r="r" b="b"/>
              <a:pathLst>
                <a:path w="85" h="60">
                  <a:moveTo>
                    <a:pt x="70" y="12"/>
                  </a:moveTo>
                  <a:cubicBezTo>
                    <a:pt x="40" y="17"/>
                    <a:pt x="16" y="30"/>
                    <a:pt x="0" y="52"/>
                  </a:cubicBezTo>
                  <a:cubicBezTo>
                    <a:pt x="1" y="47"/>
                    <a:pt x="5" y="41"/>
                    <a:pt x="10" y="34"/>
                  </a:cubicBezTo>
                  <a:cubicBezTo>
                    <a:pt x="11" y="10"/>
                    <a:pt x="36" y="0"/>
                    <a:pt x="85" y="5"/>
                  </a:cubicBezTo>
                  <a:cubicBezTo>
                    <a:pt x="57" y="45"/>
                    <a:pt x="36" y="60"/>
                    <a:pt x="21" y="51"/>
                  </a:cubicBezTo>
                  <a:cubicBezTo>
                    <a:pt x="7" y="42"/>
                    <a:pt x="23" y="29"/>
                    <a:pt x="70" y="12"/>
                  </a:cubicBezTo>
                  <a:close/>
                </a:path>
              </a:pathLst>
            </a:custGeom>
            <a:solidFill>
              <a:schemeClr val="accent6"/>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90" name="Freeform 110"/>
            <p:cNvSpPr/>
            <p:nvPr/>
          </p:nvSpPr>
          <p:spPr bwMode="auto">
            <a:xfrm>
              <a:off x="3033713" y="3041650"/>
              <a:ext cx="223838" cy="293688"/>
            </a:xfrm>
            <a:custGeom>
              <a:avLst/>
              <a:gdLst/>
              <a:ahLst/>
              <a:cxnLst>
                <a:cxn ang="0">
                  <a:pos x="0" y="59"/>
                </a:cxn>
                <a:cxn ang="0">
                  <a:pos x="54" y="0"/>
                </a:cxn>
                <a:cxn ang="0">
                  <a:pos x="5" y="71"/>
                </a:cxn>
                <a:cxn ang="0">
                  <a:pos x="0" y="59"/>
                </a:cxn>
              </a:cxnLst>
              <a:rect l="0" t="0" r="r" b="b"/>
              <a:pathLst>
                <a:path w="54" h="71">
                  <a:moveTo>
                    <a:pt x="0" y="59"/>
                  </a:moveTo>
                  <a:cubicBezTo>
                    <a:pt x="7" y="32"/>
                    <a:pt x="25" y="12"/>
                    <a:pt x="54" y="0"/>
                  </a:cubicBezTo>
                  <a:cubicBezTo>
                    <a:pt x="28" y="14"/>
                    <a:pt x="12" y="38"/>
                    <a:pt x="5" y="71"/>
                  </a:cubicBezTo>
                  <a:lnTo>
                    <a:pt x="0" y="59"/>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91" name="Freeform 111"/>
            <p:cNvSpPr/>
            <p:nvPr/>
          </p:nvSpPr>
          <p:spPr bwMode="auto">
            <a:xfrm>
              <a:off x="2693988" y="3044825"/>
              <a:ext cx="273050" cy="166688"/>
            </a:xfrm>
            <a:custGeom>
              <a:avLst/>
              <a:gdLst/>
              <a:ahLst/>
              <a:cxnLst>
                <a:cxn ang="0">
                  <a:pos x="12" y="14"/>
                </a:cxn>
                <a:cxn ang="0">
                  <a:pos x="66" y="29"/>
                </a:cxn>
                <a:cxn ang="0">
                  <a:pos x="56" y="19"/>
                </a:cxn>
                <a:cxn ang="0">
                  <a:pos x="0" y="12"/>
                </a:cxn>
                <a:cxn ang="0">
                  <a:pos x="51" y="32"/>
                </a:cxn>
                <a:cxn ang="0">
                  <a:pos x="12" y="14"/>
                </a:cxn>
              </a:cxnLst>
              <a:rect l="0" t="0" r="r" b="b"/>
              <a:pathLst>
                <a:path w="66" h="40">
                  <a:moveTo>
                    <a:pt x="12" y="14"/>
                  </a:moveTo>
                  <a:cubicBezTo>
                    <a:pt x="33" y="12"/>
                    <a:pt x="51" y="17"/>
                    <a:pt x="66" y="29"/>
                  </a:cubicBezTo>
                  <a:cubicBezTo>
                    <a:pt x="64" y="25"/>
                    <a:pt x="61" y="22"/>
                    <a:pt x="56" y="19"/>
                  </a:cubicBezTo>
                  <a:cubicBezTo>
                    <a:pt x="51" y="2"/>
                    <a:pt x="32" y="0"/>
                    <a:pt x="0" y="12"/>
                  </a:cubicBezTo>
                  <a:cubicBezTo>
                    <a:pt x="26" y="34"/>
                    <a:pt x="43" y="40"/>
                    <a:pt x="51" y="32"/>
                  </a:cubicBezTo>
                  <a:cubicBezTo>
                    <a:pt x="59" y="23"/>
                    <a:pt x="46" y="17"/>
                    <a:pt x="12" y="14"/>
                  </a:cubicBezTo>
                  <a:close/>
                </a:path>
              </a:pathLst>
            </a:custGeom>
            <a:solidFill>
              <a:schemeClr val="accent6"/>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92" name="Freeform 112"/>
            <p:cNvSpPr/>
            <p:nvPr/>
          </p:nvSpPr>
          <p:spPr bwMode="auto">
            <a:xfrm>
              <a:off x="2930525" y="2879725"/>
              <a:ext cx="177800" cy="239713"/>
            </a:xfrm>
            <a:custGeom>
              <a:avLst/>
              <a:gdLst/>
              <a:ahLst/>
              <a:cxnLst>
                <a:cxn ang="0">
                  <a:pos x="43" y="0"/>
                </a:cxn>
                <a:cxn ang="0">
                  <a:pos x="21" y="50"/>
                </a:cxn>
                <a:cxn ang="0">
                  <a:pos x="37" y="10"/>
                </a:cxn>
                <a:cxn ang="0">
                  <a:pos x="8" y="58"/>
                </a:cxn>
                <a:cxn ang="0">
                  <a:pos x="8" y="44"/>
                </a:cxn>
                <a:cxn ang="0">
                  <a:pos x="43" y="0"/>
                </a:cxn>
              </a:cxnLst>
              <a:rect l="0" t="0" r="r" b="b"/>
              <a:pathLst>
                <a:path w="43" h="58">
                  <a:moveTo>
                    <a:pt x="43" y="0"/>
                  </a:moveTo>
                  <a:cubicBezTo>
                    <a:pt x="40" y="34"/>
                    <a:pt x="33" y="51"/>
                    <a:pt x="21" y="50"/>
                  </a:cubicBezTo>
                  <a:cubicBezTo>
                    <a:pt x="9" y="50"/>
                    <a:pt x="14" y="36"/>
                    <a:pt x="37" y="10"/>
                  </a:cubicBezTo>
                  <a:cubicBezTo>
                    <a:pt x="20" y="23"/>
                    <a:pt x="11" y="39"/>
                    <a:pt x="8" y="58"/>
                  </a:cubicBezTo>
                  <a:cubicBezTo>
                    <a:pt x="7" y="55"/>
                    <a:pt x="8" y="50"/>
                    <a:pt x="8" y="44"/>
                  </a:cubicBezTo>
                  <a:cubicBezTo>
                    <a:pt x="0" y="29"/>
                    <a:pt x="12" y="14"/>
                    <a:pt x="43" y="0"/>
                  </a:cubicBezTo>
                  <a:close/>
                </a:path>
              </a:pathLst>
            </a:custGeom>
            <a:solidFill>
              <a:schemeClr val="accent6"/>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grpSp>
      <p:grpSp>
        <p:nvGrpSpPr>
          <p:cNvPr id="93" name="Group 191"/>
          <p:cNvGrpSpPr/>
          <p:nvPr/>
        </p:nvGrpSpPr>
        <p:grpSpPr>
          <a:xfrm>
            <a:off x="6083926" y="3155791"/>
            <a:ext cx="1909235" cy="2179638"/>
            <a:chOff x="3752850" y="1544638"/>
            <a:chExt cx="1431926" cy="2179638"/>
          </a:xfrm>
          <a:solidFill>
            <a:srgbClr val="00B050"/>
          </a:solidFill>
        </p:grpSpPr>
        <p:sp>
          <p:nvSpPr>
            <p:cNvPr id="94" name="Freeform 100"/>
            <p:cNvSpPr/>
            <p:nvPr/>
          </p:nvSpPr>
          <p:spPr bwMode="auto">
            <a:xfrm>
              <a:off x="4129088" y="2344738"/>
              <a:ext cx="533400" cy="1379538"/>
            </a:xfrm>
            <a:custGeom>
              <a:avLst/>
              <a:gdLst/>
              <a:ahLst/>
              <a:cxnLst>
                <a:cxn ang="0">
                  <a:pos x="105" y="333"/>
                </a:cxn>
                <a:cxn ang="0">
                  <a:pos x="85" y="333"/>
                </a:cxn>
                <a:cxn ang="0">
                  <a:pos x="0" y="0"/>
                </a:cxn>
                <a:cxn ang="0">
                  <a:pos x="105" y="333"/>
                </a:cxn>
              </a:cxnLst>
              <a:rect l="0" t="0" r="r" b="b"/>
              <a:pathLst>
                <a:path w="129" h="333">
                  <a:moveTo>
                    <a:pt x="105" y="333"/>
                  </a:moveTo>
                  <a:cubicBezTo>
                    <a:pt x="85" y="333"/>
                    <a:pt x="85" y="333"/>
                    <a:pt x="85" y="333"/>
                  </a:cubicBezTo>
                  <a:cubicBezTo>
                    <a:pt x="110" y="251"/>
                    <a:pt x="82" y="140"/>
                    <a:pt x="0" y="0"/>
                  </a:cubicBezTo>
                  <a:cubicBezTo>
                    <a:pt x="94" y="139"/>
                    <a:pt x="129" y="251"/>
                    <a:pt x="105" y="333"/>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95" name="Freeform 113"/>
            <p:cNvSpPr/>
            <p:nvPr/>
          </p:nvSpPr>
          <p:spPr bwMode="auto">
            <a:xfrm>
              <a:off x="3752850" y="2925763"/>
              <a:ext cx="773113" cy="550863"/>
            </a:xfrm>
            <a:custGeom>
              <a:avLst/>
              <a:gdLst/>
              <a:ahLst/>
              <a:cxnLst>
                <a:cxn ang="0">
                  <a:pos x="187" y="115"/>
                </a:cxn>
                <a:cxn ang="0">
                  <a:pos x="33" y="27"/>
                </a:cxn>
                <a:cxn ang="0">
                  <a:pos x="140" y="112"/>
                </a:cxn>
                <a:cxn ang="0">
                  <a:pos x="0" y="11"/>
                </a:cxn>
                <a:cxn ang="0">
                  <a:pos x="164" y="76"/>
                </a:cxn>
                <a:cxn ang="0">
                  <a:pos x="187" y="115"/>
                </a:cxn>
              </a:cxnLst>
              <a:rect l="0" t="0" r="r" b="b"/>
              <a:pathLst>
                <a:path w="187" h="133">
                  <a:moveTo>
                    <a:pt x="187" y="115"/>
                  </a:moveTo>
                  <a:cubicBezTo>
                    <a:pt x="151" y="67"/>
                    <a:pt x="100" y="37"/>
                    <a:pt x="33" y="27"/>
                  </a:cubicBezTo>
                  <a:cubicBezTo>
                    <a:pt x="137" y="63"/>
                    <a:pt x="172" y="92"/>
                    <a:pt x="140" y="112"/>
                  </a:cubicBezTo>
                  <a:cubicBezTo>
                    <a:pt x="108" y="133"/>
                    <a:pt x="62" y="99"/>
                    <a:pt x="0" y="11"/>
                  </a:cubicBezTo>
                  <a:cubicBezTo>
                    <a:pt x="108" y="0"/>
                    <a:pt x="162" y="22"/>
                    <a:pt x="164" y="76"/>
                  </a:cubicBezTo>
                  <a:cubicBezTo>
                    <a:pt x="177" y="91"/>
                    <a:pt x="184" y="104"/>
                    <a:pt x="187" y="115"/>
                  </a:cubicBezTo>
                  <a:close/>
                </a:path>
              </a:pathLst>
            </a:custGeom>
            <a:solidFill>
              <a:srgbClr val="008000">
                <a:alpha val="70000"/>
              </a:srgb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96" name="Freeform 114"/>
            <p:cNvSpPr/>
            <p:nvPr/>
          </p:nvSpPr>
          <p:spPr bwMode="auto">
            <a:xfrm>
              <a:off x="4551363" y="2833688"/>
              <a:ext cx="633413" cy="447675"/>
            </a:xfrm>
            <a:custGeom>
              <a:avLst/>
              <a:gdLst/>
              <a:ahLst/>
              <a:cxnLst>
                <a:cxn ang="0">
                  <a:pos x="153" y="10"/>
                </a:cxn>
                <a:cxn ang="0">
                  <a:pos x="39" y="92"/>
                </a:cxn>
                <a:cxn ang="0">
                  <a:pos x="126" y="22"/>
                </a:cxn>
                <a:cxn ang="0">
                  <a:pos x="0" y="94"/>
                </a:cxn>
                <a:cxn ang="0">
                  <a:pos x="19" y="62"/>
                </a:cxn>
                <a:cxn ang="0">
                  <a:pos x="153" y="10"/>
                </a:cxn>
              </a:cxnLst>
              <a:rect l="0" t="0" r="r" b="b"/>
              <a:pathLst>
                <a:path w="153" h="108">
                  <a:moveTo>
                    <a:pt x="153" y="10"/>
                  </a:moveTo>
                  <a:cubicBezTo>
                    <a:pt x="103" y="81"/>
                    <a:pt x="65" y="108"/>
                    <a:pt x="39" y="92"/>
                  </a:cubicBezTo>
                  <a:cubicBezTo>
                    <a:pt x="13" y="75"/>
                    <a:pt x="42" y="52"/>
                    <a:pt x="126" y="22"/>
                  </a:cubicBezTo>
                  <a:cubicBezTo>
                    <a:pt x="72" y="31"/>
                    <a:pt x="30" y="55"/>
                    <a:pt x="0" y="94"/>
                  </a:cubicBezTo>
                  <a:cubicBezTo>
                    <a:pt x="3" y="85"/>
                    <a:pt x="9" y="74"/>
                    <a:pt x="19" y="62"/>
                  </a:cubicBezTo>
                  <a:cubicBezTo>
                    <a:pt x="21" y="18"/>
                    <a:pt x="65" y="0"/>
                    <a:pt x="153" y="10"/>
                  </a:cubicBezTo>
                  <a:close/>
                </a:path>
              </a:pathLst>
            </a:custGeom>
            <a:solidFill>
              <a:srgbClr val="008000">
                <a:alpha val="70000"/>
              </a:srgb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97" name="Freeform 115"/>
            <p:cNvSpPr/>
            <p:nvPr/>
          </p:nvSpPr>
          <p:spPr bwMode="auto">
            <a:xfrm>
              <a:off x="3976688" y="1914525"/>
              <a:ext cx="600075" cy="790575"/>
            </a:xfrm>
            <a:custGeom>
              <a:avLst/>
              <a:gdLst/>
              <a:ahLst/>
              <a:cxnLst>
                <a:cxn ang="0">
                  <a:pos x="131" y="191"/>
                </a:cxn>
                <a:cxn ang="0">
                  <a:pos x="145" y="160"/>
                </a:cxn>
                <a:cxn ang="0">
                  <a:pos x="0" y="0"/>
                </a:cxn>
                <a:cxn ang="0">
                  <a:pos x="131" y="191"/>
                </a:cxn>
              </a:cxnLst>
              <a:rect l="0" t="0" r="r" b="b"/>
              <a:pathLst>
                <a:path w="145" h="191">
                  <a:moveTo>
                    <a:pt x="131" y="191"/>
                  </a:moveTo>
                  <a:cubicBezTo>
                    <a:pt x="145" y="160"/>
                    <a:pt x="145" y="160"/>
                    <a:pt x="145" y="160"/>
                  </a:cubicBezTo>
                  <a:cubicBezTo>
                    <a:pt x="127" y="88"/>
                    <a:pt x="79" y="34"/>
                    <a:pt x="0" y="0"/>
                  </a:cubicBezTo>
                  <a:cubicBezTo>
                    <a:pt x="70" y="39"/>
                    <a:pt x="113" y="103"/>
                    <a:pt x="131" y="191"/>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98" name="Freeform 116"/>
            <p:cNvSpPr/>
            <p:nvPr/>
          </p:nvSpPr>
          <p:spPr bwMode="auto">
            <a:xfrm>
              <a:off x="4430713" y="2208213"/>
              <a:ext cx="612775" cy="808038"/>
            </a:xfrm>
            <a:custGeom>
              <a:avLst/>
              <a:gdLst/>
              <a:ahLst/>
              <a:cxnLst>
                <a:cxn ang="0">
                  <a:pos x="148" y="0"/>
                </a:cxn>
                <a:cxn ang="0">
                  <a:pos x="14" y="195"/>
                </a:cxn>
                <a:cxn ang="0">
                  <a:pos x="0" y="163"/>
                </a:cxn>
                <a:cxn ang="0">
                  <a:pos x="148" y="0"/>
                </a:cxn>
              </a:cxnLst>
              <a:rect l="0" t="0" r="r" b="b"/>
              <a:pathLst>
                <a:path w="148" h="195">
                  <a:moveTo>
                    <a:pt x="148" y="0"/>
                  </a:moveTo>
                  <a:cubicBezTo>
                    <a:pt x="77" y="40"/>
                    <a:pt x="32" y="105"/>
                    <a:pt x="14" y="195"/>
                  </a:cubicBezTo>
                  <a:cubicBezTo>
                    <a:pt x="0" y="163"/>
                    <a:pt x="0" y="163"/>
                    <a:pt x="0" y="163"/>
                  </a:cubicBezTo>
                  <a:cubicBezTo>
                    <a:pt x="18" y="89"/>
                    <a:pt x="68" y="35"/>
                    <a:pt x="148" y="0"/>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99" name="Freeform 117"/>
            <p:cNvSpPr/>
            <p:nvPr/>
          </p:nvSpPr>
          <p:spPr bwMode="auto">
            <a:xfrm>
              <a:off x="3860800" y="2552700"/>
              <a:ext cx="492125" cy="301625"/>
            </a:xfrm>
            <a:custGeom>
              <a:avLst/>
              <a:gdLst/>
              <a:ahLst/>
              <a:cxnLst>
                <a:cxn ang="0">
                  <a:pos x="100" y="33"/>
                </a:cxn>
                <a:cxn ang="0">
                  <a:pos x="119" y="51"/>
                </a:cxn>
                <a:cxn ang="0">
                  <a:pos x="21" y="26"/>
                </a:cxn>
                <a:cxn ang="0">
                  <a:pos x="92" y="57"/>
                </a:cxn>
                <a:cxn ang="0">
                  <a:pos x="0" y="22"/>
                </a:cxn>
                <a:cxn ang="0">
                  <a:pos x="100" y="33"/>
                </a:cxn>
              </a:cxnLst>
              <a:rect l="0" t="0" r="r" b="b"/>
              <a:pathLst>
                <a:path w="119" h="73">
                  <a:moveTo>
                    <a:pt x="100" y="33"/>
                  </a:moveTo>
                  <a:cubicBezTo>
                    <a:pt x="109" y="40"/>
                    <a:pt x="115" y="46"/>
                    <a:pt x="119" y="51"/>
                  </a:cubicBezTo>
                  <a:cubicBezTo>
                    <a:pt x="92" y="30"/>
                    <a:pt x="59" y="22"/>
                    <a:pt x="21" y="26"/>
                  </a:cubicBezTo>
                  <a:cubicBezTo>
                    <a:pt x="83" y="31"/>
                    <a:pt x="107" y="41"/>
                    <a:pt x="92" y="57"/>
                  </a:cubicBezTo>
                  <a:cubicBezTo>
                    <a:pt x="78" y="73"/>
                    <a:pt x="47" y="61"/>
                    <a:pt x="0" y="22"/>
                  </a:cubicBezTo>
                  <a:cubicBezTo>
                    <a:pt x="58" y="0"/>
                    <a:pt x="91" y="4"/>
                    <a:pt x="100" y="33"/>
                  </a:cubicBezTo>
                  <a:close/>
                </a:path>
              </a:pathLst>
            </a:custGeom>
            <a:solidFill>
              <a:srgbClr val="008000">
                <a:alpha val="70000"/>
              </a:srgb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00" name="Freeform 118"/>
            <p:cNvSpPr/>
            <p:nvPr/>
          </p:nvSpPr>
          <p:spPr bwMode="auto">
            <a:xfrm>
              <a:off x="3852863" y="2112963"/>
              <a:ext cx="504825" cy="290513"/>
            </a:xfrm>
            <a:custGeom>
              <a:avLst/>
              <a:gdLst/>
              <a:ahLst/>
              <a:cxnLst>
                <a:cxn ang="0">
                  <a:pos x="122" y="39"/>
                </a:cxn>
                <a:cxn ang="0">
                  <a:pos x="21" y="40"/>
                </a:cxn>
                <a:cxn ang="0">
                  <a:pos x="98" y="51"/>
                </a:cxn>
                <a:cxn ang="0">
                  <a:pos x="0" y="41"/>
                </a:cxn>
                <a:cxn ang="0">
                  <a:pos x="100" y="26"/>
                </a:cxn>
                <a:cxn ang="0">
                  <a:pos x="122" y="39"/>
                </a:cxn>
              </a:cxnLst>
              <a:rect l="0" t="0" r="r" b="b"/>
              <a:pathLst>
                <a:path w="122" h="70">
                  <a:moveTo>
                    <a:pt x="122" y="39"/>
                  </a:moveTo>
                  <a:cubicBezTo>
                    <a:pt x="91" y="26"/>
                    <a:pt x="57" y="26"/>
                    <a:pt x="21" y="40"/>
                  </a:cubicBezTo>
                  <a:cubicBezTo>
                    <a:pt x="83" y="28"/>
                    <a:pt x="108" y="32"/>
                    <a:pt x="98" y="51"/>
                  </a:cubicBezTo>
                  <a:cubicBezTo>
                    <a:pt x="89" y="70"/>
                    <a:pt x="56" y="67"/>
                    <a:pt x="0" y="41"/>
                  </a:cubicBezTo>
                  <a:cubicBezTo>
                    <a:pt x="50" y="5"/>
                    <a:pt x="83" y="0"/>
                    <a:pt x="100" y="26"/>
                  </a:cubicBezTo>
                  <a:cubicBezTo>
                    <a:pt x="110" y="30"/>
                    <a:pt x="117" y="34"/>
                    <a:pt x="122" y="39"/>
                  </a:cubicBezTo>
                  <a:close/>
                </a:path>
              </a:pathLst>
            </a:custGeom>
            <a:solidFill>
              <a:srgbClr val="008000">
                <a:alpha val="70000"/>
              </a:srgb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01" name="Freeform 119"/>
            <p:cNvSpPr/>
            <p:nvPr/>
          </p:nvSpPr>
          <p:spPr bwMode="auto">
            <a:xfrm>
              <a:off x="4241800" y="1544638"/>
              <a:ext cx="446088" cy="614363"/>
            </a:xfrm>
            <a:custGeom>
              <a:avLst/>
              <a:gdLst/>
              <a:ahLst/>
              <a:cxnLst>
                <a:cxn ang="0">
                  <a:pos x="19" y="148"/>
                </a:cxn>
                <a:cxn ang="0">
                  <a:pos x="20" y="111"/>
                </a:cxn>
                <a:cxn ang="0">
                  <a:pos x="108" y="0"/>
                </a:cxn>
                <a:cxn ang="0">
                  <a:pos x="51" y="127"/>
                </a:cxn>
                <a:cxn ang="0">
                  <a:pos x="91" y="25"/>
                </a:cxn>
                <a:cxn ang="0">
                  <a:pos x="19" y="148"/>
                </a:cxn>
              </a:cxnLst>
              <a:rect l="0" t="0" r="r" b="b"/>
              <a:pathLst>
                <a:path w="108" h="148">
                  <a:moveTo>
                    <a:pt x="19" y="148"/>
                  </a:moveTo>
                  <a:cubicBezTo>
                    <a:pt x="17" y="139"/>
                    <a:pt x="17" y="127"/>
                    <a:pt x="20" y="111"/>
                  </a:cubicBezTo>
                  <a:cubicBezTo>
                    <a:pt x="0" y="73"/>
                    <a:pt x="29" y="35"/>
                    <a:pt x="108" y="0"/>
                  </a:cubicBezTo>
                  <a:cubicBezTo>
                    <a:pt x="100" y="86"/>
                    <a:pt x="81" y="128"/>
                    <a:pt x="51" y="127"/>
                  </a:cubicBezTo>
                  <a:cubicBezTo>
                    <a:pt x="21" y="125"/>
                    <a:pt x="34" y="91"/>
                    <a:pt x="91" y="25"/>
                  </a:cubicBezTo>
                  <a:cubicBezTo>
                    <a:pt x="49" y="59"/>
                    <a:pt x="25" y="100"/>
                    <a:pt x="19" y="148"/>
                  </a:cubicBezTo>
                  <a:close/>
                </a:path>
              </a:pathLst>
            </a:custGeom>
            <a:solidFill>
              <a:srgbClr val="008000">
                <a:alpha val="70000"/>
              </a:srgb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02" name="Freeform 120"/>
            <p:cNvSpPr/>
            <p:nvPr/>
          </p:nvSpPr>
          <p:spPr bwMode="auto">
            <a:xfrm>
              <a:off x="4613275" y="2439988"/>
              <a:ext cx="492125" cy="303213"/>
            </a:xfrm>
            <a:custGeom>
              <a:avLst/>
              <a:gdLst/>
              <a:ahLst/>
              <a:cxnLst>
                <a:cxn ang="0">
                  <a:pos x="0" y="52"/>
                </a:cxn>
                <a:cxn ang="0">
                  <a:pos x="98" y="26"/>
                </a:cxn>
                <a:cxn ang="0">
                  <a:pos x="26" y="57"/>
                </a:cxn>
                <a:cxn ang="0">
                  <a:pos x="119" y="22"/>
                </a:cxn>
                <a:cxn ang="0">
                  <a:pos x="19" y="34"/>
                </a:cxn>
                <a:cxn ang="0">
                  <a:pos x="0" y="52"/>
                </a:cxn>
              </a:cxnLst>
              <a:rect l="0" t="0" r="r" b="b"/>
              <a:pathLst>
                <a:path w="119" h="73">
                  <a:moveTo>
                    <a:pt x="0" y="52"/>
                  </a:moveTo>
                  <a:cubicBezTo>
                    <a:pt x="27" y="31"/>
                    <a:pt x="60" y="22"/>
                    <a:pt x="98" y="26"/>
                  </a:cubicBezTo>
                  <a:cubicBezTo>
                    <a:pt x="36" y="31"/>
                    <a:pt x="12" y="41"/>
                    <a:pt x="26" y="57"/>
                  </a:cubicBezTo>
                  <a:cubicBezTo>
                    <a:pt x="41" y="73"/>
                    <a:pt x="72" y="61"/>
                    <a:pt x="119" y="22"/>
                  </a:cubicBezTo>
                  <a:cubicBezTo>
                    <a:pt x="61" y="0"/>
                    <a:pt x="28" y="4"/>
                    <a:pt x="19" y="34"/>
                  </a:cubicBezTo>
                  <a:cubicBezTo>
                    <a:pt x="10" y="40"/>
                    <a:pt x="4" y="46"/>
                    <a:pt x="0" y="52"/>
                  </a:cubicBezTo>
                  <a:close/>
                </a:path>
              </a:pathLst>
            </a:custGeom>
            <a:solidFill>
              <a:srgbClr val="008000">
                <a:alpha val="70000"/>
              </a:srgb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03" name="Freeform 121"/>
            <p:cNvSpPr/>
            <p:nvPr/>
          </p:nvSpPr>
          <p:spPr bwMode="auto">
            <a:xfrm>
              <a:off x="4481513" y="2079625"/>
              <a:ext cx="293688" cy="285750"/>
            </a:xfrm>
            <a:custGeom>
              <a:avLst/>
              <a:gdLst/>
              <a:ahLst/>
              <a:cxnLst>
                <a:cxn ang="0">
                  <a:pos x="58" y="11"/>
                </a:cxn>
                <a:cxn ang="0">
                  <a:pos x="0" y="69"/>
                </a:cxn>
                <a:cxn ang="0">
                  <a:pos x="5" y="48"/>
                </a:cxn>
                <a:cxn ang="0">
                  <a:pos x="71" y="0"/>
                </a:cxn>
                <a:cxn ang="0">
                  <a:pos x="20" y="62"/>
                </a:cxn>
                <a:cxn ang="0">
                  <a:pos x="58" y="11"/>
                </a:cxn>
              </a:cxnLst>
              <a:rect l="0" t="0" r="r" b="b"/>
              <a:pathLst>
                <a:path w="71" h="69">
                  <a:moveTo>
                    <a:pt x="58" y="11"/>
                  </a:moveTo>
                  <a:cubicBezTo>
                    <a:pt x="30" y="24"/>
                    <a:pt x="10" y="43"/>
                    <a:pt x="0" y="69"/>
                  </a:cubicBezTo>
                  <a:cubicBezTo>
                    <a:pt x="0" y="63"/>
                    <a:pt x="2" y="56"/>
                    <a:pt x="5" y="48"/>
                  </a:cubicBezTo>
                  <a:cubicBezTo>
                    <a:pt x="0" y="24"/>
                    <a:pt x="22" y="8"/>
                    <a:pt x="71" y="0"/>
                  </a:cubicBezTo>
                  <a:cubicBezTo>
                    <a:pt x="54" y="47"/>
                    <a:pt x="37" y="67"/>
                    <a:pt x="20" y="62"/>
                  </a:cubicBezTo>
                  <a:cubicBezTo>
                    <a:pt x="4" y="57"/>
                    <a:pt x="16" y="40"/>
                    <a:pt x="58" y="11"/>
                  </a:cubicBezTo>
                  <a:close/>
                </a:path>
              </a:pathLst>
            </a:custGeom>
            <a:solidFill>
              <a:srgbClr val="008000">
                <a:alpha val="70000"/>
              </a:srgb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grpSp>
      <p:grpSp>
        <p:nvGrpSpPr>
          <p:cNvPr id="104" name="Group 234"/>
          <p:cNvGrpSpPr/>
          <p:nvPr/>
        </p:nvGrpSpPr>
        <p:grpSpPr>
          <a:xfrm>
            <a:off x="8342910" y="2164190"/>
            <a:ext cx="3824817" cy="3190876"/>
            <a:chOff x="5818187" y="438150"/>
            <a:chExt cx="2868613" cy="3190876"/>
          </a:xfrm>
          <a:solidFill>
            <a:srgbClr val="008000">
              <a:alpha val="80000"/>
            </a:srgbClr>
          </a:solidFill>
        </p:grpSpPr>
        <p:grpSp>
          <p:nvGrpSpPr>
            <p:cNvPr id="105" name="Group 198"/>
            <p:cNvGrpSpPr/>
            <p:nvPr/>
          </p:nvGrpSpPr>
          <p:grpSpPr>
            <a:xfrm>
              <a:off x="6153150" y="604838"/>
              <a:ext cx="2290763" cy="3024188"/>
              <a:chOff x="6153150" y="604838"/>
              <a:chExt cx="2290763" cy="3024188"/>
            </a:xfrm>
            <a:grpFill/>
          </p:grpSpPr>
          <p:sp>
            <p:nvSpPr>
              <p:cNvPr id="141" name="Freeform 122"/>
              <p:cNvSpPr/>
              <p:nvPr/>
            </p:nvSpPr>
            <p:spPr bwMode="auto">
              <a:xfrm>
                <a:off x="6153150" y="604838"/>
                <a:ext cx="2290763" cy="3024188"/>
              </a:xfrm>
              <a:custGeom>
                <a:avLst/>
                <a:gdLst/>
                <a:ahLst/>
                <a:cxnLst>
                  <a:cxn ang="0">
                    <a:pos x="316" y="54"/>
                  </a:cxn>
                  <a:cxn ang="0">
                    <a:pos x="318" y="68"/>
                  </a:cxn>
                  <a:cxn ang="0">
                    <a:pos x="327" y="117"/>
                  </a:cxn>
                  <a:cxn ang="0">
                    <a:pos x="327" y="273"/>
                  </a:cxn>
                  <a:cxn ang="0">
                    <a:pos x="313" y="331"/>
                  </a:cxn>
                  <a:cxn ang="0">
                    <a:pos x="390" y="322"/>
                  </a:cxn>
                  <a:cxn ang="0">
                    <a:pos x="465" y="265"/>
                  </a:cxn>
                  <a:cxn ang="0">
                    <a:pos x="502" y="220"/>
                  </a:cxn>
                  <a:cxn ang="0">
                    <a:pos x="448" y="289"/>
                  </a:cxn>
                  <a:cxn ang="0">
                    <a:pos x="383" y="339"/>
                  </a:cxn>
                  <a:cxn ang="0">
                    <a:pos x="365" y="350"/>
                  </a:cxn>
                  <a:cxn ang="0">
                    <a:pos x="335" y="383"/>
                  </a:cxn>
                  <a:cxn ang="0">
                    <a:pos x="445" y="344"/>
                  </a:cxn>
                  <a:cxn ang="0">
                    <a:pos x="472" y="320"/>
                  </a:cxn>
                  <a:cxn ang="0">
                    <a:pos x="554" y="223"/>
                  </a:cxn>
                  <a:cxn ang="0">
                    <a:pos x="479" y="328"/>
                  </a:cxn>
                  <a:cxn ang="0">
                    <a:pos x="471" y="337"/>
                  </a:cxn>
                  <a:cxn ang="0">
                    <a:pos x="422" y="374"/>
                  </a:cxn>
                  <a:cxn ang="0">
                    <a:pos x="309" y="453"/>
                  </a:cxn>
                  <a:cxn ang="0">
                    <a:pos x="320" y="708"/>
                  </a:cxn>
                  <a:cxn ang="0">
                    <a:pos x="230" y="708"/>
                  </a:cxn>
                  <a:cxn ang="0">
                    <a:pos x="203" y="385"/>
                  </a:cxn>
                  <a:cxn ang="0">
                    <a:pos x="175" y="367"/>
                  </a:cxn>
                  <a:cxn ang="0">
                    <a:pos x="80" y="315"/>
                  </a:cxn>
                  <a:cxn ang="0">
                    <a:pos x="0" y="267"/>
                  </a:cxn>
                  <a:cxn ang="0">
                    <a:pos x="72" y="301"/>
                  </a:cxn>
                  <a:cxn ang="0">
                    <a:pos x="100" y="249"/>
                  </a:cxn>
                  <a:cxn ang="0">
                    <a:pos x="91" y="222"/>
                  </a:cxn>
                  <a:cxn ang="0">
                    <a:pos x="112" y="246"/>
                  </a:cxn>
                  <a:cxn ang="0">
                    <a:pos x="119" y="266"/>
                  </a:cxn>
                  <a:cxn ang="0">
                    <a:pos x="134" y="300"/>
                  </a:cxn>
                  <a:cxn ang="0">
                    <a:pos x="172" y="343"/>
                  </a:cxn>
                  <a:cxn ang="0">
                    <a:pos x="208" y="328"/>
                  </a:cxn>
                  <a:cxn ang="0">
                    <a:pos x="191" y="278"/>
                  </a:cxn>
                  <a:cxn ang="0">
                    <a:pos x="173" y="142"/>
                  </a:cxn>
                  <a:cxn ang="0">
                    <a:pos x="190" y="28"/>
                  </a:cxn>
                  <a:cxn ang="0">
                    <a:pos x="184" y="174"/>
                  </a:cxn>
                  <a:cxn ang="0">
                    <a:pos x="209" y="273"/>
                  </a:cxn>
                  <a:cxn ang="0">
                    <a:pos x="246" y="339"/>
                  </a:cxn>
                  <a:cxn ang="0">
                    <a:pos x="307" y="268"/>
                  </a:cxn>
                  <a:cxn ang="0">
                    <a:pos x="321" y="127"/>
                  </a:cxn>
                  <a:cxn ang="0">
                    <a:pos x="314" y="60"/>
                  </a:cxn>
                  <a:cxn ang="0">
                    <a:pos x="302" y="0"/>
                  </a:cxn>
                </a:cxnLst>
                <a:rect l="0" t="0" r="r" b="b"/>
                <a:pathLst>
                  <a:path w="554" h="730">
                    <a:moveTo>
                      <a:pt x="302" y="0"/>
                    </a:moveTo>
                    <a:cubicBezTo>
                      <a:pt x="303" y="4"/>
                      <a:pt x="304" y="8"/>
                      <a:pt x="306" y="11"/>
                    </a:cubicBezTo>
                    <a:cubicBezTo>
                      <a:pt x="309" y="26"/>
                      <a:pt x="313" y="40"/>
                      <a:pt x="316" y="54"/>
                    </a:cubicBezTo>
                    <a:cubicBezTo>
                      <a:pt x="316" y="54"/>
                      <a:pt x="316" y="54"/>
                      <a:pt x="316" y="54"/>
                    </a:cubicBezTo>
                    <a:cubicBezTo>
                      <a:pt x="316" y="56"/>
                      <a:pt x="316" y="58"/>
                      <a:pt x="317" y="60"/>
                    </a:cubicBezTo>
                    <a:cubicBezTo>
                      <a:pt x="317" y="63"/>
                      <a:pt x="318" y="65"/>
                      <a:pt x="318" y="68"/>
                    </a:cubicBezTo>
                    <a:cubicBezTo>
                      <a:pt x="321" y="84"/>
                      <a:pt x="324" y="100"/>
                      <a:pt x="326" y="115"/>
                    </a:cubicBezTo>
                    <a:cubicBezTo>
                      <a:pt x="326" y="115"/>
                      <a:pt x="326" y="115"/>
                      <a:pt x="326" y="115"/>
                    </a:cubicBezTo>
                    <a:cubicBezTo>
                      <a:pt x="326" y="116"/>
                      <a:pt x="326" y="117"/>
                      <a:pt x="327" y="117"/>
                    </a:cubicBezTo>
                    <a:cubicBezTo>
                      <a:pt x="327" y="118"/>
                      <a:pt x="327" y="119"/>
                      <a:pt x="327" y="120"/>
                    </a:cubicBezTo>
                    <a:cubicBezTo>
                      <a:pt x="334" y="176"/>
                      <a:pt x="334" y="226"/>
                      <a:pt x="327" y="272"/>
                    </a:cubicBezTo>
                    <a:cubicBezTo>
                      <a:pt x="327" y="272"/>
                      <a:pt x="327" y="273"/>
                      <a:pt x="327" y="273"/>
                    </a:cubicBezTo>
                    <a:cubicBezTo>
                      <a:pt x="326" y="278"/>
                      <a:pt x="325" y="283"/>
                      <a:pt x="324" y="288"/>
                    </a:cubicBezTo>
                    <a:cubicBezTo>
                      <a:pt x="324" y="289"/>
                      <a:pt x="324" y="291"/>
                      <a:pt x="324" y="292"/>
                    </a:cubicBezTo>
                    <a:cubicBezTo>
                      <a:pt x="321" y="305"/>
                      <a:pt x="317" y="318"/>
                      <a:pt x="313" y="331"/>
                    </a:cubicBezTo>
                    <a:cubicBezTo>
                      <a:pt x="308" y="345"/>
                      <a:pt x="302" y="359"/>
                      <a:pt x="295" y="373"/>
                    </a:cubicBezTo>
                    <a:cubicBezTo>
                      <a:pt x="315" y="367"/>
                      <a:pt x="333" y="359"/>
                      <a:pt x="349" y="348"/>
                    </a:cubicBezTo>
                    <a:cubicBezTo>
                      <a:pt x="390" y="322"/>
                      <a:pt x="390" y="322"/>
                      <a:pt x="390" y="322"/>
                    </a:cubicBezTo>
                    <a:cubicBezTo>
                      <a:pt x="409" y="312"/>
                      <a:pt x="427" y="299"/>
                      <a:pt x="443" y="285"/>
                    </a:cubicBezTo>
                    <a:cubicBezTo>
                      <a:pt x="444" y="285"/>
                      <a:pt x="444" y="285"/>
                      <a:pt x="444" y="285"/>
                    </a:cubicBezTo>
                    <a:cubicBezTo>
                      <a:pt x="451" y="279"/>
                      <a:pt x="458" y="273"/>
                      <a:pt x="465" y="265"/>
                    </a:cubicBezTo>
                    <a:cubicBezTo>
                      <a:pt x="465" y="265"/>
                      <a:pt x="465" y="265"/>
                      <a:pt x="465" y="265"/>
                    </a:cubicBezTo>
                    <a:cubicBezTo>
                      <a:pt x="465" y="265"/>
                      <a:pt x="465" y="265"/>
                      <a:pt x="465" y="265"/>
                    </a:cubicBezTo>
                    <a:cubicBezTo>
                      <a:pt x="478" y="252"/>
                      <a:pt x="491" y="236"/>
                      <a:pt x="502" y="220"/>
                    </a:cubicBezTo>
                    <a:cubicBezTo>
                      <a:pt x="492" y="237"/>
                      <a:pt x="481" y="253"/>
                      <a:pt x="468" y="268"/>
                    </a:cubicBezTo>
                    <a:cubicBezTo>
                      <a:pt x="468" y="268"/>
                      <a:pt x="468" y="268"/>
                      <a:pt x="468" y="268"/>
                    </a:cubicBezTo>
                    <a:cubicBezTo>
                      <a:pt x="461" y="275"/>
                      <a:pt x="455" y="282"/>
                      <a:pt x="448" y="289"/>
                    </a:cubicBezTo>
                    <a:cubicBezTo>
                      <a:pt x="447" y="289"/>
                      <a:pt x="447" y="289"/>
                      <a:pt x="447" y="289"/>
                    </a:cubicBezTo>
                    <a:cubicBezTo>
                      <a:pt x="447" y="290"/>
                      <a:pt x="447" y="290"/>
                      <a:pt x="447" y="290"/>
                    </a:cubicBezTo>
                    <a:cubicBezTo>
                      <a:pt x="428" y="308"/>
                      <a:pt x="407" y="324"/>
                      <a:pt x="383" y="339"/>
                    </a:cubicBezTo>
                    <a:cubicBezTo>
                      <a:pt x="382" y="339"/>
                      <a:pt x="382" y="340"/>
                      <a:pt x="381" y="340"/>
                    </a:cubicBezTo>
                    <a:cubicBezTo>
                      <a:pt x="377" y="342"/>
                      <a:pt x="374" y="345"/>
                      <a:pt x="370" y="347"/>
                    </a:cubicBezTo>
                    <a:cubicBezTo>
                      <a:pt x="368" y="348"/>
                      <a:pt x="366" y="349"/>
                      <a:pt x="365" y="350"/>
                    </a:cubicBezTo>
                    <a:cubicBezTo>
                      <a:pt x="364" y="351"/>
                      <a:pt x="363" y="351"/>
                      <a:pt x="362" y="352"/>
                    </a:cubicBezTo>
                    <a:cubicBezTo>
                      <a:pt x="360" y="353"/>
                      <a:pt x="359" y="354"/>
                      <a:pt x="358" y="355"/>
                    </a:cubicBezTo>
                    <a:cubicBezTo>
                      <a:pt x="347" y="364"/>
                      <a:pt x="339" y="374"/>
                      <a:pt x="335" y="383"/>
                    </a:cubicBezTo>
                    <a:cubicBezTo>
                      <a:pt x="354" y="388"/>
                      <a:pt x="375" y="385"/>
                      <a:pt x="399" y="373"/>
                    </a:cubicBezTo>
                    <a:cubicBezTo>
                      <a:pt x="405" y="371"/>
                      <a:pt x="410" y="368"/>
                      <a:pt x="415" y="364"/>
                    </a:cubicBezTo>
                    <a:cubicBezTo>
                      <a:pt x="425" y="359"/>
                      <a:pt x="435" y="352"/>
                      <a:pt x="445" y="344"/>
                    </a:cubicBezTo>
                    <a:cubicBezTo>
                      <a:pt x="451" y="339"/>
                      <a:pt x="457" y="334"/>
                      <a:pt x="463" y="328"/>
                    </a:cubicBezTo>
                    <a:cubicBezTo>
                      <a:pt x="463" y="328"/>
                      <a:pt x="464" y="328"/>
                      <a:pt x="464" y="327"/>
                    </a:cubicBezTo>
                    <a:cubicBezTo>
                      <a:pt x="466" y="325"/>
                      <a:pt x="469" y="323"/>
                      <a:pt x="472" y="320"/>
                    </a:cubicBezTo>
                    <a:cubicBezTo>
                      <a:pt x="476" y="316"/>
                      <a:pt x="481" y="311"/>
                      <a:pt x="486" y="306"/>
                    </a:cubicBezTo>
                    <a:cubicBezTo>
                      <a:pt x="489" y="303"/>
                      <a:pt x="492" y="300"/>
                      <a:pt x="494" y="298"/>
                    </a:cubicBezTo>
                    <a:cubicBezTo>
                      <a:pt x="554" y="223"/>
                      <a:pt x="554" y="223"/>
                      <a:pt x="554" y="223"/>
                    </a:cubicBezTo>
                    <a:cubicBezTo>
                      <a:pt x="493" y="312"/>
                      <a:pt x="493" y="312"/>
                      <a:pt x="493" y="312"/>
                    </a:cubicBezTo>
                    <a:cubicBezTo>
                      <a:pt x="493" y="312"/>
                      <a:pt x="493" y="312"/>
                      <a:pt x="493" y="313"/>
                    </a:cubicBezTo>
                    <a:cubicBezTo>
                      <a:pt x="489" y="318"/>
                      <a:pt x="484" y="323"/>
                      <a:pt x="479" y="328"/>
                    </a:cubicBezTo>
                    <a:cubicBezTo>
                      <a:pt x="479" y="328"/>
                      <a:pt x="479" y="328"/>
                      <a:pt x="479" y="328"/>
                    </a:cubicBezTo>
                    <a:cubicBezTo>
                      <a:pt x="479" y="329"/>
                      <a:pt x="479" y="329"/>
                      <a:pt x="478" y="329"/>
                    </a:cubicBezTo>
                    <a:cubicBezTo>
                      <a:pt x="476" y="332"/>
                      <a:pt x="474" y="334"/>
                      <a:pt x="471" y="337"/>
                    </a:cubicBezTo>
                    <a:cubicBezTo>
                      <a:pt x="463" y="345"/>
                      <a:pt x="455" y="352"/>
                      <a:pt x="446" y="358"/>
                    </a:cubicBezTo>
                    <a:cubicBezTo>
                      <a:pt x="446" y="359"/>
                      <a:pt x="445" y="359"/>
                      <a:pt x="445" y="359"/>
                    </a:cubicBezTo>
                    <a:cubicBezTo>
                      <a:pt x="438" y="365"/>
                      <a:pt x="430" y="370"/>
                      <a:pt x="422" y="374"/>
                    </a:cubicBezTo>
                    <a:cubicBezTo>
                      <a:pt x="416" y="378"/>
                      <a:pt x="410" y="381"/>
                      <a:pt x="404" y="384"/>
                    </a:cubicBezTo>
                    <a:cubicBezTo>
                      <a:pt x="393" y="389"/>
                      <a:pt x="381" y="393"/>
                      <a:pt x="368" y="397"/>
                    </a:cubicBezTo>
                    <a:cubicBezTo>
                      <a:pt x="335" y="410"/>
                      <a:pt x="315" y="429"/>
                      <a:pt x="309" y="453"/>
                    </a:cubicBezTo>
                    <a:cubicBezTo>
                      <a:pt x="304" y="471"/>
                      <a:pt x="301" y="493"/>
                      <a:pt x="301" y="519"/>
                    </a:cubicBezTo>
                    <a:cubicBezTo>
                      <a:pt x="301" y="519"/>
                      <a:pt x="301" y="520"/>
                      <a:pt x="301" y="521"/>
                    </a:cubicBezTo>
                    <a:cubicBezTo>
                      <a:pt x="300" y="584"/>
                      <a:pt x="306" y="646"/>
                      <a:pt x="320" y="708"/>
                    </a:cubicBezTo>
                    <a:cubicBezTo>
                      <a:pt x="320" y="708"/>
                      <a:pt x="320" y="709"/>
                      <a:pt x="320" y="710"/>
                    </a:cubicBezTo>
                    <a:cubicBezTo>
                      <a:pt x="291" y="730"/>
                      <a:pt x="261" y="729"/>
                      <a:pt x="229" y="710"/>
                    </a:cubicBezTo>
                    <a:cubicBezTo>
                      <a:pt x="229" y="709"/>
                      <a:pt x="230" y="708"/>
                      <a:pt x="230" y="708"/>
                    </a:cubicBezTo>
                    <a:cubicBezTo>
                      <a:pt x="246" y="646"/>
                      <a:pt x="253" y="580"/>
                      <a:pt x="252" y="511"/>
                    </a:cubicBezTo>
                    <a:cubicBezTo>
                      <a:pt x="252" y="510"/>
                      <a:pt x="252" y="509"/>
                      <a:pt x="252" y="509"/>
                    </a:cubicBezTo>
                    <a:cubicBezTo>
                      <a:pt x="252" y="444"/>
                      <a:pt x="235" y="402"/>
                      <a:pt x="203" y="385"/>
                    </a:cubicBezTo>
                    <a:cubicBezTo>
                      <a:pt x="202" y="385"/>
                      <a:pt x="202" y="385"/>
                      <a:pt x="201" y="384"/>
                    </a:cubicBezTo>
                    <a:cubicBezTo>
                      <a:pt x="176" y="367"/>
                      <a:pt x="176" y="367"/>
                      <a:pt x="176" y="367"/>
                    </a:cubicBezTo>
                    <a:cubicBezTo>
                      <a:pt x="176" y="367"/>
                      <a:pt x="175" y="367"/>
                      <a:pt x="175" y="367"/>
                    </a:cubicBezTo>
                    <a:cubicBezTo>
                      <a:pt x="171" y="363"/>
                      <a:pt x="167" y="358"/>
                      <a:pt x="162" y="354"/>
                    </a:cubicBezTo>
                    <a:cubicBezTo>
                      <a:pt x="147" y="341"/>
                      <a:pt x="130" y="331"/>
                      <a:pt x="111" y="325"/>
                    </a:cubicBezTo>
                    <a:cubicBezTo>
                      <a:pt x="100" y="322"/>
                      <a:pt x="90" y="318"/>
                      <a:pt x="80" y="315"/>
                    </a:cubicBezTo>
                    <a:cubicBezTo>
                      <a:pt x="76" y="313"/>
                      <a:pt x="72" y="311"/>
                      <a:pt x="68" y="310"/>
                    </a:cubicBezTo>
                    <a:cubicBezTo>
                      <a:pt x="65" y="309"/>
                      <a:pt x="63" y="308"/>
                      <a:pt x="61" y="307"/>
                    </a:cubicBezTo>
                    <a:cubicBezTo>
                      <a:pt x="37" y="296"/>
                      <a:pt x="17" y="283"/>
                      <a:pt x="0" y="267"/>
                    </a:cubicBezTo>
                    <a:cubicBezTo>
                      <a:pt x="25" y="281"/>
                      <a:pt x="47" y="292"/>
                      <a:pt x="65" y="298"/>
                    </a:cubicBezTo>
                    <a:cubicBezTo>
                      <a:pt x="67" y="299"/>
                      <a:pt x="69" y="300"/>
                      <a:pt x="71" y="300"/>
                    </a:cubicBezTo>
                    <a:cubicBezTo>
                      <a:pt x="72" y="300"/>
                      <a:pt x="72" y="301"/>
                      <a:pt x="72" y="301"/>
                    </a:cubicBezTo>
                    <a:cubicBezTo>
                      <a:pt x="94" y="308"/>
                      <a:pt x="111" y="309"/>
                      <a:pt x="122" y="304"/>
                    </a:cubicBezTo>
                    <a:cubicBezTo>
                      <a:pt x="111" y="290"/>
                      <a:pt x="105" y="276"/>
                      <a:pt x="103" y="261"/>
                    </a:cubicBezTo>
                    <a:cubicBezTo>
                      <a:pt x="102" y="257"/>
                      <a:pt x="101" y="253"/>
                      <a:pt x="100" y="249"/>
                    </a:cubicBezTo>
                    <a:cubicBezTo>
                      <a:pt x="99" y="244"/>
                      <a:pt x="97" y="240"/>
                      <a:pt x="96" y="235"/>
                    </a:cubicBezTo>
                    <a:cubicBezTo>
                      <a:pt x="94" y="231"/>
                      <a:pt x="93" y="227"/>
                      <a:pt x="91" y="222"/>
                    </a:cubicBezTo>
                    <a:cubicBezTo>
                      <a:pt x="91" y="222"/>
                      <a:pt x="91" y="222"/>
                      <a:pt x="91" y="222"/>
                    </a:cubicBezTo>
                    <a:cubicBezTo>
                      <a:pt x="86" y="211"/>
                      <a:pt x="81" y="200"/>
                      <a:pt x="74" y="189"/>
                    </a:cubicBezTo>
                    <a:cubicBezTo>
                      <a:pt x="86" y="203"/>
                      <a:pt x="97" y="217"/>
                      <a:pt x="104" y="231"/>
                    </a:cubicBezTo>
                    <a:cubicBezTo>
                      <a:pt x="107" y="236"/>
                      <a:pt x="110" y="241"/>
                      <a:pt x="112" y="246"/>
                    </a:cubicBezTo>
                    <a:cubicBezTo>
                      <a:pt x="112" y="246"/>
                      <a:pt x="112" y="246"/>
                      <a:pt x="112" y="246"/>
                    </a:cubicBezTo>
                    <a:cubicBezTo>
                      <a:pt x="114" y="252"/>
                      <a:pt x="117" y="258"/>
                      <a:pt x="118" y="264"/>
                    </a:cubicBezTo>
                    <a:cubicBezTo>
                      <a:pt x="119" y="266"/>
                      <a:pt x="119" y="266"/>
                      <a:pt x="119" y="266"/>
                    </a:cubicBezTo>
                    <a:cubicBezTo>
                      <a:pt x="119" y="267"/>
                      <a:pt x="120" y="269"/>
                      <a:pt x="120" y="271"/>
                    </a:cubicBezTo>
                    <a:cubicBezTo>
                      <a:pt x="121" y="272"/>
                      <a:pt x="121" y="272"/>
                      <a:pt x="121" y="272"/>
                    </a:cubicBezTo>
                    <a:cubicBezTo>
                      <a:pt x="124" y="283"/>
                      <a:pt x="129" y="292"/>
                      <a:pt x="134" y="300"/>
                    </a:cubicBezTo>
                    <a:cubicBezTo>
                      <a:pt x="139" y="308"/>
                      <a:pt x="144" y="315"/>
                      <a:pt x="150" y="322"/>
                    </a:cubicBezTo>
                    <a:cubicBezTo>
                      <a:pt x="153" y="325"/>
                      <a:pt x="156" y="328"/>
                      <a:pt x="160" y="332"/>
                    </a:cubicBezTo>
                    <a:cubicBezTo>
                      <a:pt x="164" y="336"/>
                      <a:pt x="168" y="339"/>
                      <a:pt x="172" y="343"/>
                    </a:cubicBezTo>
                    <a:cubicBezTo>
                      <a:pt x="184" y="353"/>
                      <a:pt x="197" y="362"/>
                      <a:pt x="212" y="371"/>
                    </a:cubicBezTo>
                    <a:cubicBezTo>
                      <a:pt x="219" y="375"/>
                      <a:pt x="226" y="379"/>
                      <a:pt x="234" y="383"/>
                    </a:cubicBezTo>
                    <a:cubicBezTo>
                      <a:pt x="224" y="364"/>
                      <a:pt x="215" y="346"/>
                      <a:pt x="208" y="328"/>
                    </a:cubicBezTo>
                    <a:cubicBezTo>
                      <a:pt x="205" y="321"/>
                      <a:pt x="203" y="315"/>
                      <a:pt x="200" y="308"/>
                    </a:cubicBezTo>
                    <a:cubicBezTo>
                      <a:pt x="197" y="298"/>
                      <a:pt x="194" y="288"/>
                      <a:pt x="191" y="279"/>
                    </a:cubicBezTo>
                    <a:cubicBezTo>
                      <a:pt x="191" y="278"/>
                      <a:pt x="191" y="278"/>
                      <a:pt x="191" y="278"/>
                    </a:cubicBezTo>
                    <a:cubicBezTo>
                      <a:pt x="187" y="264"/>
                      <a:pt x="183" y="250"/>
                      <a:pt x="181" y="236"/>
                    </a:cubicBezTo>
                    <a:cubicBezTo>
                      <a:pt x="179" y="228"/>
                      <a:pt x="178" y="221"/>
                      <a:pt x="177" y="214"/>
                    </a:cubicBezTo>
                    <a:cubicBezTo>
                      <a:pt x="174" y="190"/>
                      <a:pt x="172" y="166"/>
                      <a:pt x="173" y="142"/>
                    </a:cubicBezTo>
                    <a:cubicBezTo>
                      <a:pt x="173" y="135"/>
                      <a:pt x="173" y="127"/>
                      <a:pt x="174" y="119"/>
                    </a:cubicBezTo>
                    <a:cubicBezTo>
                      <a:pt x="174" y="117"/>
                      <a:pt x="174" y="115"/>
                      <a:pt x="174" y="113"/>
                    </a:cubicBezTo>
                    <a:cubicBezTo>
                      <a:pt x="177" y="84"/>
                      <a:pt x="182" y="56"/>
                      <a:pt x="190" y="28"/>
                    </a:cubicBezTo>
                    <a:cubicBezTo>
                      <a:pt x="185" y="60"/>
                      <a:pt x="181" y="90"/>
                      <a:pt x="181" y="120"/>
                    </a:cubicBezTo>
                    <a:cubicBezTo>
                      <a:pt x="181" y="127"/>
                      <a:pt x="181" y="135"/>
                      <a:pt x="182" y="142"/>
                    </a:cubicBezTo>
                    <a:cubicBezTo>
                      <a:pt x="182" y="153"/>
                      <a:pt x="183" y="163"/>
                      <a:pt x="184" y="174"/>
                    </a:cubicBezTo>
                    <a:cubicBezTo>
                      <a:pt x="185" y="180"/>
                      <a:pt x="185" y="185"/>
                      <a:pt x="186" y="191"/>
                    </a:cubicBezTo>
                    <a:cubicBezTo>
                      <a:pt x="186" y="191"/>
                      <a:pt x="186" y="191"/>
                      <a:pt x="186" y="192"/>
                    </a:cubicBezTo>
                    <a:cubicBezTo>
                      <a:pt x="191" y="220"/>
                      <a:pt x="199" y="247"/>
                      <a:pt x="209" y="273"/>
                    </a:cubicBezTo>
                    <a:cubicBezTo>
                      <a:pt x="212" y="278"/>
                      <a:pt x="214" y="284"/>
                      <a:pt x="217" y="289"/>
                    </a:cubicBezTo>
                    <a:cubicBezTo>
                      <a:pt x="223" y="303"/>
                      <a:pt x="231" y="316"/>
                      <a:pt x="239" y="329"/>
                    </a:cubicBezTo>
                    <a:cubicBezTo>
                      <a:pt x="241" y="333"/>
                      <a:pt x="243" y="336"/>
                      <a:pt x="246" y="339"/>
                    </a:cubicBezTo>
                    <a:cubicBezTo>
                      <a:pt x="253" y="350"/>
                      <a:pt x="261" y="360"/>
                      <a:pt x="269" y="370"/>
                    </a:cubicBezTo>
                    <a:cubicBezTo>
                      <a:pt x="283" y="343"/>
                      <a:pt x="294" y="316"/>
                      <a:pt x="302" y="288"/>
                    </a:cubicBezTo>
                    <a:cubicBezTo>
                      <a:pt x="304" y="282"/>
                      <a:pt x="306" y="275"/>
                      <a:pt x="307" y="268"/>
                    </a:cubicBezTo>
                    <a:cubicBezTo>
                      <a:pt x="315" y="239"/>
                      <a:pt x="319" y="209"/>
                      <a:pt x="321" y="178"/>
                    </a:cubicBezTo>
                    <a:cubicBezTo>
                      <a:pt x="322" y="161"/>
                      <a:pt x="322" y="144"/>
                      <a:pt x="321" y="127"/>
                    </a:cubicBezTo>
                    <a:cubicBezTo>
                      <a:pt x="321" y="127"/>
                      <a:pt x="321" y="127"/>
                      <a:pt x="321" y="127"/>
                    </a:cubicBezTo>
                    <a:cubicBezTo>
                      <a:pt x="321" y="125"/>
                      <a:pt x="321" y="123"/>
                      <a:pt x="321" y="121"/>
                    </a:cubicBezTo>
                    <a:cubicBezTo>
                      <a:pt x="321" y="119"/>
                      <a:pt x="321" y="117"/>
                      <a:pt x="320" y="116"/>
                    </a:cubicBezTo>
                    <a:cubicBezTo>
                      <a:pt x="319" y="97"/>
                      <a:pt x="317" y="79"/>
                      <a:pt x="314" y="60"/>
                    </a:cubicBezTo>
                    <a:cubicBezTo>
                      <a:pt x="314" y="58"/>
                      <a:pt x="314" y="56"/>
                      <a:pt x="314" y="54"/>
                    </a:cubicBezTo>
                    <a:cubicBezTo>
                      <a:pt x="311" y="40"/>
                      <a:pt x="308" y="26"/>
                      <a:pt x="305" y="11"/>
                    </a:cubicBezTo>
                    <a:cubicBezTo>
                      <a:pt x="304" y="8"/>
                      <a:pt x="303" y="4"/>
                      <a:pt x="302" y="0"/>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42" name="Freeform 123"/>
              <p:cNvSpPr/>
              <p:nvPr/>
            </p:nvSpPr>
            <p:spPr bwMode="auto">
              <a:xfrm>
                <a:off x="7897812" y="2092326"/>
                <a:ext cx="276225" cy="61913"/>
              </a:xfrm>
              <a:custGeom>
                <a:avLst/>
                <a:gdLst/>
                <a:ahLst/>
                <a:cxnLst>
                  <a:cxn ang="0">
                    <a:pos x="24" y="0"/>
                  </a:cxn>
                  <a:cxn ang="0">
                    <a:pos x="67" y="3"/>
                  </a:cxn>
                  <a:cxn ang="0">
                    <a:pos x="0" y="15"/>
                  </a:cxn>
                  <a:cxn ang="0">
                    <a:pos x="23" y="0"/>
                  </a:cxn>
                  <a:cxn ang="0">
                    <a:pos x="24" y="0"/>
                  </a:cxn>
                </a:cxnLst>
                <a:rect l="0" t="0" r="r" b="b"/>
                <a:pathLst>
                  <a:path w="67" h="15">
                    <a:moveTo>
                      <a:pt x="24" y="0"/>
                    </a:moveTo>
                    <a:cubicBezTo>
                      <a:pt x="35" y="5"/>
                      <a:pt x="49" y="6"/>
                      <a:pt x="67" y="3"/>
                    </a:cubicBezTo>
                    <a:cubicBezTo>
                      <a:pt x="44" y="10"/>
                      <a:pt x="22" y="15"/>
                      <a:pt x="0" y="15"/>
                    </a:cubicBezTo>
                    <a:cubicBezTo>
                      <a:pt x="8" y="11"/>
                      <a:pt x="16" y="6"/>
                      <a:pt x="23" y="0"/>
                    </a:cubicBezTo>
                    <a:cubicBezTo>
                      <a:pt x="23" y="0"/>
                      <a:pt x="23" y="0"/>
                      <a:pt x="24" y="0"/>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43" name="Freeform 124"/>
              <p:cNvSpPr/>
              <p:nvPr/>
            </p:nvSpPr>
            <p:spPr bwMode="auto">
              <a:xfrm>
                <a:off x="8116887" y="1785938"/>
                <a:ext cx="280988" cy="198438"/>
              </a:xfrm>
              <a:custGeom>
                <a:avLst/>
                <a:gdLst/>
                <a:ahLst/>
                <a:cxnLst>
                  <a:cxn ang="0">
                    <a:pos x="18" y="28"/>
                  </a:cxn>
                  <a:cxn ang="0">
                    <a:pos x="18" y="28"/>
                  </a:cxn>
                  <a:cxn ang="0">
                    <a:pos x="68" y="0"/>
                  </a:cxn>
                  <a:cxn ang="0">
                    <a:pos x="0" y="48"/>
                  </a:cxn>
                  <a:cxn ang="0">
                    <a:pos x="3" y="44"/>
                  </a:cxn>
                  <a:cxn ang="0">
                    <a:pos x="4" y="43"/>
                  </a:cxn>
                  <a:cxn ang="0">
                    <a:pos x="4" y="43"/>
                  </a:cxn>
                  <a:cxn ang="0">
                    <a:pos x="18" y="28"/>
                  </a:cxn>
                </a:cxnLst>
                <a:rect l="0" t="0" r="r" b="b"/>
                <a:pathLst>
                  <a:path w="68" h="48">
                    <a:moveTo>
                      <a:pt x="18" y="28"/>
                    </a:moveTo>
                    <a:cubicBezTo>
                      <a:pt x="18" y="28"/>
                      <a:pt x="18" y="28"/>
                      <a:pt x="18" y="28"/>
                    </a:cubicBezTo>
                    <a:cubicBezTo>
                      <a:pt x="28" y="32"/>
                      <a:pt x="45" y="22"/>
                      <a:pt x="68" y="0"/>
                    </a:cubicBezTo>
                    <a:cubicBezTo>
                      <a:pt x="54" y="27"/>
                      <a:pt x="31" y="43"/>
                      <a:pt x="0" y="48"/>
                    </a:cubicBezTo>
                    <a:cubicBezTo>
                      <a:pt x="3" y="44"/>
                      <a:pt x="3" y="44"/>
                      <a:pt x="3" y="44"/>
                    </a:cubicBezTo>
                    <a:cubicBezTo>
                      <a:pt x="4" y="44"/>
                      <a:pt x="4" y="44"/>
                      <a:pt x="4" y="43"/>
                    </a:cubicBezTo>
                    <a:cubicBezTo>
                      <a:pt x="4" y="43"/>
                      <a:pt x="4" y="43"/>
                      <a:pt x="4" y="43"/>
                    </a:cubicBezTo>
                    <a:cubicBezTo>
                      <a:pt x="9" y="38"/>
                      <a:pt x="14" y="33"/>
                      <a:pt x="18" y="28"/>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44" name="Freeform 125"/>
              <p:cNvSpPr/>
              <p:nvPr/>
            </p:nvSpPr>
            <p:spPr bwMode="auto">
              <a:xfrm>
                <a:off x="7993062" y="1863726"/>
                <a:ext cx="82550" cy="166688"/>
              </a:xfrm>
              <a:custGeom>
                <a:avLst/>
                <a:gdLst/>
                <a:ahLst/>
                <a:cxnLst>
                  <a:cxn ang="0">
                    <a:pos x="18" y="24"/>
                  </a:cxn>
                  <a:cxn ang="0">
                    <a:pos x="0" y="40"/>
                  </a:cxn>
                  <a:cxn ang="0">
                    <a:pos x="20" y="0"/>
                  </a:cxn>
                  <a:cxn ang="0">
                    <a:pos x="19" y="23"/>
                  </a:cxn>
                  <a:cxn ang="0">
                    <a:pos x="18" y="24"/>
                  </a:cxn>
                </a:cxnLst>
                <a:rect l="0" t="0" r="r" b="b"/>
                <a:pathLst>
                  <a:path w="20" h="40">
                    <a:moveTo>
                      <a:pt x="18" y="24"/>
                    </a:moveTo>
                    <a:cubicBezTo>
                      <a:pt x="12" y="30"/>
                      <a:pt x="6" y="35"/>
                      <a:pt x="0" y="40"/>
                    </a:cubicBezTo>
                    <a:cubicBezTo>
                      <a:pt x="10" y="27"/>
                      <a:pt x="16" y="14"/>
                      <a:pt x="20" y="0"/>
                    </a:cubicBezTo>
                    <a:cubicBezTo>
                      <a:pt x="19" y="23"/>
                      <a:pt x="19" y="23"/>
                      <a:pt x="19" y="23"/>
                    </a:cubicBezTo>
                    <a:cubicBezTo>
                      <a:pt x="19" y="24"/>
                      <a:pt x="18" y="24"/>
                      <a:pt x="18" y="24"/>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45" name="Freeform 126"/>
              <p:cNvSpPr/>
              <p:nvPr/>
            </p:nvSpPr>
            <p:spPr bwMode="auto">
              <a:xfrm>
                <a:off x="8269287" y="1536701"/>
                <a:ext cx="53975" cy="207963"/>
              </a:xfrm>
              <a:custGeom>
                <a:avLst/>
                <a:gdLst/>
                <a:ahLst/>
                <a:cxnLst>
                  <a:cxn ang="0">
                    <a:pos x="0" y="131"/>
                  </a:cxn>
                  <a:cxn ang="0">
                    <a:pos x="34" y="0"/>
                  </a:cxn>
                  <a:cxn ang="0">
                    <a:pos x="34" y="92"/>
                  </a:cxn>
                  <a:cxn ang="0">
                    <a:pos x="0" y="131"/>
                  </a:cxn>
                </a:cxnLst>
                <a:rect l="0" t="0" r="r" b="b"/>
                <a:pathLst>
                  <a:path w="34" h="131">
                    <a:moveTo>
                      <a:pt x="0" y="131"/>
                    </a:moveTo>
                    <a:lnTo>
                      <a:pt x="34" y="0"/>
                    </a:lnTo>
                    <a:lnTo>
                      <a:pt x="34" y="92"/>
                    </a:lnTo>
                    <a:lnTo>
                      <a:pt x="0" y="131"/>
                    </a:ln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46" name="Freeform 127"/>
              <p:cNvSpPr/>
              <p:nvPr/>
            </p:nvSpPr>
            <p:spPr bwMode="auto">
              <a:xfrm>
                <a:off x="7988300" y="1516063"/>
                <a:ext cx="144463" cy="269875"/>
              </a:xfrm>
              <a:custGeom>
                <a:avLst/>
                <a:gdLst/>
                <a:ahLst/>
                <a:cxnLst>
                  <a:cxn ang="0">
                    <a:pos x="21" y="45"/>
                  </a:cxn>
                  <a:cxn ang="0">
                    <a:pos x="0" y="65"/>
                  </a:cxn>
                  <a:cxn ang="0">
                    <a:pos x="35" y="0"/>
                  </a:cxn>
                  <a:cxn ang="0">
                    <a:pos x="21" y="45"/>
                  </a:cxn>
                </a:cxnLst>
                <a:rect l="0" t="0" r="r" b="b"/>
                <a:pathLst>
                  <a:path w="35" h="65">
                    <a:moveTo>
                      <a:pt x="21" y="45"/>
                    </a:moveTo>
                    <a:cubicBezTo>
                      <a:pt x="14" y="53"/>
                      <a:pt x="7" y="59"/>
                      <a:pt x="0" y="65"/>
                    </a:cubicBezTo>
                    <a:cubicBezTo>
                      <a:pt x="35" y="0"/>
                      <a:pt x="35" y="0"/>
                      <a:pt x="35" y="0"/>
                    </a:cubicBezTo>
                    <a:cubicBezTo>
                      <a:pt x="21" y="45"/>
                      <a:pt x="21" y="45"/>
                      <a:pt x="21" y="45"/>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47" name="Freeform 128"/>
              <p:cNvSpPr/>
              <p:nvPr/>
            </p:nvSpPr>
            <p:spPr bwMode="auto">
              <a:xfrm>
                <a:off x="7596187" y="1595438"/>
                <a:ext cx="363538" cy="450850"/>
              </a:xfrm>
              <a:custGeom>
                <a:avLst/>
                <a:gdLst/>
                <a:ahLst/>
                <a:cxnLst>
                  <a:cxn ang="0">
                    <a:pos x="0" y="109"/>
                  </a:cxn>
                  <a:cxn ang="0">
                    <a:pos x="2" y="107"/>
                  </a:cxn>
                  <a:cxn ang="0">
                    <a:pos x="35" y="77"/>
                  </a:cxn>
                  <a:cxn ang="0">
                    <a:pos x="48" y="61"/>
                  </a:cxn>
                  <a:cxn ang="0">
                    <a:pos x="49" y="59"/>
                  </a:cxn>
                  <a:cxn ang="0">
                    <a:pos x="50" y="57"/>
                  </a:cxn>
                  <a:cxn ang="0">
                    <a:pos x="51" y="56"/>
                  </a:cxn>
                  <a:cxn ang="0">
                    <a:pos x="51" y="56"/>
                  </a:cxn>
                  <a:cxn ang="0">
                    <a:pos x="62" y="38"/>
                  </a:cxn>
                  <a:cxn ang="0">
                    <a:pos x="62" y="38"/>
                  </a:cxn>
                  <a:cxn ang="0">
                    <a:pos x="62" y="38"/>
                  </a:cxn>
                  <a:cxn ang="0">
                    <a:pos x="88" y="0"/>
                  </a:cxn>
                  <a:cxn ang="0">
                    <a:pos x="69" y="41"/>
                  </a:cxn>
                  <a:cxn ang="0">
                    <a:pos x="69" y="42"/>
                  </a:cxn>
                  <a:cxn ang="0">
                    <a:pos x="69" y="42"/>
                  </a:cxn>
                  <a:cxn ang="0">
                    <a:pos x="58" y="60"/>
                  </a:cxn>
                  <a:cxn ang="0">
                    <a:pos x="41" y="83"/>
                  </a:cxn>
                  <a:cxn ang="0">
                    <a:pos x="0" y="109"/>
                  </a:cxn>
                </a:cxnLst>
                <a:rect l="0" t="0" r="r" b="b"/>
                <a:pathLst>
                  <a:path w="88" h="109">
                    <a:moveTo>
                      <a:pt x="0" y="109"/>
                    </a:moveTo>
                    <a:cubicBezTo>
                      <a:pt x="1" y="108"/>
                      <a:pt x="1" y="108"/>
                      <a:pt x="2" y="107"/>
                    </a:cubicBezTo>
                    <a:cubicBezTo>
                      <a:pt x="14" y="99"/>
                      <a:pt x="25" y="89"/>
                      <a:pt x="35" y="77"/>
                    </a:cubicBezTo>
                    <a:cubicBezTo>
                      <a:pt x="39" y="72"/>
                      <a:pt x="43" y="66"/>
                      <a:pt x="48" y="61"/>
                    </a:cubicBezTo>
                    <a:cubicBezTo>
                      <a:pt x="48" y="60"/>
                      <a:pt x="48" y="60"/>
                      <a:pt x="49" y="59"/>
                    </a:cubicBezTo>
                    <a:cubicBezTo>
                      <a:pt x="50" y="57"/>
                      <a:pt x="50" y="57"/>
                      <a:pt x="50" y="57"/>
                    </a:cubicBezTo>
                    <a:cubicBezTo>
                      <a:pt x="50" y="57"/>
                      <a:pt x="50" y="57"/>
                      <a:pt x="51" y="56"/>
                    </a:cubicBezTo>
                    <a:cubicBezTo>
                      <a:pt x="51" y="56"/>
                      <a:pt x="51" y="56"/>
                      <a:pt x="51" y="56"/>
                    </a:cubicBezTo>
                    <a:cubicBezTo>
                      <a:pt x="55" y="50"/>
                      <a:pt x="58" y="44"/>
                      <a:pt x="62" y="38"/>
                    </a:cubicBezTo>
                    <a:cubicBezTo>
                      <a:pt x="62" y="38"/>
                      <a:pt x="62" y="38"/>
                      <a:pt x="62" y="38"/>
                    </a:cubicBezTo>
                    <a:cubicBezTo>
                      <a:pt x="62" y="38"/>
                      <a:pt x="62" y="38"/>
                      <a:pt x="62" y="38"/>
                    </a:cubicBezTo>
                    <a:cubicBezTo>
                      <a:pt x="71" y="26"/>
                      <a:pt x="80" y="13"/>
                      <a:pt x="88" y="0"/>
                    </a:cubicBezTo>
                    <a:cubicBezTo>
                      <a:pt x="83" y="14"/>
                      <a:pt x="77" y="27"/>
                      <a:pt x="69" y="41"/>
                    </a:cubicBezTo>
                    <a:cubicBezTo>
                      <a:pt x="69" y="41"/>
                      <a:pt x="69" y="42"/>
                      <a:pt x="69" y="42"/>
                    </a:cubicBezTo>
                    <a:cubicBezTo>
                      <a:pt x="69" y="42"/>
                      <a:pt x="69" y="42"/>
                      <a:pt x="69" y="42"/>
                    </a:cubicBezTo>
                    <a:cubicBezTo>
                      <a:pt x="65" y="48"/>
                      <a:pt x="61" y="54"/>
                      <a:pt x="58" y="60"/>
                    </a:cubicBezTo>
                    <a:cubicBezTo>
                      <a:pt x="53" y="68"/>
                      <a:pt x="47" y="75"/>
                      <a:pt x="41" y="83"/>
                    </a:cubicBezTo>
                    <a:lnTo>
                      <a:pt x="0" y="109"/>
                    </a:ln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48" name="Freeform 129"/>
              <p:cNvSpPr/>
              <p:nvPr/>
            </p:nvSpPr>
            <p:spPr bwMode="auto">
              <a:xfrm>
                <a:off x="7794625" y="1608138"/>
                <a:ext cx="61913" cy="239713"/>
              </a:xfrm>
              <a:custGeom>
                <a:avLst/>
                <a:gdLst/>
                <a:ahLst/>
                <a:cxnLst>
                  <a:cxn ang="0">
                    <a:pos x="1" y="56"/>
                  </a:cxn>
                  <a:cxn ang="0">
                    <a:pos x="0" y="58"/>
                  </a:cxn>
                  <a:cxn ang="0">
                    <a:pos x="2" y="33"/>
                  </a:cxn>
                  <a:cxn ang="0">
                    <a:pos x="15" y="0"/>
                  </a:cxn>
                  <a:cxn ang="0">
                    <a:pos x="14" y="35"/>
                  </a:cxn>
                  <a:cxn ang="0">
                    <a:pos x="14" y="35"/>
                  </a:cxn>
                  <a:cxn ang="0">
                    <a:pos x="3" y="53"/>
                  </a:cxn>
                  <a:cxn ang="0">
                    <a:pos x="3" y="53"/>
                  </a:cxn>
                  <a:cxn ang="0">
                    <a:pos x="2" y="54"/>
                  </a:cxn>
                  <a:cxn ang="0">
                    <a:pos x="1" y="56"/>
                  </a:cxn>
                </a:cxnLst>
                <a:rect l="0" t="0" r="r" b="b"/>
                <a:pathLst>
                  <a:path w="15" h="58">
                    <a:moveTo>
                      <a:pt x="1" y="56"/>
                    </a:moveTo>
                    <a:cubicBezTo>
                      <a:pt x="0" y="57"/>
                      <a:pt x="0" y="57"/>
                      <a:pt x="0" y="58"/>
                    </a:cubicBezTo>
                    <a:cubicBezTo>
                      <a:pt x="0" y="47"/>
                      <a:pt x="1" y="39"/>
                      <a:pt x="2" y="33"/>
                    </a:cubicBezTo>
                    <a:cubicBezTo>
                      <a:pt x="5" y="22"/>
                      <a:pt x="9" y="11"/>
                      <a:pt x="15" y="0"/>
                    </a:cubicBezTo>
                    <a:cubicBezTo>
                      <a:pt x="8" y="13"/>
                      <a:pt x="8" y="25"/>
                      <a:pt x="14" y="35"/>
                    </a:cubicBezTo>
                    <a:cubicBezTo>
                      <a:pt x="14" y="35"/>
                      <a:pt x="14" y="35"/>
                      <a:pt x="14" y="35"/>
                    </a:cubicBezTo>
                    <a:cubicBezTo>
                      <a:pt x="10" y="41"/>
                      <a:pt x="7" y="47"/>
                      <a:pt x="3" y="53"/>
                    </a:cubicBezTo>
                    <a:cubicBezTo>
                      <a:pt x="3" y="53"/>
                      <a:pt x="3" y="53"/>
                      <a:pt x="3" y="53"/>
                    </a:cubicBezTo>
                    <a:cubicBezTo>
                      <a:pt x="2" y="54"/>
                      <a:pt x="2" y="54"/>
                      <a:pt x="2" y="54"/>
                    </a:cubicBezTo>
                    <a:lnTo>
                      <a:pt x="1" y="56"/>
                    </a:ln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49" name="Freeform 130"/>
              <p:cNvSpPr/>
              <p:nvPr/>
            </p:nvSpPr>
            <p:spPr bwMode="auto">
              <a:xfrm>
                <a:off x="7662862" y="1997076"/>
                <a:ext cx="201613" cy="57150"/>
              </a:xfrm>
              <a:custGeom>
                <a:avLst/>
                <a:gdLst/>
                <a:ahLst/>
                <a:cxnLst>
                  <a:cxn ang="0">
                    <a:pos x="16" y="4"/>
                  </a:cxn>
                  <a:cxn ang="0">
                    <a:pos x="18" y="3"/>
                  </a:cxn>
                  <a:cxn ang="0">
                    <a:pos x="49" y="0"/>
                  </a:cxn>
                  <a:cxn ang="0">
                    <a:pos x="0" y="14"/>
                  </a:cxn>
                  <a:cxn ang="0">
                    <a:pos x="5" y="11"/>
                  </a:cxn>
                  <a:cxn ang="0">
                    <a:pos x="16" y="4"/>
                  </a:cxn>
                </a:cxnLst>
                <a:rect l="0" t="0" r="r" b="b"/>
                <a:pathLst>
                  <a:path w="49" h="14">
                    <a:moveTo>
                      <a:pt x="16" y="4"/>
                    </a:moveTo>
                    <a:cubicBezTo>
                      <a:pt x="17" y="4"/>
                      <a:pt x="17" y="3"/>
                      <a:pt x="18" y="3"/>
                    </a:cubicBezTo>
                    <a:cubicBezTo>
                      <a:pt x="26" y="4"/>
                      <a:pt x="36" y="3"/>
                      <a:pt x="49" y="0"/>
                    </a:cubicBezTo>
                    <a:cubicBezTo>
                      <a:pt x="34" y="7"/>
                      <a:pt x="18" y="11"/>
                      <a:pt x="0" y="14"/>
                    </a:cubicBezTo>
                    <a:cubicBezTo>
                      <a:pt x="1" y="13"/>
                      <a:pt x="3" y="12"/>
                      <a:pt x="5" y="11"/>
                    </a:cubicBezTo>
                    <a:cubicBezTo>
                      <a:pt x="9" y="9"/>
                      <a:pt x="12" y="6"/>
                      <a:pt x="16" y="4"/>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0" name="Freeform 131"/>
              <p:cNvSpPr/>
              <p:nvPr/>
            </p:nvSpPr>
            <p:spPr bwMode="auto">
              <a:xfrm>
                <a:off x="6488112" y="2046288"/>
                <a:ext cx="495300" cy="174625"/>
              </a:xfrm>
              <a:custGeom>
                <a:avLst/>
                <a:gdLst/>
                <a:ahLst/>
                <a:cxnLst>
                  <a:cxn ang="0">
                    <a:pos x="120" y="36"/>
                  </a:cxn>
                  <a:cxn ang="0">
                    <a:pos x="84" y="28"/>
                  </a:cxn>
                  <a:cxn ang="0">
                    <a:pos x="72" y="28"/>
                  </a:cxn>
                  <a:cxn ang="0">
                    <a:pos x="0" y="42"/>
                  </a:cxn>
                  <a:cxn ang="0">
                    <a:pos x="40" y="24"/>
                  </a:cxn>
                  <a:cxn ang="0">
                    <a:pos x="10" y="0"/>
                  </a:cxn>
                  <a:cxn ang="0">
                    <a:pos x="42" y="18"/>
                  </a:cxn>
                  <a:cxn ang="0">
                    <a:pos x="72" y="23"/>
                  </a:cxn>
                  <a:cxn ang="0">
                    <a:pos x="95" y="20"/>
                  </a:cxn>
                  <a:cxn ang="0">
                    <a:pos x="95" y="19"/>
                  </a:cxn>
                  <a:cxn ang="0">
                    <a:pos x="120" y="36"/>
                  </a:cxn>
                </a:cxnLst>
                <a:rect l="0" t="0" r="r" b="b"/>
                <a:pathLst>
                  <a:path w="120" h="42">
                    <a:moveTo>
                      <a:pt x="120" y="36"/>
                    </a:moveTo>
                    <a:cubicBezTo>
                      <a:pt x="110" y="31"/>
                      <a:pt x="97" y="29"/>
                      <a:pt x="84" y="28"/>
                    </a:cubicBezTo>
                    <a:cubicBezTo>
                      <a:pt x="80" y="28"/>
                      <a:pt x="76" y="28"/>
                      <a:pt x="72" y="28"/>
                    </a:cubicBezTo>
                    <a:cubicBezTo>
                      <a:pt x="49" y="28"/>
                      <a:pt x="25" y="33"/>
                      <a:pt x="0" y="42"/>
                    </a:cubicBezTo>
                    <a:cubicBezTo>
                      <a:pt x="11" y="30"/>
                      <a:pt x="25" y="24"/>
                      <a:pt x="40" y="24"/>
                    </a:cubicBezTo>
                    <a:cubicBezTo>
                      <a:pt x="25" y="18"/>
                      <a:pt x="15" y="10"/>
                      <a:pt x="10" y="0"/>
                    </a:cubicBezTo>
                    <a:cubicBezTo>
                      <a:pt x="20" y="8"/>
                      <a:pt x="31" y="14"/>
                      <a:pt x="42" y="18"/>
                    </a:cubicBezTo>
                    <a:cubicBezTo>
                      <a:pt x="52" y="21"/>
                      <a:pt x="62" y="23"/>
                      <a:pt x="72" y="23"/>
                    </a:cubicBezTo>
                    <a:cubicBezTo>
                      <a:pt x="80" y="23"/>
                      <a:pt x="87" y="22"/>
                      <a:pt x="95" y="20"/>
                    </a:cubicBezTo>
                    <a:cubicBezTo>
                      <a:pt x="95" y="20"/>
                      <a:pt x="95" y="20"/>
                      <a:pt x="95" y="19"/>
                    </a:cubicBezTo>
                    <a:lnTo>
                      <a:pt x="120" y="36"/>
                    </a:ln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1" name="Freeform 132"/>
              <p:cNvSpPr/>
              <p:nvPr/>
            </p:nvSpPr>
            <p:spPr bwMode="auto">
              <a:xfrm>
                <a:off x="6761162" y="1752601"/>
                <a:ext cx="53975" cy="227013"/>
              </a:xfrm>
              <a:custGeom>
                <a:avLst/>
                <a:gdLst/>
                <a:ahLst/>
                <a:cxnLst>
                  <a:cxn ang="0">
                    <a:pos x="0" y="0"/>
                  </a:cxn>
                  <a:cxn ang="0">
                    <a:pos x="13" y="55"/>
                  </a:cxn>
                  <a:cxn ang="0">
                    <a:pos x="3" y="45"/>
                  </a:cxn>
                  <a:cxn ang="0">
                    <a:pos x="0" y="0"/>
                  </a:cxn>
                </a:cxnLst>
                <a:rect l="0" t="0" r="r" b="b"/>
                <a:pathLst>
                  <a:path w="13" h="55">
                    <a:moveTo>
                      <a:pt x="0" y="0"/>
                    </a:moveTo>
                    <a:cubicBezTo>
                      <a:pt x="7" y="18"/>
                      <a:pt x="11" y="36"/>
                      <a:pt x="13" y="55"/>
                    </a:cubicBezTo>
                    <a:cubicBezTo>
                      <a:pt x="9" y="51"/>
                      <a:pt x="6" y="48"/>
                      <a:pt x="3" y="45"/>
                    </a:cubicBezTo>
                    <a:cubicBezTo>
                      <a:pt x="5" y="30"/>
                      <a:pt x="4" y="15"/>
                      <a:pt x="0" y="0"/>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2" name="Freeform 133"/>
              <p:cNvSpPr/>
              <p:nvPr/>
            </p:nvSpPr>
            <p:spPr bwMode="auto">
              <a:xfrm>
                <a:off x="6384925" y="1727201"/>
                <a:ext cx="65088" cy="125413"/>
              </a:xfrm>
              <a:custGeom>
                <a:avLst/>
                <a:gdLst/>
                <a:ahLst/>
                <a:cxnLst>
                  <a:cxn ang="0">
                    <a:pos x="15" y="29"/>
                  </a:cxn>
                  <a:cxn ang="0">
                    <a:pos x="9" y="27"/>
                  </a:cxn>
                  <a:cxn ang="0">
                    <a:pos x="0" y="0"/>
                  </a:cxn>
                  <a:cxn ang="0">
                    <a:pos x="15" y="25"/>
                  </a:cxn>
                  <a:cxn ang="0">
                    <a:pos x="16" y="30"/>
                  </a:cxn>
                  <a:cxn ang="0">
                    <a:pos x="15" y="29"/>
                  </a:cxn>
                </a:cxnLst>
                <a:rect l="0" t="0" r="r" b="b"/>
                <a:pathLst>
                  <a:path w="16" h="30">
                    <a:moveTo>
                      <a:pt x="15" y="29"/>
                    </a:moveTo>
                    <a:cubicBezTo>
                      <a:pt x="13" y="29"/>
                      <a:pt x="11" y="28"/>
                      <a:pt x="9" y="27"/>
                    </a:cubicBezTo>
                    <a:cubicBezTo>
                      <a:pt x="8" y="18"/>
                      <a:pt x="5" y="9"/>
                      <a:pt x="0" y="0"/>
                    </a:cubicBezTo>
                    <a:cubicBezTo>
                      <a:pt x="6" y="8"/>
                      <a:pt x="11" y="17"/>
                      <a:pt x="15" y="25"/>
                    </a:cubicBezTo>
                    <a:cubicBezTo>
                      <a:pt x="15" y="26"/>
                      <a:pt x="16" y="28"/>
                      <a:pt x="16" y="30"/>
                    </a:cubicBezTo>
                    <a:cubicBezTo>
                      <a:pt x="16" y="30"/>
                      <a:pt x="16" y="29"/>
                      <a:pt x="15" y="29"/>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3" name="Freeform 134"/>
              <p:cNvSpPr/>
              <p:nvPr/>
            </p:nvSpPr>
            <p:spPr bwMode="auto">
              <a:xfrm>
                <a:off x="6276975" y="1889126"/>
                <a:ext cx="206375" cy="58738"/>
              </a:xfrm>
              <a:custGeom>
                <a:avLst/>
                <a:gdLst/>
                <a:ahLst/>
                <a:cxnLst>
                  <a:cxn ang="0">
                    <a:pos x="38" y="0"/>
                  </a:cxn>
                  <a:cxn ang="0">
                    <a:pos x="50" y="5"/>
                  </a:cxn>
                  <a:cxn ang="0">
                    <a:pos x="0" y="14"/>
                  </a:cxn>
                  <a:cxn ang="0">
                    <a:pos x="33" y="2"/>
                  </a:cxn>
                  <a:cxn ang="0">
                    <a:pos x="33" y="2"/>
                  </a:cxn>
                  <a:cxn ang="0">
                    <a:pos x="38" y="0"/>
                  </a:cxn>
                </a:cxnLst>
                <a:rect l="0" t="0" r="r" b="b"/>
                <a:pathLst>
                  <a:path w="50" h="14">
                    <a:moveTo>
                      <a:pt x="38" y="0"/>
                    </a:moveTo>
                    <a:cubicBezTo>
                      <a:pt x="42" y="1"/>
                      <a:pt x="46" y="3"/>
                      <a:pt x="50" y="5"/>
                    </a:cubicBezTo>
                    <a:cubicBezTo>
                      <a:pt x="32" y="9"/>
                      <a:pt x="15" y="12"/>
                      <a:pt x="0" y="14"/>
                    </a:cubicBezTo>
                    <a:cubicBezTo>
                      <a:pt x="12" y="10"/>
                      <a:pt x="23" y="6"/>
                      <a:pt x="33" y="2"/>
                    </a:cubicBezTo>
                    <a:cubicBezTo>
                      <a:pt x="33" y="2"/>
                      <a:pt x="33" y="2"/>
                      <a:pt x="33" y="2"/>
                    </a:cubicBezTo>
                    <a:cubicBezTo>
                      <a:pt x="35" y="1"/>
                      <a:pt x="36" y="0"/>
                      <a:pt x="38" y="0"/>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4" name="Freeform 135"/>
              <p:cNvSpPr/>
              <p:nvPr/>
            </p:nvSpPr>
            <p:spPr bwMode="auto">
              <a:xfrm>
                <a:off x="6313487" y="1436688"/>
                <a:ext cx="236538" cy="141288"/>
              </a:xfrm>
              <a:custGeom>
                <a:avLst/>
                <a:gdLst/>
                <a:ahLst/>
                <a:cxnLst>
                  <a:cxn ang="0">
                    <a:pos x="52" y="21"/>
                  </a:cxn>
                  <a:cxn ang="0">
                    <a:pos x="57" y="34"/>
                  </a:cxn>
                  <a:cxn ang="0">
                    <a:pos x="0" y="0"/>
                  </a:cxn>
                  <a:cxn ang="0">
                    <a:pos x="52" y="21"/>
                  </a:cxn>
                </a:cxnLst>
                <a:rect l="0" t="0" r="r" b="b"/>
                <a:pathLst>
                  <a:path w="57" h="34">
                    <a:moveTo>
                      <a:pt x="52" y="21"/>
                    </a:moveTo>
                    <a:cubicBezTo>
                      <a:pt x="54" y="26"/>
                      <a:pt x="55" y="30"/>
                      <a:pt x="57" y="34"/>
                    </a:cubicBezTo>
                    <a:cubicBezTo>
                      <a:pt x="36" y="25"/>
                      <a:pt x="17" y="14"/>
                      <a:pt x="0" y="0"/>
                    </a:cubicBezTo>
                    <a:cubicBezTo>
                      <a:pt x="17" y="9"/>
                      <a:pt x="34" y="16"/>
                      <a:pt x="52" y="21"/>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5" name="Freeform 136"/>
              <p:cNvSpPr/>
              <p:nvPr/>
            </p:nvSpPr>
            <p:spPr bwMode="auto">
              <a:xfrm>
                <a:off x="6616700" y="1446213"/>
                <a:ext cx="65088" cy="252413"/>
              </a:xfrm>
              <a:custGeom>
                <a:avLst/>
                <a:gdLst/>
                <a:ahLst/>
                <a:cxnLst>
                  <a:cxn ang="0">
                    <a:pos x="6" y="61"/>
                  </a:cxn>
                  <a:cxn ang="0">
                    <a:pos x="0" y="43"/>
                  </a:cxn>
                  <a:cxn ang="0">
                    <a:pos x="13" y="0"/>
                  </a:cxn>
                  <a:cxn ang="0">
                    <a:pos x="6" y="61"/>
                  </a:cxn>
                </a:cxnLst>
                <a:rect l="0" t="0" r="r" b="b"/>
                <a:pathLst>
                  <a:path w="16" h="61">
                    <a:moveTo>
                      <a:pt x="6" y="61"/>
                    </a:moveTo>
                    <a:cubicBezTo>
                      <a:pt x="5" y="55"/>
                      <a:pt x="2" y="49"/>
                      <a:pt x="0" y="43"/>
                    </a:cubicBezTo>
                    <a:cubicBezTo>
                      <a:pt x="8" y="31"/>
                      <a:pt x="12" y="17"/>
                      <a:pt x="13" y="0"/>
                    </a:cubicBezTo>
                    <a:cubicBezTo>
                      <a:pt x="16" y="20"/>
                      <a:pt x="14" y="41"/>
                      <a:pt x="6" y="61"/>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6" name="Freeform 137"/>
              <p:cNvSpPr/>
              <p:nvPr/>
            </p:nvSpPr>
            <p:spPr bwMode="auto">
              <a:xfrm>
                <a:off x="6797675" y="1384301"/>
                <a:ext cx="103188" cy="198438"/>
              </a:xfrm>
              <a:custGeom>
                <a:avLst/>
                <a:gdLst/>
                <a:ahLst/>
                <a:cxnLst>
                  <a:cxn ang="0">
                    <a:pos x="0" y="0"/>
                  </a:cxn>
                  <a:cxn ang="0">
                    <a:pos x="21" y="26"/>
                  </a:cxn>
                  <a:cxn ang="0">
                    <a:pos x="25" y="48"/>
                  </a:cxn>
                  <a:cxn ang="0">
                    <a:pos x="0" y="0"/>
                  </a:cxn>
                </a:cxnLst>
                <a:rect l="0" t="0" r="r" b="b"/>
                <a:pathLst>
                  <a:path w="25" h="48">
                    <a:moveTo>
                      <a:pt x="0" y="0"/>
                    </a:moveTo>
                    <a:cubicBezTo>
                      <a:pt x="4" y="11"/>
                      <a:pt x="11" y="19"/>
                      <a:pt x="21" y="26"/>
                    </a:cubicBezTo>
                    <a:cubicBezTo>
                      <a:pt x="22" y="33"/>
                      <a:pt x="23" y="40"/>
                      <a:pt x="25" y="48"/>
                    </a:cubicBezTo>
                    <a:cubicBezTo>
                      <a:pt x="13" y="32"/>
                      <a:pt x="5" y="17"/>
                      <a:pt x="0" y="0"/>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7" name="Freeform 138"/>
              <p:cNvSpPr/>
              <p:nvPr/>
            </p:nvSpPr>
            <p:spPr bwMode="auto">
              <a:xfrm>
                <a:off x="6913562" y="1196976"/>
                <a:ext cx="87313" cy="198438"/>
              </a:xfrm>
              <a:custGeom>
                <a:avLst/>
                <a:gdLst/>
                <a:ahLst/>
                <a:cxnLst>
                  <a:cxn ang="0">
                    <a:pos x="0" y="31"/>
                  </a:cxn>
                  <a:cxn ang="0">
                    <a:pos x="21" y="0"/>
                  </a:cxn>
                  <a:cxn ang="0">
                    <a:pos x="2" y="48"/>
                  </a:cxn>
                  <a:cxn ang="0">
                    <a:pos x="0" y="31"/>
                  </a:cxn>
                </a:cxnLst>
                <a:rect l="0" t="0" r="r" b="b"/>
                <a:pathLst>
                  <a:path w="21" h="48">
                    <a:moveTo>
                      <a:pt x="0" y="31"/>
                    </a:moveTo>
                    <a:cubicBezTo>
                      <a:pt x="10" y="23"/>
                      <a:pt x="17" y="12"/>
                      <a:pt x="21" y="0"/>
                    </a:cubicBezTo>
                    <a:cubicBezTo>
                      <a:pt x="18" y="16"/>
                      <a:pt x="12" y="32"/>
                      <a:pt x="2" y="48"/>
                    </a:cubicBezTo>
                    <a:cubicBezTo>
                      <a:pt x="1" y="42"/>
                      <a:pt x="1" y="37"/>
                      <a:pt x="0" y="31"/>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8" name="Freeform 139"/>
              <p:cNvSpPr/>
              <p:nvPr/>
            </p:nvSpPr>
            <p:spPr bwMode="auto">
              <a:xfrm>
                <a:off x="7016750" y="1163638"/>
                <a:ext cx="244475" cy="638175"/>
              </a:xfrm>
              <a:custGeom>
                <a:avLst/>
                <a:gdLst/>
                <a:ahLst/>
                <a:cxnLst>
                  <a:cxn ang="0">
                    <a:pos x="43" y="0"/>
                  </a:cxn>
                  <a:cxn ang="0">
                    <a:pos x="52" y="61"/>
                  </a:cxn>
                  <a:cxn ang="0">
                    <a:pos x="48" y="76"/>
                  </a:cxn>
                  <a:cxn ang="0">
                    <a:pos x="38" y="103"/>
                  </a:cxn>
                  <a:cxn ang="0">
                    <a:pos x="13" y="148"/>
                  </a:cxn>
                  <a:cxn ang="0">
                    <a:pos x="8" y="154"/>
                  </a:cxn>
                  <a:cxn ang="0">
                    <a:pos x="0" y="138"/>
                  </a:cxn>
                  <a:cxn ang="0">
                    <a:pos x="1" y="139"/>
                  </a:cxn>
                  <a:cxn ang="0">
                    <a:pos x="3" y="139"/>
                  </a:cxn>
                  <a:cxn ang="0">
                    <a:pos x="20" y="115"/>
                  </a:cxn>
                  <a:cxn ang="0">
                    <a:pos x="28" y="99"/>
                  </a:cxn>
                  <a:cxn ang="0">
                    <a:pos x="41" y="72"/>
                  </a:cxn>
                  <a:cxn ang="0">
                    <a:pos x="41" y="71"/>
                  </a:cxn>
                  <a:cxn ang="0">
                    <a:pos x="43" y="67"/>
                  </a:cxn>
                  <a:cxn ang="0">
                    <a:pos x="45" y="60"/>
                  </a:cxn>
                  <a:cxn ang="0">
                    <a:pos x="42" y="0"/>
                  </a:cxn>
                  <a:cxn ang="0">
                    <a:pos x="43" y="0"/>
                  </a:cxn>
                </a:cxnLst>
                <a:rect l="0" t="0" r="r" b="b"/>
                <a:pathLst>
                  <a:path w="59" h="154">
                    <a:moveTo>
                      <a:pt x="43" y="0"/>
                    </a:moveTo>
                    <a:cubicBezTo>
                      <a:pt x="56" y="17"/>
                      <a:pt x="59" y="37"/>
                      <a:pt x="52" y="61"/>
                    </a:cubicBezTo>
                    <a:cubicBezTo>
                      <a:pt x="48" y="76"/>
                      <a:pt x="48" y="76"/>
                      <a:pt x="48" y="76"/>
                    </a:cubicBezTo>
                    <a:cubicBezTo>
                      <a:pt x="45" y="86"/>
                      <a:pt x="41" y="95"/>
                      <a:pt x="38" y="103"/>
                    </a:cubicBezTo>
                    <a:cubicBezTo>
                      <a:pt x="30" y="122"/>
                      <a:pt x="22" y="137"/>
                      <a:pt x="13" y="148"/>
                    </a:cubicBezTo>
                    <a:cubicBezTo>
                      <a:pt x="11" y="150"/>
                      <a:pt x="9" y="152"/>
                      <a:pt x="8" y="154"/>
                    </a:cubicBezTo>
                    <a:cubicBezTo>
                      <a:pt x="5" y="149"/>
                      <a:pt x="3" y="143"/>
                      <a:pt x="0" y="138"/>
                    </a:cubicBezTo>
                    <a:cubicBezTo>
                      <a:pt x="1" y="138"/>
                      <a:pt x="1" y="139"/>
                      <a:pt x="1" y="139"/>
                    </a:cubicBezTo>
                    <a:cubicBezTo>
                      <a:pt x="2" y="139"/>
                      <a:pt x="2" y="139"/>
                      <a:pt x="3" y="139"/>
                    </a:cubicBezTo>
                    <a:cubicBezTo>
                      <a:pt x="7" y="137"/>
                      <a:pt x="12" y="129"/>
                      <a:pt x="20" y="115"/>
                    </a:cubicBezTo>
                    <a:cubicBezTo>
                      <a:pt x="22" y="110"/>
                      <a:pt x="25" y="105"/>
                      <a:pt x="28" y="99"/>
                    </a:cubicBezTo>
                    <a:cubicBezTo>
                      <a:pt x="32" y="91"/>
                      <a:pt x="36" y="82"/>
                      <a:pt x="41" y="72"/>
                    </a:cubicBezTo>
                    <a:cubicBezTo>
                      <a:pt x="41" y="72"/>
                      <a:pt x="41" y="71"/>
                      <a:pt x="41" y="71"/>
                    </a:cubicBezTo>
                    <a:cubicBezTo>
                      <a:pt x="42" y="70"/>
                      <a:pt x="42" y="69"/>
                      <a:pt x="43" y="67"/>
                    </a:cubicBezTo>
                    <a:cubicBezTo>
                      <a:pt x="44" y="65"/>
                      <a:pt x="45" y="62"/>
                      <a:pt x="45" y="60"/>
                    </a:cubicBezTo>
                    <a:cubicBezTo>
                      <a:pt x="50" y="40"/>
                      <a:pt x="49" y="20"/>
                      <a:pt x="42" y="0"/>
                    </a:cubicBezTo>
                    <a:lnTo>
                      <a:pt x="43" y="0"/>
                    </a:ln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59" name="Freeform 140"/>
              <p:cNvSpPr/>
              <p:nvPr/>
            </p:nvSpPr>
            <p:spPr bwMode="auto">
              <a:xfrm>
                <a:off x="7078662" y="1441451"/>
                <a:ext cx="53975" cy="198438"/>
              </a:xfrm>
              <a:custGeom>
                <a:avLst/>
                <a:gdLst/>
                <a:ahLst/>
                <a:cxnLst>
                  <a:cxn ang="0">
                    <a:pos x="3" y="0"/>
                  </a:cxn>
                  <a:cxn ang="0">
                    <a:pos x="13" y="32"/>
                  </a:cxn>
                  <a:cxn ang="0">
                    <a:pos x="5" y="48"/>
                  </a:cxn>
                  <a:cxn ang="0">
                    <a:pos x="3" y="0"/>
                  </a:cxn>
                </a:cxnLst>
                <a:rect l="0" t="0" r="r" b="b"/>
                <a:pathLst>
                  <a:path w="13" h="48">
                    <a:moveTo>
                      <a:pt x="3" y="0"/>
                    </a:moveTo>
                    <a:cubicBezTo>
                      <a:pt x="1" y="14"/>
                      <a:pt x="4" y="25"/>
                      <a:pt x="13" y="32"/>
                    </a:cubicBezTo>
                    <a:cubicBezTo>
                      <a:pt x="10" y="38"/>
                      <a:pt x="7" y="43"/>
                      <a:pt x="5" y="48"/>
                    </a:cubicBezTo>
                    <a:cubicBezTo>
                      <a:pt x="1" y="33"/>
                      <a:pt x="0" y="17"/>
                      <a:pt x="3" y="0"/>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60" name="Freeform 141"/>
              <p:cNvSpPr/>
              <p:nvPr/>
            </p:nvSpPr>
            <p:spPr bwMode="auto">
              <a:xfrm>
                <a:off x="7215187" y="1338263"/>
                <a:ext cx="190500" cy="141288"/>
              </a:xfrm>
              <a:custGeom>
                <a:avLst/>
                <a:gdLst/>
                <a:ahLst/>
                <a:cxnLst>
                  <a:cxn ang="0">
                    <a:pos x="0" y="33"/>
                  </a:cxn>
                  <a:cxn ang="0">
                    <a:pos x="0" y="34"/>
                  </a:cxn>
                  <a:cxn ang="0">
                    <a:pos x="4" y="19"/>
                  </a:cxn>
                  <a:cxn ang="0">
                    <a:pos x="46" y="0"/>
                  </a:cxn>
                  <a:cxn ang="0">
                    <a:pos x="9" y="30"/>
                  </a:cxn>
                  <a:cxn ang="0">
                    <a:pos x="0" y="33"/>
                  </a:cxn>
                </a:cxnLst>
                <a:rect l="0" t="0" r="r" b="b"/>
                <a:pathLst>
                  <a:path w="46" h="34">
                    <a:moveTo>
                      <a:pt x="0" y="33"/>
                    </a:moveTo>
                    <a:cubicBezTo>
                      <a:pt x="0" y="34"/>
                      <a:pt x="0" y="34"/>
                      <a:pt x="0" y="34"/>
                    </a:cubicBezTo>
                    <a:cubicBezTo>
                      <a:pt x="4" y="19"/>
                      <a:pt x="4" y="19"/>
                      <a:pt x="4" y="19"/>
                    </a:cubicBezTo>
                    <a:cubicBezTo>
                      <a:pt x="15" y="20"/>
                      <a:pt x="29" y="13"/>
                      <a:pt x="46" y="0"/>
                    </a:cubicBezTo>
                    <a:cubicBezTo>
                      <a:pt x="36" y="13"/>
                      <a:pt x="24" y="23"/>
                      <a:pt x="9" y="30"/>
                    </a:cubicBezTo>
                    <a:cubicBezTo>
                      <a:pt x="6" y="31"/>
                      <a:pt x="4" y="32"/>
                      <a:pt x="0" y="33"/>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61" name="Freeform 142"/>
              <p:cNvSpPr/>
              <p:nvPr/>
            </p:nvSpPr>
            <p:spPr bwMode="auto">
              <a:xfrm>
                <a:off x="7372350" y="1590676"/>
                <a:ext cx="49213" cy="207963"/>
              </a:xfrm>
              <a:custGeom>
                <a:avLst/>
                <a:gdLst/>
                <a:ahLst/>
                <a:cxnLst>
                  <a:cxn ang="0">
                    <a:pos x="0" y="0"/>
                  </a:cxn>
                  <a:cxn ang="0">
                    <a:pos x="12" y="30"/>
                  </a:cxn>
                  <a:cxn ang="0">
                    <a:pos x="7" y="50"/>
                  </a:cxn>
                  <a:cxn ang="0">
                    <a:pos x="0" y="0"/>
                  </a:cxn>
                </a:cxnLst>
                <a:rect l="0" t="0" r="r" b="b"/>
                <a:pathLst>
                  <a:path w="12" h="50">
                    <a:moveTo>
                      <a:pt x="0" y="0"/>
                    </a:moveTo>
                    <a:cubicBezTo>
                      <a:pt x="12" y="30"/>
                      <a:pt x="12" y="30"/>
                      <a:pt x="12" y="30"/>
                    </a:cubicBezTo>
                    <a:cubicBezTo>
                      <a:pt x="11" y="37"/>
                      <a:pt x="9" y="44"/>
                      <a:pt x="7" y="50"/>
                    </a:cubicBezTo>
                    <a:lnTo>
                      <a:pt x="0" y="0"/>
                    </a:ln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62" name="Freeform 143"/>
              <p:cNvSpPr/>
              <p:nvPr/>
            </p:nvSpPr>
            <p:spPr bwMode="auto">
              <a:xfrm>
                <a:off x="7446962" y="1006476"/>
                <a:ext cx="404813" cy="969963"/>
              </a:xfrm>
              <a:custGeom>
                <a:avLst/>
                <a:gdLst/>
                <a:ahLst/>
                <a:cxnLst>
                  <a:cxn ang="0">
                    <a:pos x="53" y="62"/>
                  </a:cxn>
                  <a:cxn ang="0">
                    <a:pos x="51" y="118"/>
                  </a:cxn>
                  <a:cxn ang="0">
                    <a:pos x="43" y="159"/>
                  </a:cxn>
                  <a:cxn ang="0">
                    <a:pos x="25" y="198"/>
                  </a:cxn>
                  <a:cxn ang="0">
                    <a:pos x="0" y="234"/>
                  </a:cxn>
                  <a:cxn ang="0">
                    <a:pos x="11" y="195"/>
                  </a:cxn>
                  <a:cxn ang="0">
                    <a:pos x="11" y="191"/>
                  </a:cxn>
                  <a:cxn ang="0">
                    <a:pos x="19" y="177"/>
                  </a:cxn>
                  <a:cxn ang="0">
                    <a:pos x="19" y="177"/>
                  </a:cxn>
                  <a:cxn ang="0">
                    <a:pos x="30" y="153"/>
                  </a:cxn>
                  <a:cxn ang="0">
                    <a:pos x="38" y="131"/>
                  </a:cxn>
                  <a:cxn ang="0">
                    <a:pos x="44" y="63"/>
                  </a:cxn>
                  <a:cxn ang="0">
                    <a:pos x="31" y="22"/>
                  </a:cxn>
                  <a:cxn ang="0">
                    <a:pos x="53" y="48"/>
                  </a:cxn>
                  <a:cxn ang="0">
                    <a:pos x="98" y="0"/>
                  </a:cxn>
                  <a:cxn ang="0">
                    <a:pos x="53" y="61"/>
                  </a:cxn>
                  <a:cxn ang="0">
                    <a:pos x="53" y="62"/>
                  </a:cxn>
                </a:cxnLst>
                <a:rect l="0" t="0" r="r" b="b"/>
                <a:pathLst>
                  <a:path w="98" h="234">
                    <a:moveTo>
                      <a:pt x="53" y="62"/>
                    </a:moveTo>
                    <a:cubicBezTo>
                      <a:pt x="56" y="81"/>
                      <a:pt x="55" y="99"/>
                      <a:pt x="51" y="118"/>
                    </a:cubicBezTo>
                    <a:cubicBezTo>
                      <a:pt x="43" y="159"/>
                      <a:pt x="43" y="159"/>
                      <a:pt x="43" y="159"/>
                    </a:cubicBezTo>
                    <a:cubicBezTo>
                      <a:pt x="38" y="174"/>
                      <a:pt x="32" y="187"/>
                      <a:pt x="25" y="198"/>
                    </a:cubicBezTo>
                    <a:cubicBezTo>
                      <a:pt x="18" y="212"/>
                      <a:pt x="9" y="223"/>
                      <a:pt x="0" y="234"/>
                    </a:cubicBezTo>
                    <a:cubicBezTo>
                      <a:pt x="4" y="221"/>
                      <a:pt x="8" y="208"/>
                      <a:pt x="11" y="195"/>
                    </a:cubicBezTo>
                    <a:cubicBezTo>
                      <a:pt x="11" y="194"/>
                      <a:pt x="11" y="192"/>
                      <a:pt x="11" y="191"/>
                    </a:cubicBezTo>
                    <a:cubicBezTo>
                      <a:pt x="14" y="187"/>
                      <a:pt x="17" y="182"/>
                      <a:pt x="19" y="177"/>
                    </a:cubicBezTo>
                    <a:cubicBezTo>
                      <a:pt x="19" y="177"/>
                      <a:pt x="19" y="177"/>
                      <a:pt x="19" y="177"/>
                    </a:cubicBezTo>
                    <a:cubicBezTo>
                      <a:pt x="24" y="169"/>
                      <a:pt x="27" y="161"/>
                      <a:pt x="30" y="153"/>
                    </a:cubicBezTo>
                    <a:cubicBezTo>
                      <a:pt x="33" y="146"/>
                      <a:pt x="36" y="138"/>
                      <a:pt x="38" y="131"/>
                    </a:cubicBezTo>
                    <a:cubicBezTo>
                      <a:pt x="44" y="106"/>
                      <a:pt x="47" y="83"/>
                      <a:pt x="44" y="63"/>
                    </a:cubicBezTo>
                    <a:cubicBezTo>
                      <a:pt x="42" y="48"/>
                      <a:pt x="38" y="34"/>
                      <a:pt x="31" y="22"/>
                    </a:cubicBezTo>
                    <a:cubicBezTo>
                      <a:pt x="53" y="48"/>
                      <a:pt x="53" y="48"/>
                      <a:pt x="53" y="48"/>
                    </a:cubicBezTo>
                    <a:cubicBezTo>
                      <a:pt x="72" y="34"/>
                      <a:pt x="88" y="18"/>
                      <a:pt x="98" y="0"/>
                    </a:cubicBezTo>
                    <a:cubicBezTo>
                      <a:pt x="88" y="20"/>
                      <a:pt x="72" y="41"/>
                      <a:pt x="53" y="61"/>
                    </a:cubicBezTo>
                    <a:cubicBezTo>
                      <a:pt x="53" y="61"/>
                      <a:pt x="53" y="62"/>
                      <a:pt x="53" y="62"/>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63" name="Freeform 144"/>
              <p:cNvSpPr/>
              <p:nvPr/>
            </p:nvSpPr>
            <p:spPr bwMode="auto">
              <a:xfrm>
                <a:off x="7624762" y="1184276"/>
                <a:ext cx="466725" cy="481013"/>
              </a:xfrm>
              <a:custGeom>
                <a:avLst/>
                <a:gdLst/>
                <a:ahLst/>
                <a:cxnLst>
                  <a:cxn ang="0">
                    <a:pos x="38" y="58"/>
                  </a:cxn>
                  <a:cxn ang="0">
                    <a:pos x="61" y="39"/>
                  </a:cxn>
                  <a:cxn ang="0">
                    <a:pos x="63" y="37"/>
                  </a:cxn>
                  <a:cxn ang="0">
                    <a:pos x="107" y="0"/>
                  </a:cxn>
                  <a:cxn ang="0">
                    <a:pos x="67" y="44"/>
                  </a:cxn>
                  <a:cxn ang="0">
                    <a:pos x="113" y="35"/>
                  </a:cxn>
                  <a:cxn ang="0">
                    <a:pos x="69" y="56"/>
                  </a:cxn>
                  <a:cxn ang="0">
                    <a:pos x="60" y="56"/>
                  </a:cxn>
                  <a:cxn ang="0">
                    <a:pos x="42" y="64"/>
                  </a:cxn>
                  <a:cxn ang="0">
                    <a:pos x="10" y="97"/>
                  </a:cxn>
                  <a:cxn ang="0">
                    <a:pos x="0" y="115"/>
                  </a:cxn>
                  <a:cxn ang="0">
                    <a:pos x="0" y="116"/>
                  </a:cxn>
                  <a:cxn ang="0">
                    <a:pos x="8" y="75"/>
                  </a:cxn>
                  <a:cxn ang="0">
                    <a:pos x="38" y="58"/>
                  </a:cxn>
                </a:cxnLst>
                <a:rect l="0" t="0" r="r" b="b"/>
                <a:pathLst>
                  <a:path w="113" h="116">
                    <a:moveTo>
                      <a:pt x="38" y="58"/>
                    </a:moveTo>
                    <a:cubicBezTo>
                      <a:pt x="48" y="52"/>
                      <a:pt x="55" y="46"/>
                      <a:pt x="61" y="39"/>
                    </a:cubicBezTo>
                    <a:cubicBezTo>
                      <a:pt x="62" y="38"/>
                      <a:pt x="62" y="38"/>
                      <a:pt x="63" y="37"/>
                    </a:cubicBezTo>
                    <a:cubicBezTo>
                      <a:pt x="72" y="22"/>
                      <a:pt x="87" y="10"/>
                      <a:pt x="107" y="0"/>
                    </a:cubicBezTo>
                    <a:cubicBezTo>
                      <a:pt x="67" y="44"/>
                      <a:pt x="67" y="44"/>
                      <a:pt x="67" y="44"/>
                    </a:cubicBezTo>
                    <a:cubicBezTo>
                      <a:pt x="81" y="47"/>
                      <a:pt x="96" y="44"/>
                      <a:pt x="113" y="35"/>
                    </a:cubicBezTo>
                    <a:cubicBezTo>
                      <a:pt x="102" y="47"/>
                      <a:pt x="87" y="54"/>
                      <a:pt x="69" y="56"/>
                    </a:cubicBezTo>
                    <a:cubicBezTo>
                      <a:pt x="66" y="56"/>
                      <a:pt x="63" y="56"/>
                      <a:pt x="60" y="56"/>
                    </a:cubicBezTo>
                    <a:cubicBezTo>
                      <a:pt x="53" y="58"/>
                      <a:pt x="47" y="61"/>
                      <a:pt x="42" y="64"/>
                    </a:cubicBezTo>
                    <a:cubicBezTo>
                      <a:pt x="29" y="72"/>
                      <a:pt x="19" y="83"/>
                      <a:pt x="10" y="97"/>
                    </a:cubicBezTo>
                    <a:cubicBezTo>
                      <a:pt x="6" y="102"/>
                      <a:pt x="3" y="109"/>
                      <a:pt x="0" y="115"/>
                    </a:cubicBezTo>
                    <a:cubicBezTo>
                      <a:pt x="0" y="116"/>
                      <a:pt x="0" y="116"/>
                      <a:pt x="0" y="116"/>
                    </a:cubicBezTo>
                    <a:cubicBezTo>
                      <a:pt x="8" y="75"/>
                      <a:pt x="8" y="75"/>
                      <a:pt x="8" y="75"/>
                    </a:cubicBezTo>
                    <a:cubicBezTo>
                      <a:pt x="19" y="70"/>
                      <a:pt x="29" y="64"/>
                      <a:pt x="38" y="58"/>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64" name="Freeform 145"/>
              <p:cNvSpPr/>
              <p:nvPr/>
            </p:nvSpPr>
            <p:spPr bwMode="auto">
              <a:xfrm>
                <a:off x="7264400" y="895351"/>
                <a:ext cx="215900" cy="244475"/>
              </a:xfrm>
              <a:custGeom>
                <a:avLst/>
                <a:gdLst/>
                <a:ahLst/>
                <a:cxnLst>
                  <a:cxn ang="0">
                    <a:pos x="52" y="59"/>
                  </a:cxn>
                  <a:cxn ang="0">
                    <a:pos x="0" y="0"/>
                  </a:cxn>
                  <a:cxn ang="0">
                    <a:pos x="51" y="46"/>
                  </a:cxn>
                  <a:cxn ang="0">
                    <a:pos x="52" y="51"/>
                  </a:cxn>
                  <a:cxn ang="0">
                    <a:pos x="52" y="57"/>
                  </a:cxn>
                  <a:cxn ang="0">
                    <a:pos x="52" y="59"/>
                  </a:cxn>
                </a:cxnLst>
                <a:rect l="0" t="0" r="r" b="b"/>
                <a:pathLst>
                  <a:path w="52" h="59">
                    <a:moveTo>
                      <a:pt x="52" y="59"/>
                    </a:moveTo>
                    <a:cubicBezTo>
                      <a:pt x="0" y="0"/>
                      <a:pt x="0" y="0"/>
                      <a:pt x="0" y="0"/>
                    </a:cubicBezTo>
                    <a:cubicBezTo>
                      <a:pt x="51" y="46"/>
                      <a:pt x="51" y="46"/>
                      <a:pt x="51" y="46"/>
                    </a:cubicBezTo>
                    <a:cubicBezTo>
                      <a:pt x="52" y="47"/>
                      <a:pt x="52" y="49"/>
                      <a:pt x="52" y="51"/>
                    </a:cubicBezTo>
                    <a:cubicBezTo>
                      <a:pt x="52" y="53"/>
                      <a:pt x="52" y="55"/>
                      <a:pt x="52" y="57"/>
                    </a:cubicBezTo>
                    <a:lnTo>
                      <a:pt x="52" y="59"/>
                    </a:ln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65" name="Freeform 146"/>
              <p:cNvSpPr/>
              <p:nvPr/>
            </p:nvSpPr>
            <p:spPr bwMode="auto">
              <a:xfrm>
                <a:off x="7459662" y="666751"/>
                <a:ext cx="131763" cy="219075"/>
              </a:xfrm>
              <a:custGeom>
                <a:avLst/>
                <a:gdLst/>
                <a:ahLst/>
                <a:cxnLst>
                  <a:cxn ang="0">
                    <a:pos x="0" y="39"/>
                  </a:cxn>
                  <a:cxn ang="0">
                    <a:pos x="0" y="39"/>
                  </a:cxn>
                  <a:cxn ang="0">
                    <a:pos x="32" y="0"/>
                  </a:cxn>
                  <a:cxn ang="0">
                    <a:pos x="2" y="53"/>
                  </a:cxn>
                  <a:cxn ang="0">
                    <a:pos x="1" y="45"/>
                  </a:cxn>
                  <a:cxn ang="0">
                    <a:pos x="0" y="39"/>
                  </a:cxn>
                </a:cxnLst>
                <a:rect l="0" t="0" r="r" b="b"/>
                <a:pathLst>
                  <a:path w="32" h="53">
                    <a:moveTo>
                      <a:pt x="0" y="39"/>
                    </a:moveTo>
                    <a:cubicBezTo>
                      <a:pt x="0" y="39"/>
                      <a:pt x="0" y="39"/>
                      <a:pt x="0" y="39"/>
                    </a:cubicBezTo>
                    <a:cubicBezTo>
                      <a:pt x="32" y="0"/>
                      <a:pt x="32" y="0"/>
                      <a:pt x="32" y="0"/>
                    </a:cubicBezTo>
                    <a:cubicBezTo>
                      <a:pt x="2" y="53"/>
                      <a:pt x="2" y="53"/>
                      <a:pt x="2" y="53"/>
                    </a:cubicBezTo>
                    <a:cubicBezTo>
                      <a:pt x="2" y="50"/>
                      <a:pt x="1" y="48"/>
                      <a:pt x="1" y="45"/>
                    </a:cubicBezTo>
                    <a:cubicBezTo>
                      <a:pt x="0" y="43"/>
                      <a:pt x="0" y="41"/>
                      <a:pt x="0" y="39"/>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66" name="Freeform 147"/>
              <p:cNvSpPr/>
              <p:nvPr/>
            </p:nvSpPr>
            <p:spPr bwMode="auto">
              <a:xfrm>
                <a:off x="6573837" y="811213"/>
                <a:ext cx="298450" cy="381000"/>
              </a:xfrm>
              <a:custGeom>
                <a:avLst/>
                <a:gdLst/>
                <a:ahLst/>
                <a:cxnLst>
                  <a:cxn ang="0">
                    <a:pos x="40" y="13"/>
                  </a:cxn>
                  <a:cxn ang="0">
                    <a:pos x="64" y="57"/>
                  </a:cxn>
                  <a:cxn ang="0">
                    <a:pos x="67" y="62"/>
                  </a:cxn>
                  <a:cxn ang="0">
                    <a:pos x="69" y="65"/>
                  </a:cxn>
                  <a:cxn ang="0">
                    <a:pos x="72" y="69"/>
                  </a:cxn>
                  <a:cxn ang="0">
                    <a:pos x="71" y="92"/>
                  </a:cxn>
                  <a:cxn ang="0">
                    <a:pos x="0" y="0"/>
                  </a:cxn>
                  <a:cxn ang="0">
                    <a:pos x="58" y="61"/>
                  </a:cxn>
                  <a:cxn ang="0">
                    <a:pos x="40" y="13"/>
                  </a:cxn>
                </a:cxnLst>
                <a:rect l="0" t="0" r="r" b="b"/>
                <a:pathLst>
                  <a:path w="72" h="92">
                    <a:moveTo>
                      <a:pt x="40" y="13"/>
                    </a:moveTo>
                    <a:cubicBezTo>
                      <a:pt x="48" y="30"/>
                      <a:pt x="56" y="44"/>
                      <a:pt x="64" y="57"/>
                    </a:cubicBezTo>
                    <a:cubicBezTo>
                      <a:pt x="65" y="59"/>
                      <a:pt x="66" y="60"/>
                      <a:pt x="67" y="62"/>
                    </a:cubicBezTo>
                    <a:cubicBezTo>
                      <a:pt x="68" y="63"/>
                      <a:pt x="68" y="64"/>
                      <a:pt x="69" y="65"/>
                    </a:cubicBezTo>
                    <a:cubicBezTo>
                      <a:pt x="70" y="66"/>
                      <a:pt x="71" y="68"/>
                      <a:pt x="72" y="69"/>
                    </a:cubicBezTo>
                    <a:cubicBezTo>
                      <a:pt x="71" y="77"/>
                      <a:pt x="71" y="85"/>
                      <a:pt x="71" y="92"/>
                    </a:cubicBezTo>
                    <a:cubicBezTo>
                      <a:pt x="44" y="68"/>
                      <a:pt x="20" y="37"/>
                      <a:pt x="0" y="0"/>
                    </a:cubicBezTo>
                    <a:cubicBezTo>
                      <a:pt x="18" y="27"/>
                      <a:pt x="37" y="47"/>
                      <a:pt x="58" y="61"/>
                    </a:cubicBezTo>
                    <a:lnTo>
                      <a:pt x="40" y="13"/>
                    </a:ln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67" name="Freeform 148"/>
              <p:cNvSpPr/>
              <p:nvPr/>
            </p:nvSpPr>
            <p:spPr bwMode="auto">
              <a:xfrm>
                <a:off x="6846887" y="1806576"/>
                <a:ext cx="166688" cy="157163"/>
              </a:xfrm>
              <a:custGeom>
                <a:avLst/>
                <a:gdLst/>
                <a:ahLst/>
                <a:cxnLst>
                  <a:cxn ang="0">
                    <a:pos x="0" y="0"/>
                  </a:cxn>
                  <a:cxn ang="0">
                    <a:pos x="32" y="18"/>
                  </a:cxn>
                  <a:cxn ang="0">
                    <a:pos x="40" y="38"/>
                  </a:cxn>
                  <a:cxn ang="0">
                    <a:pos x="0" y="0"/>
                  </a:cxn>
                </a:cxnLst>
                <a:rect l="0" t="0" r="r" b="b"/>
                <a:pathLst>
                  <a:path w="40" h="38">
                    <a:moveTo>
                      <a:pt x="0" y="0"/>
                    </a:moveTo>
                    <a:cubicBezTo>
                      <a:pt x="11" y="7"/>
                      <a:pt x="22" y="13"/>
                      <a:pt x="32" y="18"/>
                    </a:cubicBezTo>
                    <a:cubicBezTo>
                      <a:pt x="35" y="25"/>
                      <a:pt x="37" y="31"/>
                      <a:pt x="40" y="38"/>
                    </a:cubicBezTo>
                    <a:cubicBezTo>
                      <a:pt x="25" y="26"/>
                      <a:pt x="12" y="14"/>
                      <a:pt x="0" y="0"/>
                    </a:cubicBezTo>
                    <a:close/>
                  </a:path>
                </a:pathLst>
              </a:custGeom>
              <a:solidFill>
                <a:srgbClr val="40404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68" name="Freeform 149"/>
              <p:cNvSpPr/>
              <p:nvPr/>
            </p:nvSpPr>
            <p:spPr bwMode="auto">
              <a:xfrm>
                <a:off x="7140575" y="1847851"/>
                <a:ext cx="82550" cy="161925"/>
              </a:xfrm>
              <a:custGeom>
                <a:avLst/>
                <a:gdLst/>
                <a:ahLst/>
                <a:cxnLst>
                  <a:cxn ang="0">
                    <a:pos x="20" y="0"/>
                  </a:cxn>
                  <a:cxn ang="0">
                    <a:pos x="7" y="39"/>
                  </a:cxn>
                  <a:cxn ang="0">
                    <a:pos x="0" y="29"/>
                  </a:cxn>
                  <a:cxn ang="0">
                    <a:pos x="20" y="0"/>
                  </a:cxn>
                </a:cxnLst>
                <a:rect l="0" t="0" r="r" b="b"/>
                <a:pathLst>
                  <a:path w="20" h="39">
                    <a:moveTo>
                      <a:pt x="20" y="0"/>
                    </a:moveTo>
                    <a:cubicBezTo>
                      <a:pt x="17" y="13"/>
                      <a:pt x="12" y="26"/>
                      <a:pt x="7" y="39"/>
                    </a:cubicBezTo>
                    <a:cubicBezTo>
                      <a:pt x="4" y="36"/>
                      <a:pt x="2" y="33"/>
                      <a:pt x="0" y="29"/>
                    </a:cubicBezTo>
                    <a:cubicBezTo>
                      <a:pt x="9" y="19"/>
                      <a:pt x="16" y="9"/>
                      <a:pt x="20"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grpSp>
        <p:grpSp>
          <p:nvGrpSpPr>
            <p:cNvPr id="106" name="Group 199"/>
            <p:cNvGrpSpPr/>
            <p:nvPr/>
          </p:nvGrpSpPr>
          <p:grpSpPr>
            <a:xfrm>
              <a:off x="5818187" y="438150"/>
              <a:ext cx="2868613" cy="1981201"/>
              <a:chOff x="5818187" y="438150"/>
              <a:chExt cx="2868613" cy="1981201"/>
            </a:xfrm>
            <a:grpFill/>
          </p:grpSpPr>
          <p:sp>
            <p:nvSpPr>
              <p:cNvPr id="107" name="Freeform 150"/>
              <p:cNvSpPr/>
              <p:nvPr/>
            </p:nvSpPr>
            <p:spPr bwMode="auto">
              <a:xfrm>
                <a:off x="7818437" y="919163"/>
                <a:ext cx="136525" cy="174625"/>
              </a:xfrm>
              <a:custGeom>
                <a:avLst/>
                <a:gdLst/>
                <a:ahLst/>
                <a:cxnLst>
                  <a:cxn ang="0">
                    <a:pos x="30" y="21"/>
                  </a:cxn>
                  <a:cxn ang="0">
                    <a:pos x="27" y="29"/>
                  </a:cxn>
                  <a:cxn ang="0">
                    <a:pos x="22" y="35"/>
                  </a:cxn>
                  <a:cxn ang="0">
                    <a:pos x="15" y="40"/>
                  </a:cxn>
                  <a:cxn ang="0">
                    <a:pos x="7" y="42"/>
                  </a:cxn>
                  <a:cxn ang="0">
                    <a:pos x="19" y="19"/>
                  </a:cxn>
                  <a:cxn ang="0">
                    <a:pos x="3" y="42"/>
                  </a:cxn>
                  <a:cxn ang="0">
                    <a:pos x="1" y="26"/>
                  </a:cxn>
                  <a:cxn ang="0">
                    <a:pos x="3" y="17"/>
                  </a:cxn>
                  <a:cxn ang="0">
                    <a:pos x="8" y="11"/>
                  </a:cxn>
                  <a:cxn ang="0">
                    <a:pos x="13" y="7"/>
                  </a:cxn>
                  <a:cxn ang="0">
                    <a:pos x="25" y="2"/>
                  </a:cxn>
                  <a:cxn ang="0">
                    <a:pos x="32" y="0"/>
                  </a:cxn>
                  <a:cxn ang="0">
                    <a:pos x="33" y="0"/>
                  </a:cxn>
                  <a:cxn ang="0">
                    <a:pos x="30" y="7"/>
                  </a:cxn>
                  <a:cxn ang="0">
                    <a:pos x="30" y="17"/>
                  </a:cxn>
                  <a:cxn ang="0">
                    <a:pos x="30" y="21"/>
                  </a:cxn>
                </a:cxnLst>
                <a:rect l="0" t="0" r="r" b="b"/>
                <a:pathLst>
                  <a:path w="33" h="42">
                    <a:moveTo>
                      <a:pt x="30" y="21"/>
                    </a:moveTo>
                    <a:cubicBezTo>
                      <a:pt x="29" y="24"/>
                      <a:pt x="28" y="26"/>
                      <a:pt x="27" y="29"/>
                    </a:cubicBezTo>
                    <a:cubicBezTo>
                      <a:pt x="26" y="31"/>
                      <a:pt x="24" y="33"/>
                      <a:pt x="22" y="35"/>
                    </a:cubicBezTo>
                    <a:cubicBezTo>
                      <a:pt x="20" y="37"/>
                      <a:pt x="18" y="39"/>
                      <a:pt x="15" y="40"/>
                    </a:cubicBezTo>
                    <a:cubicBezTo>
                      <a:pt x="13" y="41"/>
                      <a:pt x="10" y="42"/>
                      <a:pt x="7" y="42"/>
                    </a:cubicBezTo>
                    <a:cubicBezTo>
                      <a:pt x="9" y="34"/>
                      <a:pt x="13" y="26"/>
                      <a:pt x="19" y="19"/>
                    </a:cubicBezTo>
                    <a:cubicBezTo>
                      <a:pt x="10" y="26"/>
                      <a:pt x="5" y="34"/>
                      <a:pt x="3" y="42"/>
                    </a:cubicBezTo>
                    <a:cubicBezTo>
                      <a:pt x="1" y="36"/>
                      <a:pt x="0" y="30"/>
                      <a:pt x="1" y="26"/>
                    </a:cubicBezTo>
                    <a:cubicBezTo>
                      <a:pt x="1" y="23"/>
                      <a:pt x="2" y="20"/>
                      <a:pt x="3" y="17"/>
                    </a:cubicBezTo>
                    <a:cubicBezTo>
                      <a:pt x="4" y="15"/>
                      <a:pt x="6" y="13"/>
                      <a:pt x="8" y="11"/>
                    </a:cubicBezTo>
                    <a:cubicBezTo>
                      <a:pt x="10" y="10"/>
                      <a:pt x="12" y="8"/>
                      <a:pt x="13" y="7"/>
                    </a:cubicBezTo>
                    <a:cubicBezTo>
                      <a:pt x="16" y="6"/>
                      <a:pt x="19" y="4"/>
                      <a:pt x="25" y="2"/>
                    </a:cubicBezTo>
                    <a:cubicBezTo>
                      <a:pt x="32" y="0"/>
                      <a:pt x="32" y="0"/>
                      <a:pt x="32" y="0"/>
                    </a:cubicBezTo>
                    <a:cubicBezTo>
                      <a:pt x="33" y="0"/>
                      <a:pt x="33" y="0"/>
                      <a:pt x="33" y="0"/>
                    </a:cubicBezTo>
                    <a:cubicBezTo>
                      <a:pt x="31" y="2"/>
                      <a:pt x="30" y="5"/>
                      <a:pt x="30" y="7"/>
                    </a:cubicBezTo>
                    <a:cubicBezTo>
                      <a:pt x="30" y="10"/>
                      <a:pt x="30" y="13"/>
                      <a:pt x="30" y="17"/>
                    </a:cubicBezTo>
                    <a:cubicBezTo>
                      <a:pt x="30" y="18"/>
                      <a:pt x="30" y="20"/>
                      <a:pt x="30" y="2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08" name="Freeform 151"/>
              <p:cNvSpPr/>
              <p:nvPr/>
            </p:nvSpPr>
            <p:spPr bwMode="auto">
              <a:xfrm>
                <a:off x="7013575" y="777876"/>
                <a:ext cx="288925" cy="203200"/>
              </a:xfrm>
              <a:custGeom>
                <a:avLst/>
                <a:gdLst/>
                <a:ahLst/>
                <a:cxnLst>
                  <a:cxn ang="0">
                    <a:pos x="63" y="19"/>
                  </a:cxn>
                  <a:cxn ang="0">
                    <a:pos x="70" y="44"/>
                  </a:cxn>
                  <a:cxn ang="0">
                    <a:pos x="32" y="21"/>
                  </a:cxn>
                  <a:cxn ang="0">
                    <a:pos x="65" y="47"/>
                  </a:cxn>
                  <a:cxn ang="0">
                    <a:pos x="51" y="49"/>
                  </a:cxn>
                  <a:cxn ang="0">
                    <a:pos x="38" y="47"/>
                  </a:cxn>
                  <a:cxn ang="0">
                    <a:pos x="27" y="41"/>
                  </a:cxn>
                  <a:cxn ang="0">
                    <a:pos x="18" y="31"/>
                  </a:cxn>
                  <a:cxn ang="0">
                    <a:pos x="15" y="25"/>
                  </a:cxn>
                  <a:cxn ang="0">
                    <a:pos x="8" y="11"/>
                  </a:cxn>
                  <a:cxn ang="0">
                    <a:pos x="0" y="2"/>
                  </a:cxn>
                  <a:cxn ang="0">
                    <a:pos x="0" y="2"/>
                  </a:cxn>
                  <a:cxn ang="0">
                    <a:pos x="13" y="1"/>
                  </a:cxn>
                  <a:cxn ang="0">
                    <a:pos x="33" y="1"/>
                  </a:cxn>
                  <a:cxn ang="0">
                    <a:pos x="43" y="3"/>
                  </a:cxn>
                  <a:cxn ang="0">
                    <a:pos x="54" y="9"/>
                  </a:cxn>
                  <a:cxn ang="0">
                    <a:pos x="63" y="19"/>
                  </a:cxn>
                </a:cxnLst>
                <a:rect l="0" t="0" r="r" b="b"/>
                <a:pathLst>
                  <a:path w="70" h="49">
                    <a:moveTo>
                      <a:pt x="63" y="19"/>
                    </a:moveTo>
                    <a:cubicBezTo>
                      <a:pt x="67" y="25"/>
                      <a:pt x="69" y="33"/>
                      <a:pt x="70" y="44"/>
                    </a:cubicBezTo>
                    <a:cubicBezTo>
                      <a:pt x="62" y="33"/>
                      <a:pt x="49" y="25"/>
                      <a:pt x="32" y="21"/>
                    </a:cubicBezTo>
                    <a:cubicBezTo>
                      <a:pt x="45" y="28"/>
                      <a:pt x="56" y="37"/>
                      <a:pt x="65" y="47"/>
                    </a:cubicBezTo>
                    <a:cubicBezTo>
                      <a:pt x="60" y="48"/>
                      <a:pt x="56" y="49"/>
                      <a:pt x="51" y="49"/>
                    </a:cubicBezTo>
                    <a:cubicBezTo>
                      <a:pt x="46" y="49"/>
                      <a:pt x="42" y="48"/>
                      <a:pt x="38" y="47"/>
                    </a:cubicBezTo>
                    <a:cubicBezTo>
                      <a:pt x="34" y="45"/>
                      <a:pt x="30" y="43"/>
                      <a:pt x="27" y="41"/>
                    </a:cubicBezTo>
                    <a:cubicBezTo>
                      <a:pt x="24" y="38"/>
                      <a:pt x="21" y="34"/>
                      <a:pt x="18" y="31"/>
                    </a:cubicBezTo>
                    <a:cubicBezTo>
                      <a:pt x="17" y="29"/>
                      <a:pt x="16" y="27"/>
                      <a:pt x="15" y="25"/>
                    </a:cubicBezTo>
                    <a:cubicBezTo>
                      <a:pt x="13" y="20"/>
                      <a:pt x="11" y="16"/>
                      <a:pt x="8" y="11"/>
                    </a:cubicBezTo>
                    <a:cubicBezTo>
                      <a:pt x="7" y="7"/>
                      <a:pt x="5" y="4"/>
                      <a:pt x="0" y="2"/>
                    </a:cubicBezTo>
                    <a:cubicBezTo>
                      <a:pt x="0" y="2"/>
                      <a:pt x="0" y="2"/>
                      <a:pt x="0" y="2"/>
                    </a:cubicBezTo>
                    <a:cubicBezTo>
                      <a:pt x="13" y="1"/>
                      <a:pt x="13" y="1"/>
                      <a:pt x="13" y="1"/>
                    </a:cubicBezTo>
                    <a:cubicBezTo>
                      <a:pt x="22" y="0"/>
                      <a:pt x="29" y="0"/>
                      <a:pt x="33" y="1"/>
                    </a:cubicBezTo>
                    <a:cubicBezTo>
                      <a:pt x="36" y="1"/>
                      <a:pt x="40" y="2"/>
                      <a:pt x="43" y="3"/>
                    </a:cubicBezTo>
                    <a:cubicBezTo>
                      <a:pt x="47" y="5"/>
                      <a:pt x="51" y="7"/>
                      <a:pt x="54" y="9"/>
                    </a:cubicBezTo>
                    <a:cubicBezTo>
                      <a:pt x="58" y="12"/>
                      <a:pt x="61" y="15"/>
                      <a:pt x="63" y="19"/>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09" name="Freeform 152"/>
              <p:cNvSpPr/>
              <p:nvPr/>
            </p:nvSpPr>
            <p:spPr bwMode="auto">
              <a:xfrm>
                <a:off x="7810500" y="1549401"/>
                <a:ext cx="100013" cy="165100"/>
              </a:xfrm>
              <a:custGeom>
                <a:avLst/>
                <a:gdLst/>
                <a:ahLst/>
                <a:cxnLst>
                  <a:cxn ang="0">
                    <a:pos x="24" y="19"/>
                  </a:cxn>
                  <a:cxn ang="0">
                    <a:pos x="23" y="26"/>
                  </a:cxn>
                  <a:cxn ang="0">
                    <a:pos x="19" y="32"/>
                  </a:cxn>
                  <a:cxn ang="0">
                    <a:pos x="14" y="37"/>
                  </a:cxn>
                  <a:cxn ang="0">
                    <a:pos x="7" y="40"/>
                  </a:cxn>
                  <a:cxn ang="0">
                    <a:pos x="15" y="19"/>
                  </a:cxn>
                  <a:cxn ang="0">
                    <a:pos x="4" y="40"/>
                  </a:cxn>
                  <a:cxn ang="0">
                    <a:pos x="0" y="27"/>
                  </a:cxn>
                  <a:cxn ang="0">
                    <a:pos x="1" y="19"/>
                  </a:cxn>
                  <a:cxn ang="0">
                    <a:pos x="4" y="14"/>
                  </a:cxn>
                  <a:cxn ang="0">
                    <a:pos x="8" y="9"/>
                  </a:cxn>
                  <a:cxn ang="0">
                    <a:pos x="18" y="4"/>
                  </a:cxn>
                  <a:cxn ang="0">
                    <a:pos x="24" y="0"/>
                  </a:cxn>
                  <a:cxn ang="0">
                    <a:pos x="24" y="0"/>
                  </a:cxn>
                  <a:cxn ang="0">
                    <a:pos x="23" y="7"/>
                  </a:cxn>
                  <a:cxn ang="0">
                    <a:pos x="24" y="15"/>
                  </a:cxn>
                  <a:cxn ang="0">
                    <a:pos x="24" y="19"/>
                  </a:cxn>
                </a:cxnLst>
                <a:rect l="0" t="0" r="r" b="b"/>
                <a:pathLst>
                  <a:path w="24" h="40">
                    <a:moveTo>
                      <a:pt x="24" y="19"/>
                    </a:moveTo>
                    <a:cubicBezTo>
                      <a:pt x="24" y="21"/>
                      <a:pt x="23" y="23"/>
                      <a:pt x="23" y="26"/>
                    </a:cubicBezTo>
                    <a:cubicBezTo>
                      <a:pt x="22" y="28"/>
                      <a:pt x="21" y="30"/>
                      <a:pt x="19" y="32"/>
                    </a:cubicBezTo>
                    <a:cubicBezTo>
                      <a:pt x="18" y="34"/>
                      <a:pt x="16" y="35"/>
                      <a:pt x="14" y="37"/>
                    </a:cubicBezTo>
                    <a:cubicBezTo>
                      <a:pt x="12" y="38"/>
                      <a:pt x="10" y="39"/>
                      <a:pt x="7" y="40"/>
                    </a:cubicBezTo>
                    <a:cubicBezTo>
                      <a:pt x="8" y="33"/>
                      <a:pt x="11" y="26"/>
                      <a:pt x="15" y="19"/>
                    </a:cubicBezTo>
                    <a:cubicBezTo>
                      <a:pt x="8" y="26"/>
                      <a:pt x="5" y="33"/>
                      <a:pt x="4" y="40"/>
                    </a:cubicBezTo>
                    <a:cubicBezTo>
                      <a:pt x="1" y="35"/>
                      <a:pt x="0" y="30"/>
                      <a:pt x="0" y="27"/>
                    </a:cubicBezTo>
                    <a:cubicBezTo>
                      <a:pt x="0" y="24"/>
                      <a:pt x="0" y="22"/>
                      <a:pt x="1" y="19"/>
                    </a:cubicBezTo>
                    <a:cubicBezTo>
                      <a:pt x="2" y="17"/>
                      <a:pt x="3" y="15"/>
                      <a:pt x="4" y="14"/>
                    </a:cubicBezTo>
                    <a:cubicBezTo>
                      <a:pt x="6" y="12"/>
                      <a:pt x="7" y="10"/>
                      <a:pt x="8" y="9"/>
                    </a:cubicBezTo>
                    <a:cubicBezTo>
                      <a:pt x="10" y="8"/>
                      <a:pt x="13" y="6"/>
                      <a:pt x="18" y="4"/>
                    </a:cubicBezTo>
                    <a:cubicBezTo>
                      <a:pt x="24" y="0"/>
                      <a:pt x="24" y="0"/>
                      <a:pt x="24" y="0"/>
                    </a:cubicBezTo>
                    <a:cubicBezTo>
                      <a:pt x="24" y="0"/>
                      <a:pt x="24" y="0"/>
                      <a:pt x="24" y="0"/>
                    </a:cubicBezTo>
                    <a:cubicBezTo>
                      <a:pt x="22" y="3"/>
                      <a:pt x="22" y="5"/>
                      <a:pt x="23" y="7"/>
                    </a:cubicBezTo>
                    <a:cubicBezTo>
                      <a:pt x="23" y="10"/>
                      <a:pt x="23" y="12"/>
                      <a:pt x="24" y="15"/>
                    </a:cubicBezTo>
                    <a:cubicBezTo>
                      <a:pt x="24" y="16"/>
                      <a:pt x="24" y="17"/>
                      <a:pt x="24" y="19"/>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0" name="Freeform 153"/>
              <p:cNvSpPr/>
              <p:nvPr/>
            </p:nvSpPr>
            <p:spPr bwMode="auto">
              <a:xfrm>
                <a:off x="7315200" y="1516063"/>
                <a:ext cx="85725" cy="141288"/>
              </a:xfrm>
              <a:custGeom>
                <a:avLst/>
                <a:gdLst/>
                <a:ahLst/>
                <a:cxnLst>
                  <a:cxn ang="0">
                    <a:pos x="0" y="0"/>
                  </a:cxn>
                  <a:cxn ang="0">
                    <a:pos x="5" y="3"/>
                  </a:cxn>
                  <a:cxn ang="0">
                    <a:pos x="13" y="7"/>
                  </a:cxn>
                  <a:cxn ang="0">
                    <a:pos x="17" y="11"/>
                  </a:cxn>
                  <a:cxn ang="0">
                    <a:pos x="19" y="16"/>
                  </a:cxn>
                  <a:cxn ang="0">
                    <a:pos x="21" y="23"/>
                  </a:cxn>
                  <a:cxn ang="0">
                    <a:pos x="17" y="34"/>
                  </a:cxn>
                  <a:cxn ang="0">
                    <a:pos x="8" y="16"/>
                  </a:cxn>
                  <a:cxn ang="0">
                    <a:pos x="14" y="34"/>
                  </a:cxn>
                  <a:cxn ang="0">
                    <a:pos x="8" y="32"/>
                  </a:cxn>
                  <a:cxn ang="0">
                    <a:pos x="3" y="27"/>
                  </a:cxn>
                  <a:cxn ang="0">
                    <a:pos x="1" y="22"/>
                  </a:cxn>
                  <a:cxn ang="0">
                    <a:pos x="0" y="16"/>
                  </a:cxn>
                  <a:cxn ang="0">
                    <a:pos x="0" y="13"/>
                  </a:cxn>
                  <a:cxn ang="0">
                    <a:pos x="1" y="6"/>
                  </a:cxn>
                  <a:cxn ang="0">
                    <a:pos x="0" y="0"/>
                  </a:cxn>
                </a:cxnLst>
                <a:rect l="0" t="0" r="r" b="b"/>
                <a:pathLst>
                  <a:path w="21" h="34">
                    <a:moveTo>
                      <a:pt x="0" y="0"/>
                    </a:moveTo>
                    <a:cubicBezTo>
                      <a:pt x="5" y="3"/>
                      <a:pt x="5" y="3"/>
                      <a:pt x="5" y="3"/>
                    </a:cubicBezTo>
                    <a:cubicBezTo>
                      <a:pt x="9" y="5"/>
                      <a:pt x="12" y="6"/>
                      <a:pt x="13" y="7"/>
                    </a:cubicBezTo>
                    <a:cubicBezTo>
                      <a:pt x="14" y="8"/>
                      <a:pt x="16" y="10"/>
                      <a:pt x="17" y="11"/>
                    </a:cubicBezTo>
                    <a:cubicBezTo>
                      <a:pt x="18" y="13"/>
                      <a:pt x="19" y="14"/>
                      <a:pt x="19" y="16"/>
                    </a:cubicBezTo>
                    <a:cubicBezTo>
                      <a:pt x="20" y="18"/>
                      <a:pt x="21" y="21"/>
                      <a:pt x="21" y="23"/>
                    </a:cubicBezTo>
                    <a:cubicBezTo>
                      <a:pt x="21" y="26"/>
                      <a:pt x="20" y="30"/>
                      <a:pt x="17" y="34"/>
                    </a:cubicBezTo>
                    <a:cubicBezTo>
                      <a:pt x="17" y="28"/>
                      <a:pt x="14" y="22"/>
                      <a:pt x="8" y="16"/>
                    </a:cubicBezTo>
                    <a:cubicBezTo>
                      <a:pt x="11" y="22"/>
                      <a:pt x="13" y="28"/>
                      <a:pt x="14" y="34"/>
                    </a:cubicBezTo>
                    <a:cubicBezTo>
                      <a:pt x="12" y="34"/>
                      <a:pt x="10" y="33"/>
                      <a:pt x="8" y="32"/>
                    </a:cubicBezTo>
                    <a:cubicBezTo>
                      <a:pt x="6" y="30"/>
                      <a:pt x="5" y="29"/>
                      <a:pt x="3" y="27"/>
                    </a:cubicBezTo>
                    <a:cubicBezTo>
                      <a:pt x="2" y="26"/>
                      <a:pt x="1" y="24"/>
                      <a:pt x="1" y="22"/>
                    </a:cubicBezTo>
                    <a:cubicBezTo>
                      <a:pt x="0" y="20"/>
                      <a:pt x="0" y="18"/>
                      <a:pt x="0" y="16"/>
                    </a:cubicBezTo>
                    <a:cubicBezTo>
                      <a:pt x="0" y="15"/>
                      <a:pt x="0" y="14"/>
                      <a:pt x="0" y="13"/>
                    </a:cubicBezTo>
                    <a:cubicBezTo>
                      <a:pt x="0" y="10"/>
                      <a:pt x="0" y="8"/>
                      <a:pt x="1" y="6"/>
                    </a:cubicBezTo>
                    <a:cubicBezTo>
                      <a:pt x="1" y="4"/>
                      <a:pt x="1" y="2"/>
                      <a:pt x="0"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1" name="Freeform 154"/>
              <p:cNvSpPr/>
              <p:nvPr/>
            </p:nvSpPr>
            <p:spPr bwMode="auto">
              <a:xfrm>
                <a:off x="8281987" y="1412876"/>
                <a:ext cx="112713" cy="203200"/>
              </a:xfrm>
              <a:custGeom>
                <a:avLst/>
                <a:gdLst/>
                <a:ahLst/>
                <a:cxnLst>
                  <a:cxn ang="0">
                    <a:pos x="25" y="35"/>
                  </a:cxn>
                  <a:cxn ang="0">
                    <a:pos x="24" y="37"/>
                  </a:cxn>
                  <a:cxn ang="0">
                    <a:pos x="19" y="43"/>
                  </a:cxn>
                  <a:cxn ang="0">
                    <a:pos x="11" y="48"/>
                  </a:cxn>
                  <a:cxn ang="0">
                    <a:pos x="16" y="22"/>
                  </a:cxn>
                  <a:cxn ang="0">
                    <a:pos x="8" y="49"/>
                  </a:cxn>
                  <a:cxn ang="0">
                    <a:pos x="1" y="34"/>
                  </a:cxn>
                  <a:cxn ang="0">
                    <a:pos x="0" y="28"/>
                  </a:cxn>
                  <a:cxn ang="0">
                    <a:pos x="1" y="25"/>
                  </a:cxn>
                  <a:cxn ang="0">
                    <a:pos x="2" y="22"/>
                  </a:cxn>
                  <a:cxn ang="0">
                    <a:pos x="3" y="18"/>
                  </a:cxn>
                  <a:cxn ang="0">
                    <a:pos x="7" y="12"/>
                  </a:cxn>
                  <a:cxn ang="0">
                    <a:pos x="17" y="4"/>
                  </a:cxn>
                  <a:cxn ang="0">
                    <a:pos x="23" y="0"/>
                  </a:cxn>
                  <a:cxn ang="0">
                    <a:pos x="23" y="0"/>
                  </a:cxn>
                  <a:cxn ang="0">
                    <a:pos x="23" y="8"/>
                  </a:cxn>
                  <a:cxn ang="0">
                    <a:pos x="26" y="16"/>
                  </a:cxn>
                  <a:cxn ang="0">
                    <a:pos x="27" y="21"/>
                  </a:cxn>
                  <a:cxn ang="0">
                    <a:pos x="27" y="28"/>
                  </a:cxn>
                  <a:cxn ang="0">
                    <a:pos x="27" y="29"/>
                  </a:cxn>
                  <a:cxn ang="0">
                    <a:pos x="25" y="35"/>
                  </a:cxn>
                </a:cxnLst>
                <a:rect l="0" t="0" r="r" b="b"/>
                <a:pathLst>
                  <a:path w="27" h="49">
                    <a:moveTo>
                      <a:pt x="25" y="35"/>
                    </a:moveTo>
                    <a:cubicBezTo>
                      <a:pt x="25" y="35"/>
                      <a:pt x="24" y="36"/>
                      <a:pt x="24" y="37"/>
                    </a:cubicBezTo>
                    <a:cubicBezTo>
                      <a:pt x="23" y="39"/>
                      <a:pt x="21" y="41"/>
                      <a:pt x="19" y="43"/>
                    </a:cubicBezTo>
                    <a:cubicBezTo>
                      <a:pt x="17" y="45"/>
                      <a:pt x="14" y="47"/>
                      <a:pt x="11" y="48"/>
                    </a:cubicBezTo>
                    <a:cubicBezTo>
                      <a:pt x="11" y="39"/>
                      <a:pt x="13" y="31"/>
                      <a:pt x="16" y="22"/>
                    </a:cubicBezTo>
                    <a:cubicBezTo>
                      <a:pt x="10" y="31"/>
                      <a:pt x="7" y="40"/>
                      <a:pt x="8" y="49"/>
                    </a:cubicBezTo>
                    <a:cubicBezTo>
                      <a:pt x="4" y="43"/>
                      <a:pt x="1" y="38"/>
                      <a:pt x="1" y="34"/>
                    </a:cubicBezTo>
                    <a:cubicBezTo>
                      <a:pt x="0" y="32"/>
                      <a:pt x="0" y="30"/>
                      <a:pt x="0" y="28"/>
                    </a:cubicBezTo>
                    <a:cubicBezTo>
                      <a:pt x="0" y="27"/>
                      <a:pt x="1" y="26"/>
                      <a:pt x="1" y="25"/>
                    </a:cubicBezTo>
                    <a:cubicBezTo>
                      <a:pt x="1" y="24"/>
                      <a:pt x="1" y="23"/>
                      <a:pt x="2" y="22"/>
                    </a:cubicBezTo>
                    <a:cubicBezTo>
                      <a:pt x="2" y="21"/>
                      <a:pt x="3" y="20"/>
                      <a:pt x="3" y="18"/>
                    </a:cubicBezTo>
                    <a:cubicBezTo>
                      <a:pt x="4" y="16"/>
                      <a:pt x="6" y="14"/>
                      <a:pt x="7" y="12"/>
                    </a:cubicBezTo>
                    <a:cubicBezTo>
                      <a:pt x="9" y="11"/>
                      <a:pt x="12" y="8"/>
                      <a:pt x="17" y="4"/>
                    </a:cubicBezTo>
                    <a:cubicBezTo>
                      <a:pt x="23" y="0"/>
                      <a:pt x="23" y="0"/>
                      <a:pt x="23" y="0"/>
                    </a:cubicBezTo>
                    <a:cubicBezTo>
                      <a:pt x="23" y="0"/>
                      <a:pt x="23" y="0"/>
                      <a:pt x="23" y="0"/>
                    </a:cubicBezTo>
                    <a:cubicBezTo>
                      <a:pt x="22" y="3"/>
                      <a:pt x="22" y="5"/>
                      <a:pt x="23" y="8"/>
                    </a:cubicBezTo>
                    <a:cubicBezTo>
                      <a:pt x="24" y="11"/>
                      <a:pt x="25" y="13"/>
                      <a:pt x="26" y="16"/>
                    </a:cubicBezTo>
                    <a:cubicBezTo>
                      <a:pt x="26" y="18"/>
                      <a:pt x="27" y="19"/>
                      <a:pt x="27" y="21"/>
                    </a:cubicBezTo>
                    <a:cubicBezTo>
                      <a:pt x="27" y="23"/>
                      <a:pt x="27" y="26"/>
                      <a:pt x="27" y="28"/>
                    </a:cubicBezTo>
                    <a:cubicBezTo>
                      <a:pt x="27" y="28"/>
                      <a:pt x="27" y="29"/>
                      <a:pt x="27" y="29"/>
                    </a:cubicBezTo>
                    <a:cubicBezTo>
                      <a:pt x="26" y="31"/>
                      <a:pt x="26" y="33"/>
                      <a:pt x="25" y="3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2" name="Freeform 155"/>
              <p:cNvSpPr/>
              <p:nvPr/>
            </p:nvSpPr>
            <p:spPr bwMode="auto">
              <a:xfrm>
                <a:off x="8067675" y="1276351"/>
                <a:ext cx="231775" cy="139700"/>
              </a:xfrm>
              <a:custGeom>
                <a:avLst/>
                <a:gdLst/>
                <a:ahLst/>
                <a:cxnLst>
                  <a:cxn ang="0">
                    <a:pos x="56" y="6"/>
                  </a:cxn>
                  <a:cxn ang="0">
                    <a:pos x="56" y="6"/>
                  </a:cxn>
                  <a:cxn ang="0">
                    <a:pos x="49" y="12"/>
                  </a:cxn>
                  <a:cxn ang="0">
                    <a:pos x="43" y="21"/>
                  </a:cxn>
                  <a:cxn ang="0">
                    <a:pos x="39" y="25"/>
                  </a:cxn>
                  <a:cxn ang="0">
                    <a:pos x="32" y="30"/>
                  </a:cxn>
                  <a:cxn ang="0">
                    <a:pos x="23" y="33"/>
                  </a:cxn>
                  <a:cxn ang="0">
                    <a:pos x="13" y="33"/>
                  </a:cxn>
                  <a:cxn ang="0">
                    <a:pos x="3" y="29"/>
                  </a:cxn>
                  <a:cxn ang="0">
                    <a:pos x="30" y="15"/>
                  </a:cxn>
                  <a:cxn ang="0">
                    <a:pos x="0" y="27"/>
                  </a:cxn>
                  <a:cxn ang="0">
                    <a:pos x="8" y="10"/>
                  </a:cxn>
                  <a:cxn ang="0">
                    <a:pos x="17" y="4"/>
                  </a:cxn>
                  <a:cxn ang="0">
                    <a:pos x="25" y="1"/>
                  </a:cxn>
                  <a:cxn ang="0">
                    <a:pos x="33" y="1"/>
                  </a:cxn>
                  <a:cxn ang="0">
                    <a:pos x="47" y="4"/>
                  </a:cxn>
                  <a:cxn ang="0">
                    <a:pos x="56" y="6"/>
                  </a:cxn>
                </a:cxnLst>
                <a:rect l="0" t="0" r="r" b="b"/>
                <a:pathLst>
                  <a:path w="56" h="34">
                    <a:moveTo>
                      <a:pt x="56" y="6"/>
                    </a:moveTo>
                    <a:cubicBezTo>
                      <a:pt x="56" y="6"/>
                      <a:pt x="56" y="6"/>
                      <a:pt x="56" y="6"/>
                    </a:cubicBezTo>
                    <a:cubicBezTo>
                      <a:pt x="53" y="7"/>
                      <a:pt x="50" y="9"/>
                      <a:pt x="49" y="12"/>
                    </a:cubicBezTo>
                    <a:cubicBezTo>
                      <a:pt x="47" y="15"/>
                      <a:pt x="45" y="18"/>
                      <a:pt x="43" y="21"/>
                    </a:cubicBezTo>
                    <a:cubicBezTo>
                      <a:pt x="42" y="22"/>
                      <a:pt x="40" y="23"/>
                      <a:pt x="39" y="25"/>
                    </a:cubicBezTo>
                    <a:cubicBezTo>
                      <a:pt x="37" y="27"/>
                      <a:pt x="34" y="28"/>
                      <a:pt x="32" y="30"/>
                    </a:cubicBezTo>
                    <a:cubicBezTo>
                      <a:pt x="29" y="32"/>
                      <a:pt x="26" y="33"/>
                      <a:pt x="23" y="33"/>
                    </a:cubicBezTo>
                    <a:cubicBezTo>
                      <a:pt x="19" y="34"/>
                      <a:pt x="16" y="33"/>
                      <a:pt x="13" y="33"/>
                    </a:cubicBezTo>
                    <a:cubicBezTo>
                      <a:pt x="9" y="32"/>
                      <a:pt x="6" y="31"/>
                      <a:pt x="3" y="29"/>
                    </a:cubicBezTo>
                    <a:cubicBezTo>
                      <a:pt x="11" y="23"/>
                      <a:pt x="20" y="19"/>
                      <a:pt x="30" y="15"/>
                    </a:cubicBezTo>
                    <a:cubicBezTo>
                      <a:pt x="17" y="16"/>
                      <a:pt x="7" y="20"/>
                      <a:pt x="0" y="27"/>
                    </a:cubicBezTo>
                    <a:cubicBezTo>
                      <a:pt x="2" y="19"/>
                      <a:pt x="5" y="13"/>
                      <a:pt x="8" y="10"/>
                    </a:cubicBezTo>
                    <a:cubicBezTo>
                      <a:pt x="11" y="7"/>
                      <a:pt x="13" y="5"/>
                      <a:pt x="17" y="4"/>
                    </a:cubicBezTo>
                    <a:cubicBezTo>
                      <a:pt x="19" y="2"/>
                      <a:pt x="22" y="2"/>
                      <a:pt x="25" y="1"/>
                    </a:cubicBezTo>
                    <a:cubicBezTo>
                      <a:pt x="28" y="1"/>
                      <a:pt x="30" y="0"/>
                      <a:pt x="33" y="1"/>
                    </a:cubicBezTo>
                    <a:cubicBezTo>
                      <a:pt x="36" y="1"/>
                      <a:pt x="41" y="2"/>
                      <a:pt x="47" y="4"/>
                    </a:cubicBezTo>
                    <a:lnTo>
                      <a:pt x="56" y="6"/>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3" name="Freeform 157"/>
              <p:cNvSpPr/>
              <p:nvPr/>
            </p:nvSpPr>
            <p:spPr bwMode="auto">
              <a:xfrm>
                <a:off x="8054975" y="1814513"/>
                <a:ext cx="69850" cy="123825"/>
              </a:xfrm>
              <a:custGeom>
                <a:avLst/>
                <a:gdLst/>
                <a:ahLst/>
                <a:cxnLst>
                  <a:cxn ang="0">
                    <a:pos x="17" y="0"/>
                  </a:cxn>
                  <a:cxn ang="0">
                    <a:pos x="17" y="5"/>
                  </a:cxn>
                  <a:cxn ang="0">
                    <a:pos x="17" y="11"/>
                  </a:cxn>
                  <a:cxn ang="0">
                    <a:pos x="17" y="14"/>
                  </a:cxn>
                  <a:cxn ang="0">
                    <a:pos x="17" y="19"/>
                  </a:cxn>
                  <a:cxn ang="0">
                    <a:pos x="14" y="23"/>
                  </a:cxn>
                  <a:cxn ang="0">
                    <a:pos x="10" y="27"/>
                  </a:cxn>
                  <a:cxn ang="0">
                    <a:pos x="5" y="29"/>
                  </a:cxn>
                  <a:cxn ang="0">
                    <a:pos x="10" y="13"/>
                  </a:cxn>
                  <a:cxn ang="0">
                    <a:pos x="3" y="30"/>
                  </a:cxn>
                  <a:cxn ang="0">
                    <a:pos x="0" y="19"/>
                  </a:cxn>
                  <a:cxn ang="0">
                    <a:pos x="1" y="14"/>
                  </a:cxn>
                  <a:cxn ang="0">
                    <a:pos x="3" y="10"/>
                  </a:cxn>
                  <a:cxn ang="0">
                    <a:pos x="6" y="6"/>
                  </a:cxn>
                  <a:cxn ang="0">
                    <a:pos x="13" y="2"/>
                  </a:cxn>
                  <a:cxn ang="0">
                    <a:pos x="17" y="0"/>
                  </a:cxn>
                </a:cxnLst>
                <a:rect l="0" t="0" r="r" b="b"/>
                <a:pathLst>
                  <a:path w="17" h="30">
                    <a:moveTo>
                      <a:pt x="17" y="0"/>
                    </a:moveTo>
                    <a:cubicBezTo>
                      <a:pt x="16" y="1"/>
                      <a:pt x="16" y="3"/>
                      <a:pt x="17" y="5"/>
                    </a:cubicBezTo>
                    <a:cubicBezTo>
                      <a:pt x="17" y="7"/>
                      <a:pt x="17" y="9"/>
                      <a:pt x="17" y="11"/>
                    </a:cubicBezTo>
                    <a:cubicBezTo>
                      <a:pt x="17" y="12"/>
                      <a:pt x="17" y="13"/>
                      <a:pt x="17" y="14"/>
                    </a:cubicBezTo>
                    <a:cubicBezTo>
                      <a:pt x="17" y="15"/>
                      <a:pt x="17" y="17"/>
                      <a:pt x="17" y="19"/>
                    </a:cubicBezTo>
                    <a:cubicBezTo>
                      <a:pt x="16" y="20"/>
                      <a:pt x="15" y="22"/>
                      <a:pt x="14" y="23"/>
                    </a:cubicBezTo>
                    <a:cubicBezTo>
                      <a:pt x="13" y="25"/>
                      <a:pt x="12" y="26"/>
                      <a:pt x="10" y="27"/>
                    </a:cubicBezTo>
                    <a:cubicBezTo>
                      <a:pt x="9" y="28"/>
                      <a:pt x="7" y="29"/>
                      <a:pt x="5" y="29"/>
                    </a:cubicBezTo>
                    <a:cubicBezTo>
                      <a:pt x="6" y="24"/>
                      <a:pt x="8" y="18"/>
                      <a:pt x="10" y="13"/>
                    </a:cubicBezTo>
                    <a:cubicBezTo>
                      <a:pt x="6" y="18"/>
                      <a:pt x="3" y="24"/>
                      <a:pt x="3" y="30"/>
                    </a:cubicBezTo>
                    <a:cubicBezTo>
                      <a:pt x="1" y="26"/>
                      <a:pt x="0" y="22"/>
                      <a:pt x="0" y="19"/>
                    </a:cubicBezTo>
                    <a:cubicBezTo>
                      <a:pt x="0" y="18"/>
                      <a:pt x="0" y="16"/>
                      <a:pt x="1" y="14"/>
                    </a:cubicBezTo>
                    <a:cubicBezTo>
                      <a:pt x="1" y="12"/>
                      <a:pt x="2" y="11"/>
                      <a:pt x="3" y="10"/>
                    </a:cubicBezTo>
                    <a:cubicBezTo>
                      <a:pt x="4" y="8"/>
                      <a:pt x="5" y="7"/>
                      <a:pt x="6" y="6"/>
                    </a:cubicBezTo>
                    <a:cubicBezTo>
                      <a:pt x="7" y="5"/>
                      <a:pt x="9" y="4"/>
                      <a:pt x="13" y="2"/>
                    </a:cubicBezTo>
                    <a:lnTo>
                      <a:pt x="17" y="0"/>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4" name="Freeform 158"/>
              <p:cNvSpPr/>
              <p:nvPr/>
            </p:nvSpPr>
            <p:spPr bwMode="auto">
              <a:xfrm>
                <a:off x="8374062" y="1706563"/>
                <a:ext cx="193675" cy="153988"/>
              </a:xfrm>
              <a:custGeom>
                <a:avLst/>
                <a:gdLst/>
                <a:ahLst/>
                <a:cxnLst>
                  <a:cxn ang="0">
                    <a:pos x="47" y="0"/>
                  </a:cxn>
                  <a:cxn ang="0">
                    <a:pos x="42" y="7"/>
                  </a:cxn>
                  <a:cxn ang="0">
                    <a:pos x="38" y="17"/>
                  </a:cxn>
                  <a:cxn ang="0">
                    <a:pos x="36" y="22"/>
                  </a:cxn>
                  <a:cxn ang="0">
                    <a:pos x="31" y="29"/>
                  </a:cxn>
                  <a:cxn ang="0">
                    <a:pos x="23" y="34"/>
                  </a:cxn>
                  <a:cxn ang="0">
                    <a:pos x="14" y="37"/>
                  </a:cxn>
                  <a:cxn ang="0">
                    <a:pos x="4" y="36"/>
                  </a:cxn>
                  <a:cxn ang="0">
                    <a:pos x="25" y="16"/>
                  </a:cxn>
                  <a:cxn ang="0">
                    <a:pos x="0" y="35"/>
                  </a:cxn>
                  <a:cxn ang="0">
                    <a:pos x="3" y="16"/>
                  </a:cxn>
                  <a:cxn ang="0">
                    <a:pos x="10" y="8"/>
                  </a:cxn>
                  <a:cxn ang="0">
                    <a:pos x="17" y="4"/>
                  </a:cxn>
                  <a:cxn ang="0">
                    <a:pos x="24" y="1"/>
                  </a:cxn>
                  <a:cxn ang="0">
                    <a:pos x="38" y="0"/>
                  </a:cxn>
                  <a:cxn ang="0">
                    <a:pos x="47" y="0"/>
                  </a:cxn>
                </a:cxnLst>
                <a:rect l="0" t="0" r="r" b="b"/>
                <a:pathLst>
                  <a:path w="47" h="37">
                    <a:moveTo>
                      <a:pt x="47" y="0"/>
                    </a:moveTo>
                    <a:cubicBezTo>
                      <a:pt x="44" y="2"/>
                      <a:pt x="42" y="5"/>
                      <a:pt x="42" y="7"/>
                    </a:cubicBezTo>
                    <a:cubicBezTo>
                      <a:pt x="41" y="11"/>
                      <a:pt x="40" y="14"/>
                      <a:pt x="38" y="17"/>
                    </a:cubicBezTo>
                    <a:cubicBezTo>
                      <a:pt x="38" y="19"/>
                      <a:pt x="37" y="20"/>
                      <a:pt x="36" y="22"/>
                    </a:cubicBezTo>
                    <a:cubicBezTo>
                      <a:pt x="35" y="24"/>
                      <a:pt x="33" y="27"/>
                      <a:pt x="31" y="29"/>
                    </a:cubicBezTo>
                    <a:cubicBezTo>
                      <a:pt x="28" y="31"/>
                      <a:pt x="26" y="33"/>
                      <a:pt x="23" y="34"/>
                    </a:cubicBezTo>
                    <a:cubicBezTo>
                      <a:pt x="20" y="36"/>
                      <a:pt x="17" y="36"/>
                      <a:pt x="14" y="37"/>
                    </a:cubicBezTo>
                    <a:cubicBezTo>
                      <a:pt x="11" y="37"/>
                      <a:pt x="8" y="37"/>
                      <a:pt x="4" y="36"/>
                    </a:cubicBezTo>
                    <a:cubicBezTo>
                      <a:pt x="10" y="28"/>
                      <a:pt x="17" y="21"/>
                      <a:pt x="25" y="16"/>
                    </a:cubicBezTo>
                    <a:cubicBezTo>
                      <a:pt x="14" y="20"/>
                      <a:pt x="5" y="26"/>
                      <a:pt x="0" y="35"/>
                    </a:cubicBezTo>
                    <a:cubicBezTo>
                      <a:pt x="0" y="27"/>
                      <a:pt x="1" y="21"/>
                      <a:pt x="3" y="16"/>
                    </a:cubicBezTo>
                    <a:cubicBezTo>
                      <a:pt x="5" y="13"/>
                      <a:pt x="7" y="11"/>
                      <a:pt x="10" y="8"/>
                    </a:cubicBezTo>
                    <a:cubicBezTo>
                      <a:pt x="12" y="7"/>
                      <a:pt x="14" y="5"/>
                      <a:pt x="17" y="4"/>
                    </a:cubicBezTo>
                    <a:cubicBezTo>
                      <a:pt x="19" y="3"/>
                      <a:pt x="22" y="2"/>
                      <a:pt x="24" y="1"/>
                    </a:cubicBezTo>
                    <a:cubicBezTo>
                      <a:pt x="27" y="0"/>
                      <a:pt x="32" y="0"/>
                      <a:pt x="38" y="0"/>
                    </a:cubicBezTo>
                    <a:lnTo>
                      <a:pt x="47" y="0"/>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5" name="Freeform 159"/>
              <p:cNvSpPr/>
              <p:nvPr/>
            </p:nvSpPr>
            <p:spPr bwMode="auto">
              <a:xfrm>
                <a:off x="6111875" y="1384301"/>
                <a:ext cx="231775" cy="139700"/>
              </a:xfrm>
              <a:custGeom>
                <a:avLst/>
                <a:gdLst/>
                <a:ahLst/>
                <a:cxnLst>
                  <a:cxn ang="0">
                    <a:pos x="39" y="4"/>
                  </a:cxn>
                  <a:cxn ang="0">
                    <a:pos x="48" y="10"/>
                  </a:cxn>
                  <a:cxn ang="0">
                    <a:pos x="56" y="27"/>
                  </a:cxn>
                  <a:cxn ang="0">
                    <a:pos x="26" y="15"/>
                  </a:cxn>
                  <a:cxn ang="0">
                    <a:pos x="53" y="29"/>
                  </a:cxn>
                  <a:cxn ang="0">
                    <a:pos x="43" y="33"/>
                  </a:cxn>
                  <a:cxn ang="0">
                    <a:pos x="33" y="33"/>
                  </a:cxn>
                  <a:cxn ang="0">
                    <a:pos x="24" y="30"/>
                  </a:cxn>
                  <a:cxn ang="0">
                    <a:pos x="17" y="25"/>
                  </a:cxn>
                  <a:cxn ang="0">
                    <a:pos x="13" y="21"/>
                  </a:cxn>
                  <a:cxn ang="0">
                    <a:pos x="7" y="12"/>
                  </a:cxn>
                  <a:cxn ang="0">
                    <a:pos x="0" y="6"/>
                  </a:cxn>
                  <a:cxn ang="0">
                    <a:pos x="0" y="6"/>
                  </a:cxn>
                  <a:cxn ang="0">
                    <a:pos x="9" y="4"/>
                  </a:cxn>
                  <a:cxn ang="0">
                    <a:pos x="23" y="1"/>
                  </a:cxn>
                  <a:cxn ang="0">
                    <a:pos x="31" y="1"/>
                  </a:cxn>
                  <a:cxn ang="0">
                    <a:pos x="39" y="4"/>
                  </a:cxn>
                </a:cxnLst>
                <a:rect l="0" t="0" r="r" b="b"/>
                <a:pathLst>
                  <a:path w="56" h="34">
                    <a:moveTo>
                      <a:pt x="39" y="4"/>
                    </a:moveTo>
                    <a:cubicBezTo>
                      <a:pt x="42" y="5"/>
                      <a:pt x="45" y="7"/>
                      <a:pt x="48" y="10"/>
                    </a:cubicBezTo>
                    <a:cubicBezTo>
                      <a:pt x="51" y="13"/>
                      <a:pt x="54" y="19"/>
                      <a:pt x="56" y="27"/>
                    </a:cubicBezTo>
                    <a:cubicBezTo>
                      <a:pt x="49" y="20"/>
                      <a:pt x="38" y="16"/>
                      <a:pt x="26" y="15"/>
                    </a:cubicBezTo>
                    <a:cubicBezTo>
                      <a:pt x="36" y="19"/>
                      <a:pt x="45" y="23"/>
                      <a:pt x="53" y="29"/>
                    </a:cubicBezTo>
                    <a:cubicBezTo>
                      <a:pt x="50" y="31"/>
                      <a:pt x="46" y="32"/>
                      <a:pt x="43" y="33"/>
                    </a:cubicBezTo>
                    <a:cubicBezTo>
                      <a:pt x="40" y="33"/>
                      <a:pt x="37" y="34"/>
                      <a:pt x="33" y="33"/>
                    </a:cubicBezTo>
                    <a:cubicBezTo>
                      <a:pt x="30" y="33"/>
                      <a:pt x="27" y="32"/>
                      <a:pt x="24" y="30"/>
                    </a:cubicBezTo>
                    <a:cubicBezTo>
                      <a:pt x="21" y="28"/>
                      <a:pt x="19" y="27"/>
                      <a:pt x="17" y="25"/>
                    </a:cubicBezTo>
                    <a:cubicBezTo>
                      <a:pt x="15" y="23"/>
                      <a:pt x="14" y="22"/>
                      <a:pt x="13" y="21"/>
                    </a:cubicBezTo>
                    <a:cubicBezTo>
                      <a:pt x="11" y="18"/>
                      <a:pt x="9" y="15"/>
                      <a:pt x="7" y="12"/>
                    </a:cubicBezTo>
                    <a:cubicBezTo>
                      <a:pt x="6" y="9"/>
                      <a:pt x="3" y="7"/>
                      <a:pt x="0" y="6"/>
                    </a:cubicBezTo>
                    <a:cubicBezTo>
                      <a:pt x="0" y="6"/>
                      <a:pt x="0" y="6"/>
                      <a:pt x="0" y="6"/>
                    </a:cubicBezTo>
                    <a:cubicBezTo>
                      <a:pt x="9" y="4"/>
                      <a:pt x="9" y="4"/>
                      <a:pt x="9" y="4"/>
                    </a:cubicBezTo>
                    <a:cubicBezTo>
                      <a:pt x="15" y="2"/>
                      <a:pt x="20" y="1"/>
                      <a:pt x="23" y="1"/>
                    </a:cubicBezTo>
                    <a:cubicBezTo>
                      <a:pt x="25" y="0"/>
                      <a:pt x="28" y="1"/>
                      <a:pt x="31" y="1"/>
                    </a:cubicBezTo>
                    <a:cubicBezTo>
                      <a:pt x="34" y="2"/>
                      <a:pt x="37" y="2"/>
                      <a:pt x="39" y="4"/>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6" name="Freeform 160"/>
              <p:cNvSpPr/>
              <p:nvPr/>
            </p:nvSpPr>
            <p:spPr bwMode="auto">
              <a:xfrm>
                <a:off x="6111875" y="1968501"/>
                <a:ext cx="190500" cy="115888"/>
              </a:xfrm>
              <a:custGeom>
                <a:avLst/>
                <a:gdLst/>
                <a:ahLst/>
                <a:cxnLst>
                  <a:cxn ang="0">
                    <a:pos x="21" y="2"/>
                  </a:cxn>
                  <a:cxn ang="0">
                    <a:pos x="30" y="0"/>
                  </a:cxn>
                  <a:cxn ang="0">
                    <a:pos x="46" y="5"/>
                  </a:cxn>
                  <a:cxn ang="0">
                    <a:pos x="21" y="17"/>
                  </a:cxn>
                  <a:cxn ang="0">
                    <a:pos x="45" y="8"/>
                  </a:cxn>
                  <a:cxn ang="0">
                    <a:pos x="42" y="17"/>
                  </a:cxn>
                  <a:cxn ang="0">
                    <a:pos x="36" y="23"/>
                  </a:cxn>
                  <a:cxn ang="0">
                    <a:pos x="29" y="27"/>
                  </a:cxn>
                  <a:cxn ang="0">
                    <a:pos x="21" y="28"/>
                  </a:cxn>
                  <a:cxn ang="0">
                    <a:pos x="17" y="28"/>
                  </a:cxn>
                  <a:cxn ang="0">
                    <a:pos x="8" y="27"/>
                  </a:cxn>
                  <a:cxn ang="0">
                    <a:pos x="0" y="28"/>
                  </a:cxn>
                  <a:cxn ang="0">
                    <a:pos x="0" y="28"/>
                  </a:cxn>
                  <a:cxn ang="0">
                    <a:pos x="3" y="21"/>
                  </a:cxn>
                  <a:cxn ang="0">
                    <a:pos x="10" y="10"/>
                  </a:cxn>
                  <a:cxn ang="0">
                    <a:pos x="15" y="6"/>
                  </a:cxn>
                  <a:cxn ang="0">
                    <a:pos x="21" y="2"/>
                  </a:cxn>
                </a:cxnLst>
                <a:rect l="0" t="0" r="r" b="b"/>
                <a:pathLst>
                  <a:path w="46" h="28">
                    <a:moveTo>
                      <a:pt x="21" y="2"/>
                    </a:moveTo>
                    <a:cubicBezTo>
                      <a:pt x="24" y="1"/>
                      <a:pt x="27" y="0"/>
                      <a:pt x="30" y="0"/>
                    </a:cubicBezTo>
                    <a:cubicBezTo>
                      <a:pt x="34" y="0"/>
                      <a:pt x="40" y="2"/>
                      <a:pt x="46" y="5"/>
                    </a:cubicBezTo>
                    <a:cubicBezTo>
                      <a:pt x="37" y="6"/>
                      <a:pt x="29" y="10"/>
                      <a:pt x="21" y="17"/>
                    </a:cubicBezTo>
                    <a:cubicBezTo>
                      <a:pt x="29" y="13"/>
                      <a:pt x="37" y="10"/>
                      <a:pt x="45" y="8"/>
                    </a:cubicBezTo>
                    <a:cubicBezTo>
                      <a:pt x="45" y="11"/>
                      <a:pt x="44" y="14"/>
                      <a:pt x="42" y="17"/>
                    </a:cubicBezTo>
                    <a:cubicBezTo>
                      <a:pt x="41" y="19"/>
                      <a:pt x="39" y="21"/>
                      <a:pt x="36" y="23"/>
                    </a:cubicBezTo>
                    <a:cubicBezTo>
                      <a:pt x="34" y="25"/>
                      <a:pt x="32" y="26"/>
                      <a:pt x="29" y="27"/>
                    </a:cubicBezTo>
                    <a:cubicBezTo>
                      <a:pt x="27" y="28"/>
                      <a:pt x="24" y="28"/>
                      <a:pt x="21" y="28"/>
                    </a:cubicBezTo>
                    <a:cubicBezTo>
                      <a:pt x="20" y="28"/>
                      <a:pt x="18" y="28"/>
                      <a:pt x="17" y="28"/>
                    </a:cubicBezTo>
                    <a:cubicBezTo>
                      <a:pt x="14" y="28"/>
                      <a:pt x="11" y="27"/>
                      <a:pt x="8" y="27"/>
                    </a:cubicBezTo>
                    <a:cubicBezTo>
                      <a:pt x="5" y="26"/>
                      <a:pt x="2" y="27"/>
                      <a:pt x="0" y="28"/>
                    </a:cubicBezTo>
                    <a:cubicBezTo>
                      <a:pt x="0" y="28"/>
                      <a:pt x="0" y="28"/>
                      <a:pt x="0" y="28"/>
                    </a:cubicBezTo>
                    <a:cubicBezTo>
                      <a:pt x="3" y="21"/>
                      <a:pt x="3" y="21"/>
                      <a:pt x="3" y="21"/>
                    </a:cubicBezTo>
                    <a:cubicBezTo>
                      <a:pt x="6" y="16"/>
                      <a:pt x="8" y="12"/>
                      <a:pt x="10" y="10"/>
                    </a:cubicBezTo>
                    <a:cubicBezTo>
                      <a:pt x="11" y="8"/>
                      <a:pt x="13" y="7"/>
                      <a:pt x="15" y="6"/>
                    </a:cubicBezTo>
                    <a:cubicBezTo>
                      <a:pt x="17" y="4"/>
                      <a:pt x="19" y="3"/>
                      <a:pt x="21" y="2"/>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7" name="Freeform 161"/>
              <p:cNvSpPr/>
              <p:nvPr/>
            </p:nvSpPr>
            <p:spPr bwMode="auto">
              <a:xfrm>
                <a:off x="6686550" y="1276351"/>
                <a:ext cx="136525" cy="177800"/>
              </a:xfrm>
              <a:custGeom>
                <a:avLst/>
                <a:gdLst/>
                <a:ahLst/>
                <a:cxnLst>
                  <a:cxn ang="0">
                    <a:pos x="19" y="8"/>
                  </a:cxn>
                  <a:cxn ang="0">
                    <a:pos x="25" y="12"/>
                  </a:cxn>
                  <a:cxn ang="0">
                    <a:pos x="29" y="18"/>
                  </a:cxn>
                  <a:cxn ang="0">
                    <a:pos x="32" y="27"/>
                  </a:cxn>
                  <a:cxn ang="0">
                    <a:pos x="30" y="43"/>
                  </a:cxn>
                  <a:cxn ang="0">
                    <a:pos x="14" y="20"/>
                  </a:cxn>
                  <a:cxn ang="0">
                    <a:pos x="26" y="43"/>
                  </a:cxn>
                  <a:cxn ang="0">
                    <a:pos x="17" y="40"/>
                  </a:cxn>
                  <a:cxn ang="0">
                    <a:pos x="11" y="36"/>
                  </a:cxn>
                  <a:cxn ang="0">
                    <a:pos x="6" y="29"/>
                  </a:cxn>
                  <a:cxn ang="0">
                    <a:pos x="3" y="22"/>
                  </a:cxn>
                  <a:cxn ang="0">
                    <a:pos x="3" y="17"/>
                  </a:cxn>
                  <a:cxn ang="0">
                    <a:pos x="3" y="8"/>
                  </a:cxn>
                  <a:cxn ang="0">
                    <a:pos x="0" y="0"/>
                  </a:cxn>
                  <a:cxn ang="0">
                    <a:pos x="0" y="0"/>
                  </a:cxn>
                  <a:cxn ang="0">
                    <a:pos x="8" y="3"/>
                  </a:cxn>
                  <a:cxn ang="0">
                    <a:pos x="19" y="8"/>
                  </a:cxn>
                </a:cxnLst>
                <a:rect l="0" t="0" r="r" b="b"/>
                <a:pathLst>
                  <a:path w="33" h="43">
                    <a:moveTo>
                      <a:pt x="19" y="8"/>
                    </a:moveTo>
                    <a:cubicBezTo>
                      <a:pt x="21" y="9"/>
                      <a:pt x="23" y="10"/>
                      <a:pt x="25" y="12"/>
                    </a:cubicBezTo>
                    <a:cubicBezTo>
                      <a:pt x="27" y="14"/>
                      <a:pt x="28" y="16"/>
                      <a:pt x="29" y="18"/>
                    </a:cubicBezTo>
                    <a:cubicBezTo>
                      <a:pt x="31" y="21"/>
                      <a:pt x="32" y="24"/>
                      <a:pt x="32" y="27"/>
                    </a:cubicBezTo>
                    <a:cubicBezTo>
                      <a:pt x="33" y="31"/>
                      <a:pt x="32" y="36"/>
                      <a:pt x="30" y="43"/>
                    </a:cubicBezTo>
                    <a:cubicBezTo>
                      <a:pt x="28" y="34"/>
                      <a:pt x="23" y="27"/>
                      <a:pt x="14" y="20"/>
                    </a:cubicBezTo>
                    <a:cubicBezTo>
                      <a:pt x="19" y="27"/>
                      <a:pt x="23" y="35"/>
                      <a:pt x="26" y="43"/>
                    </a:cubicBezTo>
                    <a:cubicBezTo>
                      <a:pt x="23" y="43"/>
                      <a:pt x="20" y="42"/>
                      <a:pt x="17" y="40"/>
                    </a:cubicBezTo>
                    <a:cubicBezTo>
                      <a:pt x="15" y="39"/>
                      <a:pt x="13" y="38"/>
                      <a:pt x="11" y="36"/>
                    </a:cubicBezTo>
                    <a:cubicBezTo>
                      <a:pt x="9" y="34"/>
                      <a:pt x="7" y="32"/>
                      <a:pt x="6" y="29"/>
                    </a:cubicBezTo>
                    <a:cubicBezTo>
                      <a:pt x="4" y="27"/>
                      <a:pt x="4" y="24"/>
                      <a:pt x="3" y="22"/>
                    </a:cubicBezTo>
                    <a:cubicBezTo>
                      <a:pt x="3" y="20"/>
                      <a:pt x="3" y="19"/>
                      <a:pt x="3" y="17"/>
                    </a:cubicBezTo>
                    <a:cubicBezTo>
                      <a:pt x="3" y="14"/>
                      <a:pt x="3" y="11"/>
                      <a:pt x="3" y="8"/>
                    </a:cubicBezTo>
                    <a:cubicBezTo>
                      <a:pt x="3" y="5"/>
                      <a:pt x="2" y="3"/>
                      <a:pt x="0" y="0"/>
                    </a:cubicBezTo>
                    <a:cubicBezTo>
                      <a:pt x="0" y="0"/>
                      <a:pt x="0" y="0"/>
                      <a:pt x="0" y="0"/>
                    </a:cubicBezTo>
                    <a:cubicBezTo>
                      <a:pt x="8" y="3"/>
                      <a:pt x="8" y="3"/>
                      <a:pt x="8" y="3"/>
                    </a:cubicBezTo>
                    <a:cubicBezTo>
                      <a:pt x="13" y="5"/>
                      <a:pt x="17" y="6"/>
                      <a:pt x="19" y="8"/>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8" name="Freeform 162"/>
              <p:cNvSpPr/>
              <p:nvPr/>
            </p:nvSpPr>
            <p:spPr bwMode="auto">
              <a:xfrm>
                <a:off x="8029575" y="1106488"/>
                <a:ext cx="223838" cy="160338"/>
              </a:xfrm>
              <a:custGeom>
                <a:avLst/>
                <a:gdLst/>
                <a:ahLst/>
                <a:cxnLst>
                  <a:cxn ang="0">
                    <a:pos x="12" y="8"/>
                  </a:cxn>
                  <a:cxn ang="0">
                    <a:pos x="20" y="3"/>
                  </a:cxn>
                  <a:cxn ang="0">
                    <a:pos x="29" y="1"/>
                  </a:cxn>
                  <a:cxn ang="0">
                    <a:pos x="44" y="1"/>
                  </a:cxn>
                  <a:cxn ang="0">
                    <a:pos x="54" y="1"/>
                  </a:cxn>
                  <a:cxn ang="0">
                    <a:pos x="54" y="1"/>
                  </a:cxn>
                  <a:cxn ang="0">
                    <a:pos x="48" y="9"/>
                  </a:cxn>
                  <a:cxn ang="0">
                    <a:pos x="43" y="19"/>
                  </a:cxn>
                  <a:cxn ang="0">
                    <a:pos x="41" y="24"/>
                  </a:cxn>
                  <a:cxn ang="0">
                    <a:pos x="34" y="32"/>
                  </a:cxn>
                  <a:cxn ang="0">
                    <a:pos x="26" y="37"/>
                  </a:cxn>
                  <a:cxn ang="0">
                    <a:pos x="16" y="39"/>
                  </a:cxn>
                  <a:cxn ang="0">
                    <a:pos x="4" y="38"/>
                  </a:cxn>
                  <a:cxn ang="0">
                    <a:pos x="29" y="17"/>
                  </a:cxn>
                  <a:cxn ang="0">
                    <a:pos x="0" y="36"/>
                  </a:cxn>
                  <a:cxn ang="0">
                    <a:pos x="5" y="16"/>
                  </a:cxn>
                  <a:cxn ang="0">
                    <a:pos x="12" y="8"/>
                  </a:cxn>
                </a:cxnLst>
                <a:rect l="0" t="0" r="r" b="b"/>
                <a:pathLst>
                  <a:path w="54" h="39">
                    <a:moveTo>
                      <a:pt x="12" y="8"/>
                    </a:moveTo>
                    <a:cubicBezTo>
                      <a:pt x="15" y="6"/>
                      <a:pt x="17" y="4"/>
                      <a:pt x="20" y="3"/>
                    </a:cubicBezTo>
                    <a:cubicBezTo>
                      <a:pt x="23" y="2"/>
                      <a:pt x="26" y="1"/>
                      <a:pt x="29" y="1"/>
                    </a:cubicBezTo>
                    <a:cubicBezTo>
                      <a:pt x="32" y="0"/>
                      <a:pt x="37" y="0"/>
                      <a:pt x="44" y="1"/>
                    </a:cubicBezTo>
                    <a:cubicBezTo>
                      <a:pt x="54" y="1"/>
                      <a:pt x="54" y="1"/>
                      <a:pt x="54" y="1"/>
                    </a:cubicBezTo>
                    <a:cubicBezTo>
                      <a:pt x="54" y="1"/>
                      <a:pt x="54" y="1"/>
                      <a:pt x="54" y="1"/>
                    </a:cubicBezTo>
                    <a:cubicBezTo>
                      <a:pt x="51" y="3"/>
                      <a:pt x="49" y="6"/>
                      <a:pt x="48" y="9"/>
                    </a:cubicBezTo>
                    <a:cubicBezTo>
                      <a:pt x="46" y="12"/>
                      <a:pt x="45" y="16"/>
                      <a:pt x="43" y="19"/>
                    </a:cubicBezTo>
                    <a:cubicBezTo>
                      <a:pt x="43" y="21"/>
                      <a:pt x="42" y="23"/>
                      <a:pt x="41" y="24"/>
                    </a:cubicBezTo>
                    <a:cubicBezTo>
                      <a:pt x="39" y="27"/>
                      <a:pt x="37" y="30"/>
                      <a:pt x="34" y="32"/>
                    </a:cubicBezTo>
                    <a:cubicBezTo>
                      <a:pt x="31" y="34"/>
                      <a:pt x="29" y="36"/>
                      <a:pt x="26" y="37"/>
                    </a:cubicBezTo>
                    <a:cubicBezTo>
                      <a:pt x="22" y="38"/>
                      <a:pt x="19" y="39"/>
                      <a:pt x="16" y="39"/>
                    </a:cubicBezTo>
                    <a:cubicBezTo>
                      <a:pt x="12" y="39"/>
                      <a:pt x="8" y="39"/>
                      <a:pt x="4" y="38"/>
                    </a:cubicBezTo>
                    <a:cubicBezTo>
                      <a:pt x="11" y="30"/>
                      <a:pt x="20" y="23"/>
                      <a:pt x="29" y="17"/>
                    </a:cubicBezTo>
                    <a:cubicBezTo>
                      <a:pt x="16" y="21"/>
                      <a:pt x="6" y="27"/>
                      <a:pt x="0" y="36"/>
                    </a:cubicBezTo>
                    <a:cubicBezTo>
                      <a:pt x="1" y="27"/>
                      <a:pt x="2" y="21"/>
                      <a:pt x="5" y="16"/>
                    </a:cubicBezTo>
                    <a:cubicBezTo>
                      <a:pt x="7" y="13"/>
                      <a:pt x="9" y="10"/>
                      <a:pt x="12" y="8"/>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19" name="Freeform 163"/>
              <p:cNvSpPr/>
              <p:nvPr/>
            </p:nvSpPr>
            <p:spPr bwMode="auto">
              <a:xfrm>
                <a:off x="7327900" y="438150"/>
                <a:ext cx="173038" cy="336550"/>
              </a:xfrm>
              <a:custGeom>
                <a:avLst/>
                <a:gdLst/>
                <a:ahLst/>
                <a:cxnLst>
                  <a:cxn ang="0">
                    <a:pos x="32" y="23"/>
                  </a:cxn>
                  <a:cxn ang="0">
                    <a:pos x="36" y="29"/>
                  </a:cxn>
                  <a:cxn ang="0">
                    <a:pos x="41" y="41"/>
                  </a:cxn>
                  <a:cxn ang="0">
                    <a:pos x="41" y="54"/>
                  </a:cxn>
                  <a:cxn ang="0">
                    <a:pos x="37" y="66"/>
                  </a:cxn>
                  <a:cxn ang="0">
                    <a:pos x="29" y="77"/>
                  </a:cxn>
                  <a:cxn ang="0">
                    <a:pos x="21" y="37"/>
                  </a:cxn>
                  <a:cxn ang="0">
                    <a:pos x="24" y="81"/>
                  </a:cxn>
                  <a:cxn ang="0">
                    <a:pos x="5" y="63"/>
                  </a:cxn>
                  <a:cxn ang="0">
                    <a:pos x="1" y="50"/>
                  </a:cxn>
                  <a:cxn ang="0">
                    <a:pos x="1" y="38"/>
                  </a:cxn>
                  <a:cxn ang="0">
                    <a:pos x="3" y="28"/>
                  </a:cxn>
                  <a:cxn ang="0">
                    <a:pos x="12" y="10"/>
                  </a:cxn>
                  <a:cxn ang="0">
                    <a:pos x="19" y="0"/>
                  </a:cxn>
                  <a:cxn ang="0">
                    <a:pos x="19" y="0"/>
                  </a:cxn>
                  <a:cxn ang="0">
                    <a:pos x="23" y="11"/>
                  </a:cxn>
                  <a:cxn ang="0">
                    <a:pos x="32" y="23"/>
                  </a:cxn>
                </a:cxnLst>
                <a:rect l="0" t="0" r="r" b="b"/>
                <a:pathLst>
                  <a:path w="42" h="81">
                    <a:moveTo>
                      <a:pt x="32" y="23"/>
                    </a:moveTo>
                    <a:cubicBezTo>
                      <a:pt x="34" y="25"/>
                      <a:pt x="35" y="27"/>
                      <a:pt x="36" y="29"/>
                    </a:cubicBezTo>
                    <a:cubicBezTo>
                      <a:pt x="38" y="33"/>
                      <a:pt x="40" y="37"/>
                      <a:pt x="41" y="41"/>
                    </a:cubicBezTo>
                    <a:cubicBezTo>
                      <a:pt x="42" y="45"/>
                      <a:pt x="42" y="49"/>
                      <a:pt x="41" y="54"/>
                    </a:cubicBezTo>
                    <a:cubicBezTo>
                      <a:pt x="40" y="58"/>
                      <a:pt x="39" y="62"/>
                      <a:pt x="37" y="66"/>
                    </a:cubicBezTo>
                    <a:cubicBezTo>
                      <a:pt x="35" y="70"/>
                      <a:pt x="32" y="74"/>
                      <a:pt x="29" y="77"/>
                    </a:cubicBezTo>
                    <a:cubicBezTo>
                      <a:pt x="24" y="65"/>
                      <a:pt x="22" y="51"/>
                      <a:pt x="21" y="37"/>
                    </a:cubicBezTo>
                    <a:cubicBezTo>
                      <a:pt x="17" y="54"/>
                      <a:pt x="18" y="68"/>
                      <a:pt x="24" y="81"/>
                    </a:cubicBezTo>
                    <a:cubicBezTo>
                      <a:pt x="15" y="75"/>
                      <a:pt x="9" y="69"/>
                      <a:pt x="5" y="63"/>
                    </a:cubicBezTo>
                    <a:cubicBezTo>
                      <a:pt x="3" y="59"/>
                      <a:pt x="2" y="55"/>
                      <a:pt x="1" y="50"/>
                    </a:cubicBezTo>
                    <a:cubicBezTo>
                      <a:pt x="0" y="46"/>
                      <a:pt x="0" y="42"/>
                      <a:pt x="1" y="38"/>
                    </a:cubicBezTo>
                    <a:cubicBezTo>
                      <a:pt x="1" y="35"/>
                      <a:pt x="2" y="31"/>
                      <a:pt x="3" y="28"/>
                    </a:cubicBezTo>
                    <a:cubicBezTo>
                      <a:pt x="4" y="24"/>
                      <a:pt x="7" y="18"/>
                      <a:pt x="12" y="10"/>
                    </a:cubicBezTo>
                    <a:cubicBezTo>
                      <a:pt x="19" y="0"/>
                      <a:pt x="19" y="0"/>
                      <a:pt x="19" y="0"/>
                    </a:cubicBezTo>
                    <a:cubicBezTo>
                      <a:pt x="19" y="0"/>
                      <a:pt x="19" y="0"/>
                      <a:pt x="19" y="0"/>
                    </a:cubicBezTo>
                    <a:cubicBezTo>
                      <a:pt x="19" y="5"/>
                      <a:pt x="21" y="9"/>
                      <a:pt x="23" y="11"/>
                    </a:cubicBezTo>
                    <a:cubicBezTo>
                      <a:pt x="26" y="15"/>
                      <a:pt x="29" y="19"/>
                      <a:pt x="32" y="23"/>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0" name="Freeform 165"/>
              <p:cNvSpPr/>
              <p:nvPr/>
            </p:nvSpPr>
            <p:spPr bwMode="auto">
              <a:xfrm>
                <a:off x="7831137" y="1976438"/>
                <a:ext cx="144463" cy="98425"/>
              </a:xfrm>
              <a:custGeom>
                <a:avLst/>
                <a:gdLst/>
                <a:ahLst/>
                <a:cxnLst>
                  <a:cxn ang="0">
                    <a:pos x="2" y="12"/>
                  </a:cxn>
                  <a:cxn ang="0">
                    <a:pos x="6" y="7"/>
                  </a:cxn>
                  <a:cxn ang="0">
                    <a:pos x="12" y="3"/>
                  </a:cxn>
                  <a:cxn ang="0">
                    <a:pos x="18" y="1"/>
                  </a:cxn>
                  <a:cxn ang="0">
                    <a:pos x="21" y="1"/>
                  </a:cxn>
                  <a:cxn ang="0">
                    <a:pos x="29" y="1"/>
                  </a:cxn>
                  <a:cxn ang="0">
                    <a:pos x="35" y="0"/>
                  </a:cxn>
                  <a:cxn ang="0">
                    <a:pos x="35" y="0"/>
                  </a:cxn>
                  <a:cxn ang="0">
                    <a:pos x="33" y="5"/>
                  </a:cxn>
                  <a:cxn ang="0">
                    <a:pos x="29" y="14"/>
                  </a:cxn>
                  <a:cxn ang="0">
                    <a:pos x="25" y="18"/>
                  </a:cxn>
                  <a:cxn ang="0">
                    <a:pos x="20" y="21"/>
                  </a:cxn>
                  <a:cxn ang="0">
                    <a:pos x="13" y="23"/>
                  </a:cxn>
                  <a:cxn ang="0">
                    <a:pos x="0" y="21"/>
                  </a:cxn>
                  <a:cxn ang="0">
                    <a:pos x="19" y="10"/>
                  </a:cxn>
                  <a:cxn ang="0">
                    <a:pos x="0" y="18"/>
                  </a:cxn>
                  <a:cxn ang="0">
                    <a:pos x="2" y="12"/>
                  </a:cxn>
                </a:cxnLst>
                <a:rect l="0" t="0" r="r" b="b"/>
                <a:pathLst>
                  <a:path w="35" h="24">
                    <a:moveTo>
                      <a:pt x="2" y="12"/>
                    </a:moveTo>
                    <a:cubicBezTo>
                      <a:pt x="3" y="10"/>
                      <a:pt x="5" y="8"/>
                      <a:pt x="6" y="7"/>
                    </a:cubicBezTo>
                    <a:cubicBezTo>
                      <a:pt x="8" y="5"/>
                      <a:pt x="9" y="4"/>
                      <a:pt x="12" y="3"/>
                    </a:cubicBezTo>
                    <a:cubicBezTo>
                      <a:pt x="14" y="2"/>
                      <a:pt x="16" y="2"/>
                      <a:pt x="18" y="1"/>
                    </a:cubicBezTo>
                    <a:cubicBezTo>
                      <a:pt x="19" y="1"/>
                      <a:pt x="20" y="1"/>
                      <a:pt x="21" y="1"/>
                    </a:cubicBezTo>
                    <a:cubicBezTo>
                      <a:pt x="24" y="1"/>
                      <a:pt x="26" y="1"/>
                      <a:pt x="29" y="1"/>
                    </a:cubicBezTo>
                    <a:cubicBezTo>
                      <a:pt x="31" y="2"/>
                      <a:pt x="33" y="1"/>
                      <a:pt x="35" y="0"/>
                    </a:cubicBezTo>
                    <a:cubicBezTo>
                      <a:pt x="35" y="0"/>
                      <a:pt x="35" y="0"/>
                      <a:pt x="35" y="0"/>
                    </a:cubicBezTo>
                    <a:cubicBezTo>
                      <a:pt x="33" y="5"/>
                      <a:pt x="33" y="5"/>
                      <a:pt x="33" y="5"/>
                    </a:cubicBezTo>
                    <a:cubicBezTo>
                      <a:pt x="31" y="10"/>
                      <a:pt x="30" y="13"/>
                      <a:pt x="29" y="14"/>
                    </a:cubicBezTo>
                    <a:cubicBezTo>
                      <a:pt x="28" y="15"/>
                      <a:pt x="26" y="17"/>
                      <a:pt x="25" y="18"/>
                    </a:cubicBezTo>
                    <a:cubicBezTo>
                      <a:pt x="24" y="19"/>
                      <a:pt x="22" y="21"/>
                      <a:pt x="20" y="21"/>
                    </a:cubicBezTo>
                    <a:cubicBezTo>
                      <a:pt x="18" y="22"/>
                      <a:pt x="16" y="23"/>
                      <a:pt x="13" y="23"/>
                    </a:cubicBezTo>
                    <a:cubicBezTo>
                      <a:pt x="10" y="24"/>
                      <a:pt x="6" y="23"/>
                      <a:pt x="0" y="21"/>
                    </a:cubicBezTo>
                    <a:cubicBezTo>
                      <a:pt x="7" y="20"/>
                      <a:pt x="14" y="16"/>
                      <a:pt x="19" y="10"/>
                    </a:cubicBezTo>
                    <a:cubicBezTo>
                      <a:pt x="13" y="13"/>
                      <a:pt x="7" y="16"/>
                      <a:pt x="0" y="18"/>
                    </a:cubicBezTo>
                    <a:cubicBezTo>
                      <a:pt x="0" y="16"/>
                      <a:pt x="1" y="14"/>
                      <a:pt x="2" y="12"/>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1" name="Freeform 166"/>
              <p:cNvSpPr/>
              <p:nvPr/>
            </p:nvSpPr>
            <p:spPr bwMode="auto">
              <a:xfrm>
                <a:off x="7158037" y="1644651"/>
                <a:ext cx="180975" cy="323850"/>
              </a:xfrm>
              <a:custGeom>
                <a:avLst/>
                <a:gdLst/>
                <a:ahLst/>
                <a:cxnLst>
                  <a:cxn ang="0">
                    <a:pos x="33" y="0"/>
                  </a:cxn>
                  <a:cxn ang="0">
                    <a:pos x="37" y="11"/>
                  </a:cxn>
                  <a:cxn ang="0">
                    <a:pos x="43" y="29"/>
                  </a:cxn>
                  <a:cxn ang="0">
                    <a:pos x="43" y="40"/>
                  </a:cxn>
                  <a:cxn ang="0">
                    <a:pos x="41" y="51"/>
                  </a:cxn>
                  <a:cxn ang="0">
                    <a:pos x="34" y="63"/>
                  </a:cxn>
                  <a:cxn ang="0">
                    <a:pos x="12" y="78"/>
                  </a:cxn>
                  <a:cxn ang="0">
                    <a:pos x="24" y="36"/>
                  </a:cxn>
                  <a:cxn ang="0">
                    <a:pos x="8" y="74"/>
                  </a:cxn>
                  <a:cxn ang="0">
                    <a:pos x="2" y="62"/>
                  </a:cxn>
                  <a:cxn ang="0">
                    <a:pos x="1" y="49"/>
                  </a:cxn>
                  <a:cxn ang="0">
                    <a:pos x="4" y="37"/>
                  </a:cxn>
                  <a:cxn ang="0">
                    <a:pos x="10" y="26"/>
                  </a:cxn>
                  <a:cxn ang="0">
                    <a:pos x="15" y="21"/>
                  </a:cxn>
                  <a:cxn ang="0">
                    <a:pos x="26" y="11"/>
                  </a:cxn>
                  <a:cxn ang="0">
                    <a:pos x="33" y="0"/>
                  </a:cxn>
                </a:cxnLst>
                <a:rect l="0" t="0" r="r" b="b"/>
                <a:pathLst>
                  <a:path w="44" h="78">
                    <a:moveTo>
                      <a:pt x="33" y="0"/>
                    </a:moveTo>
                    <a:cubicBezTo>
                      <a:pt x="37" y="11"/>
                      <a:pt x="37" y="11"/>
                      <a:pt x="37" y="11"/>
                    </a:cubicBezTo>
                    <a:cubicBezTo>
                      <a:pt x="41" y="19"/>
                      <a:pt x="43" y="25"/>
                      <a:pt x="43" y="29"/>
                    </a:cubicBezTo>
                    <a:cubicBezTo>
                      <a:pt x="44" y="33"/>
                      <a:pt x="44" y="36"/>
                      <a:pt x="43" y="40"/>
                    </a:cubicBezTo>
                    <a:cubicBezTo>
                      <a:pt x="43" y="44"/>
                      <a:pt x="42" y="47"/>
                      <a:pt x="41" y="51"/>
                    </a:cubicBezTo>
                    <a:cubicBezTo>
                      <a:pt x="39" y="56"/>
                      <a:pt x="37" y="60"/>
                      <a:pt x="34" y="63"/>
                    </a:cubicBezTo>
                    <a:cubicBezTo>
                      <a:pt x="30" y="68"/>
                      <a:pt x="22" y="73"/>
                      <a:pt x="12" y="78"/>
                    </a:cubicBezTo>
                    <a:cubicBezTo>
                      <a:pt x="20" y="67"/>
                      <a:pt x="24" y="53"/>
                      <a:pt x="24" y="36"/>
                    </a:cubicBezTo>
                    <a:cubicBezTo>
                      <a:pt x="20" y="50"/>
                      <a:pt x="15" y="62"/>
                      <a:pt x="8" y="74"/>
                    </a:cubicBezTo>
                    <a:cubicBezTo>
                      <a:pt x="5" y="70"/>
                      <a:pt x="3" y="66"/>
                      <a:pt x="2" y="62"/>
                    </a:cubicBezTo>
                    <a:cubicBezTo>
                      <a:pt x="1" y="58"/>
                      <a:pt x="0" y="53"/>
                      <a:pt x="1" y="49"/>
                    </a:cubicBezTo>
                    <a:cubicBezTo>
                      <a:pt x="1" y="45"/>
                      <a:pt x="2" y="41"/>
                      <a:pt x="4" y="37"/>
                    </a:cubicBezTo>
                    <a:cubicBezTo>
                      <a:pt x="5" y="33"/>
                      <a:pt x="8" y="29"/>
                      <a:pt x="10" y="26"/>
                    </a:cubicBezTo>
                    <a:cubicBezTo>
                      <a:pt x="12" y="24"/>
                      <a:pt x="13" y="22"/>
                      <a:pt x="15" y="21"/>
                    </a:cubicBezTo>
                    <a:cubicBezTo>
                      <a:pt x="19" y="17"/>
                      <a:pt x="23" y="14"/>
                      <a:pt x="26" y="11"/>
                    </a:cubicBezTo>
                    <a:cubicBezTo>
                      <a:pt x="30" y="8"/>
                      <a:pt x="32" y="5"/>
                      <a:pt x="33"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2" name="Freeform 167"/>
              <p:cNvSpPr/>
              <p:nvPr/>
            </p:nvSpPr>
            <p:spPr bwMode="auto">
              <a:xfrm>
                <a:off x="8196262" y="1428751"/>
                <a:ext cx="93663" cy="157163"/>
              </a:xfrm>
              <a:custGeom>
                <a:avLst/>
                <a:gdLst/>
                <a:ahLst/>
                <a:cxnLst>
                  <a:cxn ang="0">
                    <a:pos x="21" y="24"/>
                  </a:cxn>
                  <a:cxn ang="0">
                    <a:pos x="21" y="26"/>
                  </a:cxn>
                  <a:cxn ang="0">
                    <a:pos x="17" y="32"/>
                  </a:cxn>
                  <a:cxn ang="0">
                    <a:pos x="5" y="38"/>
                  </a:cxn>
                  <a:cxn ang="0">
                    <a:pos x="12" y="18"/>
                  </a:cxn>
                  <a:cxn ang="0">
                    <a:pos x="4" y="36"/>
                  </a:cxn>
                  <a:cxn ang="0">
                    <a:pos x="1" y="30"/>
                  </a:cxn>
                  <a:cxn ang="0">
                    <a:pos x="1" y="24"/>
                  </a:cxn>
                  <a:cxn ang="0">
                    <a:pos x="2" y="18"/>
                  </a:cxn>
                  <a:cxn ang="0">
                    <a:pos x="6" y="12"/>
                  </a:cxn>
                  <a:cxn ang="0">
                    <a:pos x="9" y="10"/>
                  </a:cxn>
                  <a:cxn ang="0">
                    <a:pos x="14" y="5"/>
                  </a:cxn>
                  <a:cxn ang="0">
                    <a:pos x="18" y="0"/>
                  </a:cxn>
                  <a:cxn ang="0">
                    <a:pos x="20" y="6"/>
                  </a:cxn>
                  <a:cxn ang="0">
                    <a:pos x="23" y="15"/>
                  </a:cxn>
                  <a:cxn ang="0">
                    <a:pos x="23" y="18"/>
                  </a:cxn>
                  <a:cxn ang="0">
                    <a:pos x="22" y="21"/>
                  </a:cxn>
                  <a:cxn ang="0">
                    <a:pos x="21" y="24"/>
                  </a:cxn>
                </a:cxnLst>
                <a:rect l="0" t="0" r="r" b="b"/>
                <a:pathLst>
                  <a:path w="23" h="38">
                    <a:moveTo>
                      <a:pt x="21" y="24"/>
                    </a:moveTo>
                    <a:cubicBezTo>
                      <a:pt x="21" y="25"/>
                      <a:pt x="21" y="25"/>
                      <a:pt x="21" y="26"/>
                    </a:cubicBezTo>
                    <a:cubicBezTo>
                      <a:pt x="20" y="28"/>
                      <a:pt x="18" y="30"/>
                      <a:pt x="17" y="32"/>
                    </a:cubicBezTo>
                    <a:cubicBezTo>
                      <a:pt x="15" y="34"/>
                      <a:pt x="11" y="36"/>
                      <a:pt x="5" y="38"/>
                    </a:cubicBezTo>
                    <a:cubicBezTo>
                      <a:pt x="10" y="33"/>
                      <a:pt x="12" y="26"/>
                      <a:pt x="12" y="18"/>
                    </a:cubicBezTo>
                    <a:cubicBezTo>
                      <a:pt x="10" y="25"/>
                      <a:pt x="7" y="31"/>
                      <a:pt x="4" y="36"/>
                    </a:cubicBezTo>
                    <a:cubicBezTo>
                      <a:pt x="2" y="34"/>
                      <a:pt x="1" y="32"/>
                      <a:pt x="1" y="30"/>
                    </a:cubicBezTo>
                    <a:cubicBezTo>
                      <a:pt x="0" y="28"/>
                      <a:pt x="0" y="26"/>
                      <a:pt x="1" y="24"/>
                    </a:cubicBezTo>
                    <a:cubicBezTo>
                      <a:pt x="1" y="22"/>
                      <a:pt x="1" y="20"/>
                      <a:pt x="2" y="18"/>
                    </a:cubicBezTo>
                    <a:cubicBezTo>
                      <a:pt x="3" y="16"/>
                      <a:pt x="5" y="14"/>
                      <a:pt x="6" y="12"/>
                    </a:cubicBezTo>
                    <a:cubicBezTo>
                      <a:pt x="7" y="11"/>
                      <a:pt x="8" y="11"/>
                      <a:pt x="9" y="10"/>
                    </a:cubicBezTo>
                    <a:cubicBezTo>
                      <a:pt x="11" y="8"/>
                      <a:pt x="13" y="7"/>
                      <a:pt x="14" y="5"/>
                    </a:cubicBezTo>
                    <a:cubicBezTo>
                      <a:pt x="16" y="4"/>
                      <a:pt x="17" y="2"/>
                      <a:pt x="18" y="0"/>
                    </a:cubicBezTo>
                    <a:cubicBezTo>
                      <a:pt x="20" y="6"/>
                      <a:pt x="20" y="6"/>
                      <a:pt x="20" y="6"/>
                    </a:cubicBezTo>
                    <a:cubicBezTo>
                      <a:pt x="21" y="10"/>
                      <a:pt x="22" y="13"/>
                      <a:pt x="23" y="15"/>
                    </a:cubicBezTo>
                    <a:cubicBezTo>
                      <a:pt x="23" y="16"/>
                      <a:pt x="23" y="17"/>
                      <a:pt x="23" y="18"/>
                    </a:cubicBezTo>
                    <a:cubicBezTo>
                      <a:pt x="22" y="19"/>
                      <a:pt x="22" y="20"/>
                      <a:pt x="22" y="21"/>
                    </a:cubicBezTo>
                    <a:cubicBezTo>
                      <a:pt x="22" y="22"/>
                      <a:pt x="21" y="23"/>
                      <a:pt x="21" y="24"/>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3" name="Freeform 168"/>
              <p:cNvSpPr/>
              <p:nvPr/>
            </p:nvSpPr>
            <p:spPr bwMode="auto">
              <a:xfrm>
                <a:off x="8377237" y="1387476"/>
                <a:ext cx="309563" cy="269875"/>
              </a:xfrm>
              <a:custGeom>
                <a:avLst/>
                <a:gdLst/>
                <a:ahLst/>
                <a:cxnLst>
                  <a:cxn ang="0">
                    <a:pos x="2" y="41"/>
                  </a:cxn>
                  <a:cxn ang="0">
                    <a:pos x="4" y="35"/>
                  </a:cxn>
                  <a:cxn ang="0">
                    <a:pos x="4" y="34"/>
                  </a:cxn>
                  <a:cxn ang="0">
                    <a:pos x="5" y="30"/>
                  </a:cxn>
                  <a:cxn ang="0">
                    <a:pos x="15" y="16"/>
                  </a:cxn>
                  <a:cxn ang="0">
                    <a:pos x="26" y="8"/>
                  </a:cxn>
                  <a:cxn ang="0">
                    <a:pos x="38" y="3"/>
                  </a:cxn>
                  <a:cxn ang="0">
                    <a:pos x="61" y="0"/>
                  </a:cxn>
                  <a:cxn ang="0">
                    <a:pos x="75" y="0"/>
                  </a:cxn>
                  <a:cxn ang="0">
                    <a:pos x="75" y="0"/>
                  </a:cxn>
                  <a:cxn ang="0">
                    <a:pos x="67" y="12"/>
                  </a:cxn>
                  <a:cxn ang="0">
                    <a:pos x="61" y="29"/>
                  </a:cxn>
                  <a:cxn ang="0">
                    <a:pos x="58" y="38"/>
                  </a:cxn>
                  <a:cxn ang="0">
                    <a:pos x="49" y="50"/>
                  </a:cxn>
                  <a:cxn ang="0">
                    <a:pos x="37" y="60"/>
                  </a:cxn>
                  <a:cxn ang="0">
                    <a:pos x="23" y="64"/>
                  </a:cxn>
                  <a:cxn ang="0">
                    <a:pos x="7" y="64"/>
                  </a:cxn>
                  <a:cxn ang="0">
                    <a:pos x="41" y="28"/>
                  </a:cxn>
                  <a:cxn ang="0">
                    <a:pos x="0" y="62"/>
                  </a:cxn>
                  <a:cxn ang="0">
                    <a:pos x="2" y="41"/>
                  </a:cxn>
                </a:cxnLst>
                <a:rect l="0" t="0" r="r" b="b"/>
                <a:pathLst>
                  <a:path w="75" h="65">
                    <a:moveTo>
                      <a:pt x="2" y="41"/>
                    </a:moveTo>
                    <a:cubicBezTo>
                      <a:pt x="3" y="39"/>
                      <a:pt x="3" y="37"/>
                      <a:pt x="4" y="35"/>
                    </a:cubicBezTo>
                    <a:cubicBezTo>
                      <a:pt x="4" y="35"/>
                      <a:pt x="4" y="34"/>
                      <a:pt x="4" y="34"/>
                    </a:cubicBezTo>
                    <a:cubicBezTo>
                      <a:pt x="4" y="33"/>
                      <a:pt x="5" y="32"/>
                      <a:pt x="5" y="30"/>
                    </a:cubicBezTo>
                    <a:cubicBezTo>
                      <a:pt x="8" y="25"/>
                      <a:pt x="11" y="20"/>
                      <a:pt x="15" y="16"/>
                    </a:cubicBezTo>
                    <a:cubicBezTo>
                      <a:pt x="18" y="13"/>
                      <a:pt x="22" y="10"/>
                      <a:pt x="26" y="8"/>
                    </a:cubicBezTo>
                    <a:cubicBezTo>
                      <a:pt x="30" y="6"/>
                      <a:pt x="34" y="4"/>
                      <a:pt x="38" y="3"/>
                    </a:cubicBezTo>
                    <a:cubicBezTo>
                      <a:pt x="42" y="1"/>
                      <a:pt x="50" y="1"/>
                      <a:pt x="61" y="0"/>
                    </a:cubicBezTo>
                    <a:cubicBezTo>
                      <a:pt x="75" y="0"/>
                      <a:pt x="75" y="0"/>
                      <a:pt x="75" y="0"/>
                    </a:cubicBezTo>
                    <a:cubicBezTo>
                      <a:pt x="75" y="0"/>
                      <a:pt x="75" y="0"/>
                      <a:pt x="75" y="0"/>
                    </a:cubicBezTo>
                    <a:cubicBezTo>
                      <a:pt x="71" y="3"/>
                      <a:pt x="68" y="7"/>
                      <a:pt x="67" y="12"/>
                    </a:cubicBezTo>
                    <a:cubicBezTo>
                      <a:pt x="65" y="18"/>
                      <a:pt x="63" y="24"/>
                      <a:pt x="61" y="29"/>
                    </a:cubicBezTo>
                    <a:cubicBezTo>
                      <a:pt x="60" y="32"/>
                      <a:pt x="59" y="35"/>
                      <a:pt x="58" y="38"/>
                    </a:cubicBezTo>
                    <a:cubicBezTo>
                      <a:pt x="56" y="42"/>
                      <a:pt x="53" y="46"/>
                      <a:pt x="49" y="50"/>
                    </a:cubicBezTo>
                    <a:cubicBezTo>
                      <a:pt x="46" y="54"/>
                      <a:pt x="42" y="57"/>
                      <a:pt x="37" y="60"/>
                    </a:cubicBezTo>
                    <a:cubicBezTo>
                      <a:pt x="33" y="62"/>
                      <a:pt x="28" y="64"/>
                      <a:pt x="23" y="64"/>
                    </a:cubicBezTo>
                    <a:cubicBezTo>
                      <a:pt x="17" y="65"/>
                      <a:pt x="12" y="65"/>
                      <a:pt x="7" y="64"/>
                    </a:cubicBezTo>
                    <a:cubicBezTo>
                      <a:pt x="16" y="50"/>
                      <a:pt x="27" y="38"/>
                      <a:pt x="41" y="28"/>
                    </a:cubicBezTo>
                    <a:cubicBezTo>
                      <a:pt x="22" y="36"/>
                      <a:pt x="9" y="47"/>
                      <a:pt x="0" y="62"/>
                    </a:cubicBezTo>
                    <a:cubicBezTo>
                      <a:pt x="0" y="53"/>
                      <a:pt x="1" y="46"/>
                      <a:pt x="2" y="4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4" name="Freeform 169"/>
              <p:cNvSpPr/>
              <p:nvPr/>
            </p:nvSpPr>
            <p:spPr bwMode="auto">
              <a:xfrm>
                <a:off x="6884987" y="563563"/>
                <a:ext cx="136525" cy="260350"/>
              </a:xfrm>
              <a:custGeom>
                <a:avLst/>
                <a:gdLst/>
                <a:ahLst/>
                <a:cxnLst>
                  <a:cxn ang="0">
                    <a:pos x="17" y="8"/>
                  </a:cxn>
                  <a:cxn ang="0">
                    <a:pos x="21" y="0"/>
                  </a:cxn>
                  <a:cxn ang="0">
                    <a:pos x="26" y="8"/>
                  </a:cxn>
                  <a:cxn ang="0">
                    <a:pos x="32" y="23"/>
                  </a:cxn>
                  <a:cxn ang="0">
                    <a:pos x="33" y="31"/>
                  </a:cxn>
                  <a:cxn ang="0">
                    <a:pos x="32" y="40"/>
                  </a:cxn>
                  <a:cxn ang="0">
                    <a:pos x="27" y="51"/>
                  </a:cxn>
                  <a:cxn ang="0">
                    <a:pos x="11" y="63"/>
                  </a:cxn>
                  <a:cxn ang="0">
                    <a:pos x="17" y="29"/>
                  </a:cxn>
                  <a:cxn ang="0">
                    <a:pos x="8" y="60"/>
                  </a:cxn>
                  <a:cxn ang="0">
                    <a:pos x="2" y="50"/>
                  </a:cxn>
                  <a:cxn ang="0">
                    <a:pos x="0" y="40"/>
                  </a:cxn>
                  <a:cxn ang="0">
                    <a:pos x="1" y="30"/>
                  </a:cxn>
                  <a:cxn ang="0">
                    <a:pos x="5" y="21"/>
                  </a:cxn>
                  <a:cxn ang="0">
                    <a:pos x="9" y="17"/>
                  </a:cxn>
                  <a:cxn ang="0">
                    <a:pos x="17" y="8"/>
                  </a:cxn>
                </a:cxnLst>
                <a:rect l="0" t="0" r="r" b="b"/>
                <a:pathLst>
                  <a:path w="33" h="63">
                    <a:moveTo>
                      <a:pt x="17" y="8"/>
                    </a:moveTo>
                    <a:cubicBezTo>
                      <a:pt x="19" y="6"/>
                      <a:pt x="21" y="4"/>
                      <a:pt x="21" y="0"/>
                    </a:cubicBezTo>
                    <a:cubicBezTo>
                      <a:pt x="26" y="8"/>
                      <a:pt x="26" y="8"/>
                      <a:pt x="26" y="8"/>
                    </a:cubicBezTo>
                    <a:cubicBezTo>
                      <a:pt x="29" y="15"/>
                      <a:pt x="31" y="20"/>
                      <a:pt x="32" y="23"/>
                    </a:cubicBezTo>
                    <a:cubicBezTo>
                      <a:pt x="32" y="25"/>
                      <a:pt x="33" y="28"/>
                      <a:pt x="33" y="31"/>
                    </a:cubicBezTo>
                    <a:cubicBezTo>
                      <a:pt x="33" y="34"/>
                      <a:pt x="33" y="37"/>
                      <a:pt x="32" y="40"/>
                    </a:cubicBezTo>
                    <a:cubicBezTo>
                      <a:pt x="31" y="44"/>
                      <a:pt x="29" y="48"/>
                      <a:pt x="27" y="51"/>
                    </a:cubicBezTo>
                    <a:cubicBezTo>
                      <a:pt x="24" y="55"/>
                      <a:pt x="19" y="59"/>
                      <a:pt x="11" y="63"/>
                    </a:cubicBezTo>
                    <a:cubicBezTo>
                      <a:pt x="17" y="54"/>
                      <a:pt x="19" y="42"/>
                      <a:pt x="17" y="29"/>
                    </a:cubicBezTo>
                    <a:cubicBezTo>
                      <a:pt x="15" y="40"/>
                      <a:pt x="12" y="50"/>
                      <a:pt x="8" y="60"/>
                    </a:cubicBezTo>
                    <a:cubicBezTo>
                      <a:pt x="5" y="57"/>
                      <a:pt x="3" y="54"/>
                      <a:pt x="2" y="50"/>
                    </a:cubicBezTo>
                    <a:cubicBezTo>
                      <a:pt x="1" y="47"/>
                      <a:pt x="0" y="44"/>
                      <a:pt x="0" y="40"/>
                    </a:cubicBezTo>
                    <a:cubicBezTo>
                      <a:pt x="0" y="37"/>
                      <a:pt x="0" y="34"/>
                      <a:pt x="1" y="30"/>
                    </a:cubicBezTo>
                    <a:cubicBezTo>
                      <a:pt x="2" y="27"/>
                      <a:pt x="4" y="24"/>
                      <a:pt x="5" y="21"/>
                    </a:cubicBezTo>
                    <a:cubicBezTo>
                      <a:pt x="6" y="20"/>
                      <a:pt x="8" y="18"/>
                      <a:pt x="9" y="17"/>
                    </a:cubicBezTo>
                    <a:cubicBezTo>
                      <a:pt x="11" y="14"/>
                      <a:pt x="14" y="11"/>
                      <a:pt x="17" y="8"/>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5" name="Freeform 170"/>
              <p:cNvSpPr/>
              <p:nvPr/>
            </p:nvSpPr>
            <p:spPr bwMode="auto">
              <a:xfrm>
                <a:off x="5818187" y="1608138"/>
                <a:ext cx="384175" cy="222250"/>
              </a:xfrm>
              <a:custGeom>
                <a:avLst/>
                <a:gdLst/>
                <a:ahLst/>
                <a:cxnLst>
                  <a:cxn ang="0">
                    <a:pos x="0" y="11"/>
                  </a:cxn>
                  <a:cxn ang="0">
                    <a:pos x="1" y="11"/>
                  </a:cxn>
                  <a:cxn ang="0">
                    <a:pos x="14" y="6"/>
                  </a:cxn>
                  <a:cxn ang="0">
                    <a:pos x="36" y="0"/>
                  </a:cxn>
                  <a:cxn ang="0">
                    <a:pos x="49" y="1"/>
                  </a:cxn>
                  <a:cxn ang="0">
                    <a:pos x="62" y="5"/>
                  </a:cxn>
                  <a:cxn ang="0">
                    <a:pos x="77" y="14"/>
                  </a:cxn>
                  <a:cxn ang="0">
                    <a:pos x="93" y="41"/>
                  </a:cxn>
                  <a:cxn ang="0">
                    <a:pos x="43" y="25"/>
                  </a:cxn>
                  <a:cxn ang="0">
                    <a:pos x="88" y="46"/>
                  </a:cxn>
                  <a:cxn ang="0">
                    <a:pos x="73" y="52"/>
                  </a:cxn>
                  <a:cxn ang="0">
                    <a:pos x="58" y="53"/>
                  </a:cxn>
                  <a:cxn ang="0">
                    <a:pos x="43" y="49"/>
                  </a:cxn>
                  <a:cxn ang="0">
                    <a:pos x="30" y="40"/>
                  </a:cxn>
                  <a:cxn ang="0">
                    <a:pos x="24" y="34"/>
                  </a:cxn>
                  <a:cxn ang="0">
                    <a:pos x="13" y="20"/>
                  </a:cxn>
                  <a:cxn ang="0">
                    <a:pos x="0" y="11"/>
                  </a:cxn>
                </a:cxnLst>
                <a:rect l="0" t="0" r="r" b="b"/>
                <a:pathLst>
                  <a:path w="93" h="54">
                    <a:moveTo>
                      <a:pt x="0" y="11"/>
                    </a:moveTo>
                    <a:cubicBezTo>
                      <a:pt x="0" y="11"/>
                      <a:pt x="0" y="11"/>
                      <a:pt x="1" y="11"/>
                    </a:cubicBezTo>
                    <a:cubicBezTo>
                      <a:pt x="14" y="6"/>
                      <a:pt x="14" y="6"/>
                      <a:pt x="14" y="6"/>
                    </a:cubicBezTo>
                    <a:cubicBezTo>
                      <a:pt x="24" y="3"/>
                      <a:pt x="31" y="1"/>
                      <a:pt x="36" y="0"/>
                    </a:cubicBezTo>
                    <a:cubicBezTo>
                      <a:pt x="40" y="0"/>
                      <a:pt x="44" y="0"/>
                      <a:pt x="49" y="1"/>
                    </a:cubicBezTo>
                    <a:cubicBezTo>
                      <a:pt x="54" y="1"/>
                      <a:pt x="58" y="3"/>
                      <a:pt x="62" y="5"/>
                    </a:cubicBezTo>
                    <a:cubicBezTo>
                      <a:pt x="68" y="7"/>
                      <a:pt x="72" y="10"/>
                      <a:pt x="77" y="14"/>
                    </a:cubicBezTo>
                    <a:cubicBezTo>
                      <a:pt x="82" y="20"/>
                      <a:pt x="88" y="29"/>
                      <a:pt x="93" y="41"/>
                    </a:cubicBezTo>
                    <a:cubicBezTo>
                      <a:pt x="80" y="31"/>
                      <a:pt x="63" y="25"/>
                      <a:pt x="43" y="25"/>
                    </a:cubicBezTo>
                    <a:cubicBezTo>
                      <a:pt x="59" y="30"/>
                      <a:pt x="74" y="37"/>
                      <a:pt x="88" y="46"/>
                    </a:cubicBezTo>
                    <a:cubicBezTo>
                      <a:pt x="83" y="49"/>
                      <a:pt x="78" y="51"/>
                      <a:pt x="73" y="52"/>
                    </a:cubicBezTo>
                    <a:cubicBezTo>
                      <a:pt x="68" y="53"/>
                      <a:pt x="63" y="54"/>
                      <a:pt x="58" y="53"/>
                    </a:cubicBezTo>
                    <a:cubicBezTo>
                      <a:pt x="53" y="52"/>
                      <a:pt x="48" y="51"/>
                      <a:pt x="43" y="49"/>
                    </a:cubicBezTo>
                    <a:cubicBezTo>
                      <a:pt x="38" y="46"/>
                      <a:pt x="34" y="43"/>
                      <a:pt x="30" y="40"/>
                    </a:cubicBezTo>
                    <a:cubicBezTo>
                      <a:pt x="28" y="38"/>
                      <a:pt x="26" y="36"/>
                      <a:pt x="24" y="34"/>
                    </a:cubicBezTo>
                    <a:cubicBezTo>
                      <a:pt x="20" y="29"/>
                      <a:pt x="16" y="25"/>
                      <a:pt x="13" y="20"/>
                    </a:cubicBezTo>
                    <a:cubicBezTo>
                      <a:pt x="10" y="16"/>
                      <a:pt x="6" y="13"/>
                      <a:pt x="0"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6" name="Freeform 171"/>
              <p:cNvSpPr/>
              <p:nvPr/>
            </p:nvSpPr>
            <p:spPr bwMode="auto">
              <a:xfrm>
                <a:off x="6305550" y="1255713"/>
                <a:ext cx="182563" cy="203200"/>
              </a:xfrm>
              <a:custGeom>
                <a:avLst/>
                <a:gdLst/>
                <a:ahLst/>
                <a:cxnLst>
                  <a:cxn ang="0">
                    <a:pos x="32" y="11"/>
                  </a:cxn>
                  <a:cxn ang="0">
                    <a:pos x="38" y="18"/>
                  </a:cxn>
                  <a:cxn ang="0">
                    <a:pos x="43" y="28"/>
                  </a:cxn>
                  <a:cxn ang="0">
                    <a:pos x="42" y="48"/>
                  </a:cxn>
                  <a:cxn ang="0">
                    <a:pos x="19" y="21"/>
                  </a:cxn>
                  <a:cxn ang="0">
                    <a:pos x="37" y="48"/>
                  </a:cxn>
                  <a:cxn ang="0">
                    <a:pos x="26" y="47"/>
                  </a:cxn>
                  <a:cxn ang="0">
                    <a:pos x="17" y="42"/>
                  </a:cxn>
                  <a:cxn ang="0">
                    <a:pos x="10" y="35"/>
                  </a:cxn>
                  <a:cxn ang="0">
                    <a:pos x="6" y="26"/>
                  </a:cxn>
                  <a:cxn ang="0">
                    <a:pos x="5" y="20"/>
                  </a:cxn>
                  <a:cxn ang="0">
                    <a:pos x="4" y="9"/>
                  </a:cxn>
                  <a:cxn ang="0">
                    <a:pos x="0" y="0"/>
                  </a:cxn>
                  <a:cxn ang="0">
                    <a:pos x="9" y="2"/>
                  </a:cxn>
                  <a:cxn ang="0">
                    <a:pos x="24" y="6"/>
                  </a:cxn>
                  <a:cxn ang="0">
                    <a:pos x="32" y="11"/>
                  </a:cxn>
                </a:cxnLst>
                <a:rect l="0" t="0" r="r" b="b"/>
                <a:pathLst>
                  <a:path w="44" h="49">
                    <a:moveTo>
                      <a:pt x="32" y="11"/>
                    </a:moveTo>
                    <a:cubicBezTo>
                      <a:pt x="34" y="13"/>
                      <a:pt x="36" y="15"/>
                      <a:pt x="38" y="18"/>
                    </a:cubicBezTo>
                    <a:cubicBezTo>
                      <a:pt x="40" y="21"/>
                      <a:pt x="42" y="24"/>
                      <a:pt x="43" y="28"/>
                    </a:cubicBezTo>
                    <a:cubicBezTo>
                      <a:pt x="44" y="33"/>
                      <a:pt x="44" y="39"/>
                      <a:pt x="42" y="48"/>
                    </a:cubicBezTo>
                    <a:cubicBezTo>
                      <a:pt x="38" y="38"/>
                      <a:pt x="31" y="29"/>
                      <a:pt x="19" y="21"/>
                    </a:cubicBezTo>
                    <a:cubicBezTo>
                      <a:pt x="27" y="30"/>
                      <a:pt x="33" y="39"/>
                      <a:pt x="37" y="48"/>
                    </a:cubicBezTo>
                    <a:cubicBezTo>
                      <a:pt x="34" y="49"/>
                      <a:pt x="30" y="48"/>
                      <a:pt x="26" y="47"/>
                    </a:cubicBezTo>
                    <a:cubicBezTo>
                      <a:pt x="23" y="46"/>
                      <a:pt x="20" y="44"/>
                      <a:pt x="17" y="42"/>
                    </a:cubicBezTo>
                    <a:cubicBezTo>
                      <a:pt x="15" y="40"/>
                      <a:pt x="12" y="38"/>
                      <a:pt x="10" y="35"/>
                    </a:cubicBezTo>
                    <a:cubicBezTo>
                      <a:pt x="9" y="32"/>
                      <a:pt x="7" y="29"/>
                      <a:pt x="6" y="26"/>
                    </a:cubicBezTo>
                    <a:cubicBezTo>
                      <a:pt x="6" y="24"/>
                      <a:pt x="5" y="22"/>
                      <a:pt x="5" y="20"/>
                    </a:cubicBezTo>
                    <a:cubicBezTo>
                      <a:pt x="5" y="16"/>
                      <a:pt x="4" y="12"/>
                      <a:pt x="4" y="9"/>
                    </a:cubicBezTo>
                    <a:cubicBezTo>
                      <a:pt x="4" y="5"/>
                      <a:pt x="2" y="3"/>
                      <a:pt x="0" y="0"/>
                    </a:cubicBezTo>
                    <a:cubicBezTo>
                      <a:pt x="9" y="2"/>
                      <a:pt x="9" y="2"/>
                      <a:pt x="9" y="2"/>
                    </a:cubicBezTo>
                    <a:cubicBezTo>
                      <a:pt x="17" y="3"/>
                      <a:pt x="22" y="5"/>
                      <a:pt x="24" y="6"/>
                    </a:cubicBezTo>
                    <a:cubicBezTo>
                      <a:pt x="27" y="7"/>
                      <a:pt x="29" y="9"/>
                      <a:pt x="32"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7" name="Freeform 172"/>
              <p:cNvSpPr/>
              <p:nvPr/>
            </p:nvSpPr>
            <p:spPr bwMode="auto">
              <a:xfrm>
                <a:off x="6380162" y="641351"/>
                <a:ext cx="223838" cy="244475"/>
              </a:xfrm>
              <a:custGeom>
                <a:avLst/>
                <a:gdLst/>
                <a:ahLst/>
                <a:cxnLst>
                  <a:cxn ang="0">
                    <a:pos x="52" y="34"/>
                  </a:cxn>
                  <a:cxn ang="0">
                    <a:pos x="51" y="58"/>
                  </a:cxn>
                  <a:cxn ang="0">
                    <a:pos x="24" y="26"/>
                  </a:cxn>
                  <a:cxn ang="0">
                    <a:pos x="46" y="58"/>
                  </a:cxn>
                  <a:cxn ang="0">
                    <a:pos x="32" y="57"/>
                  </a:cxn>
                  <a:cxn ang="0">
                    <a:pos x="22" y="51"/>
                  </a:cxn>
                  <a:cxn ang="0">
                    <a:pos x="13" y="42"/>
                  </a:cxn>
                  <a:cxn ang="0">
                    <a:pos x="8" y="31"/>
                  </a:cxn>
                  <a:cxn ang="0">
                    <a:pos x="7" y="24"/>
                  </a:cxn>
                  <a:cxn ang="0">
                    <a:pos x="5" y="11"/>
                  </a:cxn>
                  <a:cxn ang="0">
                    <a:pos x="0" y="0"/>
                  </a:cxn>
                  <a:cxn ang="0">
                    <a:pos x="1" y="0"/>
                  </a:cxn>
                  <a:cxn ang="0">
                    <a:pos x="12" y="3"/>
                  </a:cxn>
                  <a:cxn ang="0">
                    <a:pos x="30" y="8"/>
                  </a:cxn>
                  <a:cxn ang="0">
                    <a:pos x="39" y="13"/>
                  </a:cxn>
                  <a:cxn ang="0">
                    <a:pos x="47" y="21"/>
                  </a:cxn>
                  <a:cxn ang="0">
                    <a:pos x="52" y="34"/>
                  </a:cxn>
                </a:cxnLst>
                <a:rect l="0" t="0" r="r" b="b"/>
                <a:pathLst>
                  <a:path w="54" h="59">
                    <a:moveTo>
                      <a:pt x="52" y="34"/>
                    </a:moveTo>
                    <a:cubicBezTo>
                      <a:pt x="54" y="40"/>
                      <a:pt x="53" y="48"/>
                      <a:pt x="51" y="58"/>
                    </a:cubicBezTo>
                    <a:cubicBezTo>
                      <a:pt x="47" y="46"/>
                      <a:pt x="38" y="35"/>
                      <a:pt x="24" y="26"/>
                    </a:cubicBezTo>
                    <a:cubicBezTo>
                      <a:pt x="33" y="36"/>
                      <a:pt x="40" y="47"/>
                      <a:pt x="46" y="58"/>
                    </a:cubicBezTo>
                    <a:cubicBezTo>
                      <a:pt x="41" y="59"/>
                      <a:pt x="37" y="58"/>
                      <a:pt x="32" y="57"/>
                    </a:cubicBezTo>
                    <a:cubicBezTo>
                      <a:pt x="29" y="55"/>
                      <a:pt x="25" y="53"/>
                      <a:pt x="22" y="51"/>
                    </a:cubicBezTo>
                    <a:cubicBezTo>
                      <a:pt x="18" y="48"/>
                      <a:pt x="16" y="45"/>
                      <a:pt x="13" y="42"/>
                    </a:cubicBezTo>
                    <a:cubicBezTo>
                      <a:pt x="11" y="38"/>
                      <a:pt x="10" y="35"/>
                      <a:pt x="8" y="31"/>
                    </a:cubicBezTo>
                    <a:cubicBezTo>
                      <a:pt x="8" y="29"/>
                      <a:pt x="7" y="27"/>
                      <a:pt x="7" y="24"/>
                    </a:cubicBezTo>
                    <a:cubicBezTo>
                      <a:pt x="6" y="20"/>
                      <a:pt x="6" y="15"/>
                      <a:pt x="5" y="11"/>
                    </a:cubicBezTo>
                    <a:cubicBezTo>
                      <a:pt x="5" y="7"/>
                      <a:pt x="4" y="3"/>
                      <a:pt x="0" y="0"/>
                    </a:cubicBezTo>
                    <a:cubicBezTo>
                      <a:pt x="1" y="0"/>
                      <a:pt x="1" y="0"/>
                      <a:pt x="1" y="0"/>
                    </a:cubicBezTo>
                    <a:cubicBezTo>
                      <a:pt x="12" y="3"/>
                      <a:pt x="12" y="3"/>
                      <a:pt x="12" y="3"/>
                    </a:cubicBezTo>
                    <a:cubicBezTo>
                      <a:pt x="21" y="4"/>
                      <a:pt x="27" y="6"/>
                      <a:pt x="30" y="8"/>
                    </a:cubicBezTo>
                    <a:cubicBezTo>
                      <a:pt x="33" y="9"/>
                      <a:pt x="36" y="11"/>
                      <a:pt x="39" y="13"/>
                    </a:cubicBezTo>
                    <a:cubicBezTo>
                      <a:pt x="42" y="16"/>
                      <a:pt x="44" y="18"/>
                      <a:pt x="47" y="21"/>
                    </a:cubicBezTo>
                    <a:cubicBezTo>
                      <a:pt x="49" y="25"/>
                      <a:pt x="51" y="29"/>
                      <a:pt x="52" y="34"/>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8" name="Freeform 173"/>
              <p:cNvSpPr/>
              <p:nvPr/>
            </p:nvSpPr>
            <p:spPr bwMode="auto">
              <a:xfrm>
                <a:off x="6950075" y="1022351"/>
                <a:ext cx="141288" cy="257175"/>
              </a:xfrm>
              <a:custGeom>
                <a:avLst/>
                <a:gdLst/>
                <a:ahLst/>
                <a:cxnLst>
                  <a:cxn ang="0">
                    <a:pos x="2" y="30"/>
                  </a:cxn>
                  <a:cxn ang="0">
                    <a:pos x="6" y="21"/>
                  </a:cxn>
                  <a:cxn ang="0">
                    <a:pos x="10" y="16"/>
                  </a:cxn>
                  <a:cxn ang="0">
                    <a:pos x="18" y="8"/>
                  </a:cxn>
                  <a:cxn ang="0">
                    <a:pos x="22" y="0"/>
                  </a:cxn>
                  <a:cxn ang="0">
                    <a:pos x="26" y="8"/>
                  </a:cxn>
                  <a:cxn ang="0">
                    <a:pos x="33" y="22"/>
                  </a:cxn>
                  <a:cxn ang="0">
                    <a:pos x="34" y="31"/>
                  </a:cxn>
                  <a:cxn ang="0">
                    <a:pos x="33" y="40"/>
                  </a:cxn>
                  <a:cxn ang="0">
                    <a:pos x="28" y="50"/>
                  </a:cxn>
                  <a:cxn ang="0">
                    <a:pos x="12" y="62"/>
                  </a:cxn>
                  <a:cxn ang="0">
                    <a:pos x="18" y="28"/>
                  </a:cxn>
                  <a:cxn ang="0">
                    <a:pos x="8" y="59"/>
                  </a:cxn>
                  <a:cxn ang="0">
                    <a:pos x="3" y="50"/>
                  </a:cxn>
                  <a:cxn ang="0">
                    <a:pos x="1" y="40"/>
                  </a:cxn>
                  <a:cxn ang="0">
                    <a:pos x="2" y="30"/>
                  </a:cxn>
                </a:cxnLst>
                <a:rect l="0" t="0" r="r" b="b"/>
                <a:pathLst>
                  <a:path w="34" h="62">
                    <a:moveTo>
                      <a:pt x="2" y="30"/>
                    </a:moveTo>
                    <a:cubicBezTo>
                      <a:pt x="3" y="27"/>
                      <a:pt x="4" y="24"/>
                      <a:pt x="6" y="21"/>
                    </a:cubicBezTo>
                    <a:cubicBezTo>
                      <a:pt x="7" y="19"/>
                      <a:pt x="8" y="18"/>
                      <a:pt x="10" y="16"/>
                    </a:cubicBezTo>
                    <a:cubicBezTo>
                      <a:pt x="12" y="14"/>
                      <a:pt x="15" y="11"/>
                      <a:pt x="18" y="8"/>
                    </a:cubicBezTo>
                    <a:cubicBezTo>
                      <a:pt x="20" y="6"/>
                      <a:pt x="22" y="3"/>
                      <a:pt x="22" y="0"/>
                    </a:cubicBezTo>
                    <a:cubicBezTo>
                      <a:pt x="26" y="8"/>
                      <a:pt x="26" y="8"/>
                      <a:pt x="26" y="8"/>
                    </a:cubicBezTo>
                    <a:cubicBezTo>
                      <a:pt x="30" y="15"/>
                      <a:pt x="32" y="19"/>
                      <a:pt x="33" y="22"/>
                    </a:cubicBezTo>
                    <a:cubicBezTo>
                      <a:pt x="33" y="25"/>
                      <a:pt x="34" y="28"/>
                      <a:pt x="34" y="31"/>
                    </a:cubicBezTo>
                    <a:cubicBezTo>
                      <a:pt x="34" y="34"/>
                      <a:pt x="34" y="37"/>
                      <a:pt x="33" y="40"/>
                    </a:cubicBezTo>
                    <a:cubicBezTo>
                      <a:pt x="32" y="44"/>
                      <a:pt x="30" y="47"/>
                      <a:pt x="28" y="50"/>
                    </a:cubicBezTo>
                    <a:cubicBezTo>
                      <a:pt x="25" y="54"/>
                      <a:pt x="20" y="59"/>
                      <a:pt x="12" y="62"/>
                    </a:cubicBezTo>
                    <a:cubicBezTo>
                      <a:pt x="17" y="53"/>
                      <a:pt x="19" y="42"/>
                      <a:pt x="18" y="28"/>
                    </a:cubicBezTo>
                    <a:cubicBezTo>
                      <a:pt x="16" y="39"/>
                      <a:pt x="13" y="50"/>
                      <a:pt x="8" y="59"/>
                    </a:cubicBezTo>
                    <a:cubicBezTo>
                      <a:pt x="6" y="57"/>
                      <a:pt x="4" y="53"/>
                      <a:pt x="3" y="50"/>
                    </a:cubicBezTo>
                    <a:cubicBezTo>
                      <a:pt x="2" y="47"/>
                      <a:pt x="1" y="43"/>
                      <a:pt x="1" y="40"/>
                    </a:cubicBezTo>
                    <a:cubicBezTo>
                      <a:pt x="0" y="36"/>
                      <a:pt x="1" y="33"/>
                      <a:pt x="2" y="3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29" name="Freeform 174"/>
              <p:cNvSpPr/>
              <p:nvPr/>
            </p:nvSpPr>
            <p:spPr bwMode="auto">
              <a:xfrm>
                <a:off x="6454775" y="1963738"/>
                <a:ext cx="98425" cy="153988"/>
              </a:xfrm>
              <a:custGeom>
                <a:avLst/>
                <a:gdLst/>
                <a:ahLst/>
                <a:cxnLst>
                  <a:cxn ang="0">
                    <a:pos x="3" y="1"/>
                  </a:cxn>
                  <a:cxn ang="0">
                    <a:pos x="3" y="0"/>
                  </a:cxn>
                  <a:cxn ang="0">
                    <a:pos x="7" y="5"/>
                  </a:cxn>
                  <a:cxn ang="0">
                    <a:pos x="13" y="9"/>
                  </a:cxn>
                  <a:cxn ang="0">
                    <a:pos x="17" y="11"/>
                  </a:cxn>
                  <a:cxn ang="0">
                    <a:pos x="21" y="16"/>
                  </a:cxn>
                  <a:cxn ang="0">
                    <a:pos x="23" y="22"/>
                  </a:cxn>
                  <a:cxn ang="0">
                    <a:pos x="24" y="28"/>
                  </a:cxn>
                  <a:cxn ang="0">
                    <a:pos x="22" y="35"/>
                  </a:cxn>
                  <a:cxn ang="0">
                    <a:pos x="11" y="18"/>
                  </a:cxn>
                  <a:cxn ang="0">
                    <a:pos x="20" y="37"/>
                  </a:cxn>
                  <a:cxn ang="0">
                    <a:pos x="8" y="32"/>
                  </a:cxn>
                  <a:cxn ang="0">
                    <a:pos x="4" y="27"/>
                  </a:cxn>
                  <a:cxn ang="0">
                    <a:pos x="1" y="21"/>
                  </a:cxn>
                  <a:cxn ang="0">
                    <a:pos x="0" y="16"/>
                  </a:cxn>
                  <a:cxn ang="0">
                    <a:pos x="2" y="6"/>
                  </a:cxn>
                  <a:cxn ang="0">
                    <a:pos x="3" y="1"/>
                  </a:cxn>
                </a:cxnLst>
                <a:rect l="0" t="0" r="r" b="b"/>
                <a:pathLst>
                  <a:path w="24" h="37">
                    <a:moveTo>
                      <a:pt x="3" y="1"/>
                    </a:moveTo>
                    <a:cubicBezTo>
                      <a:pt x="3" y="0"/>
                      <a:pt x="3" y="0"/>
                      <a:pt x="3" y="0"/>
                    </a:cubicBezTo>
                    <a:cubicBezTo>
                      <a:pt x="4" y="3"/>
                      <a:pt x="5" y="4"/>
                      <a:pt x="7" y="5"/>
                    </a:cubicBezTo>
                    <a:cubicBezTo>
                      <a:pt x="9" y="7"/>
                      <a:pt x="11" y="8"/>
                      <a:pt x="13" y="9"/>
                    </a:cubicBezTo>
                    <a:cubicBezTo>
                      <a:pt x="14" y="10"/>
                      <a:pt x="16" y="11"/>
                      <a:pt x="17" y="11"/>
                    </a:cubicBezTo>
                    <a:cubicBezTo>
                      <a:pt x="18" y="13"/>
                      <a:pt x="19" y="14"/>
                      <a:pt x="21" y="16"/>
                    </a:cubicBezTo>
                    <a:cubicBezTo>
                      <a:pt x="22" y="18"/>
                      <a:pt x="23" y="20"/>
                      <a:pt x="23" y="22"/>
                    </a:cubicBezTo>
                    <a:cubicBezTo>
                      <a:pt x="24" y="24"/>
                      <a:pt x="24" y="26"/>
                      <a:pt x="24" y="28"/>
                    </a:cubicBezTo>
                    <a:cubicBezTo>
                      <a:pt x="24" y="31"/>
                      <a:pt x="23" y="33"/>
                      <a:pt x="22" y="35"/>
                    </a:cubicBezTo>
                    <a:cubicBezTo>
                      <a:pt x="17" y="30"/>
                      <a:pt x="14" y="24"/>
                      <a:pt x="11" y="18"/>
                    </a:cubicBezTo>
                    <a:cubicBezTo>
                      <a:pt x="12" y="26"/>
                      <a:pt x="15" y="32"/>
                      <a:pt x="20" y="37"/>
                    </a:cubicBezTo>
                    <a:cubicBezTo>
                      <a:pt x="15" y="36"/>
                      <a:pt x="11" y="34"/>
                      <a:pt x="8" y="32"/>
                    </a:cubicBezTo>
                    <a:cubicBezTo>
                      <a:pt x="7" y="31"/>
                      <a:pt x="5" y="29"/>
                      <a:pt x="4" y="27"/>
                    </a:cubicBezTo>
                    <a:cubicBezTo>
                      <a:pt x="3" y="25"/>
                      <a:pt x="2" y="23"/>
                      <a:pt x="1" y="21"/>
                    </a:cubicBezTo>
                    <a:cubicBezTo>
                      <a:pt x="1" y="20"/>
                      <a:pt x="1" y="18"/>
                      <a:pt x="0" y="16"/>
                    </a:cubicBezTo>
                    <a:cubicBezTo>
                      <a:pt x="0" y="14"/>
                      <a:pt x="1" y="11"/>
                      <a:pt x="2" y="6"/>
                    </a:cubicBezTo>
                    <a:lnTo>
                      <a:pt x="3" y="1"/>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0" name="Freeform 175"/>
              <p:cNvSpPr/>
              <p:nvPr/>
            </p:nvSpPr>
            <p:spPr bwMode="auto">
              <a:xfrm>
                <a:off x="6694487" y="1616076"/>
                <a:ext cx="115888" cy="214313"/>
              </a:xfrm>
              <a:custGeom>
                <a:avLst/>
                <a:gdLst/>
                <a:ahLst/>
                <a:cxnLst>
                  <a:cxn ang="0">
                    <a:pos x="5" y="0"/>
                  </a:cxn>
                  <a:cxn ang="0">
                    <a:pos x="5" y="0"/>
                  </a:cxn>
                  <a:cxn ang="0">
                    <a:pos x="11" y="5"/>
                  </a:cxn>
                  <a:cxn ang="0">
                    <a:pos x="21" y="14"/>
                  </a:cxn>
                  <a:cxn ang="0">
                    <a:pos x="25" y="20"/>
                  </a:cxn>
                  <a:cxn ang="0">
                    <a:pos x="28" y="27"/>
                  </a:cxn>
                  <a:cxn ang="0">
                    <a:pos x="28" y="37"/>
                  </a:cxn>
                  <a:cxn ang="0">
                    <a:pos x="20" y="52"/>
                  </a:cxn>
                  <a:cxn ang="0">
                    <a:pos x="12" y="24"/>
                  </a:cxn>
                  <a:cxn ang="0">
                    <a:pos x="16" y="51"/>
                  </a:cxn>
                  <a:cxn ang="0">
                    <a:pos x="8" y="46"/>
                  </a:cxn>
                  <a:cxn ang="0">
                    <a:pos x="3" y="39"/>
                  </a:cxn>
                  <a:cxn ang="0">
                    <a:pos x="0" y="31"/>
                  </a:cxn>
                  <a:cxn ang="0">
                    <a:pos x="0" y="22"/>
                  </a:cxn>
                  <a:cxn ang="0">
                    <a:pos x="1" y="17"/>
                  </a:cxn>
                  <a:cxn ang="0">
                    <a:pos x="5" y="8"/>
                  </a:cxn>
                  <a:cxn ang="0">
                    <a:pos x="5" y="0"/>
                  </a:cxn>
                </a:cxnLst>
                <a:rect l="0" t="0" r="r" b="b"/>
                <a:pathLst>
                  <a:path w="28" h="52">
                    <a:moveTo>
                      <a:pt x="5" y="0"/>
                    </a:moveTo>
                    <a:cubicBezTo>
                      <a:pt x="5" y="0"/>
                      <a:pt x="5" y="0"/>
                      <a:pt x="5" y="0"/>
                    </a:cubicBezTo>
                    <a:cubicBezTo>
                      <a:pt x="11" y="5"/>
                      <a:pt x="11" y="5"/>
                      <a:pt x="11" y="5"/>
                    </a:cubicBezTo>
                    <a:cubicBezTo>
                      <a:pt x="16" y="9"/>
                      <a:pt x="20" y="11"/>
                      <a:pt x="21" y="14"/>
                    </a:cubicBezTo>
                    <a:cubicBezTo>
                      <a:pt x="23" y="16"/>
                      <a:pt x="24" y="18"/>
                      <a:pt x="25" y="20"/>
                    </a:cubicBezTo>
                    <a:cubicBezTo>
                      <a:pt x="27" y="22"/>
                      <a:pt x="28" y="25"/>
                      <a:pt x="28" y="27"/>
                    </a:cubicBezTo>
                    <a:cubicBezTo>
                      <a:pt x="28" y="31"/>
                      <a:pt x="28" y="34"/>
                      <a:pt x="28" y="37"/>
                    </a:cubicBezTo>
                    <a:cubicBezTo>
                      <a:pt x="27" y="41"/>
                      <a:pt x="25" y="46"/>
                      <a:pt x="20" y="52"/>
                    </a:cubicBezTo>
                    <a:cubicBezTo>
                      <a:pt x="21" y="43"/>
                      <a:pt x="18" y="33"/>
                      <a:pt x="12" y="24"/>
                    </a:cubicBezTo>
                    <a:cubicBezTo>
                      <a:pt x="15" y="33"/>
                      <a:pt x="16" y="42"/>
                      <a:pt x="16" y="51"/>
                    </a:cubicBezTo>
                    <a:cubicBezTo>
                      <a:pt x="13" y="50"/>
                      <a:pt x="10" y="48"/>
                      <a:pt x="8" y="46"/>
                    </a:cubicBezTo>
                    <a:cubicBezTo>
                      <a:pt x="6" y="44"/>
                      <a:pt x="4" y="41"/>
                      <a:pt x="3" y="39"/>
                    </a:cubicBezTo>
                    <a:cubicBezTo>
                      <a:pt x="2" y="36"/>
                      <a:pt x="1" y="34"/>
                      <a:pt x="0" y="31"/>
                    </a:cubicBezTo>
                    <a:cubicBezTo>
                      <a:pt x="0" y="28"/>
                      <a:pt x="0" y="25"/>
                      <a:pt x="0" y="22"/>
                    </a:cubicBezTo>
                    <a:cubicBezTo>
                      <a:pt x="1" y="20"/>
                      <a:pt x="1" y="19"/>
                      <a:pt x="1" y="17"/>
                    </a:cubicBezTo>
                    <a:cubicBezTo>
                      <a:pt x="2" y="14"/>
                      <a:pt x="4" y="11"/>
                      <a:pt x="5" y="8"/>
                    </a:cubicBezTo>
                    <a:cubicBezTo>
                      <a:pt x="6" y="6"/>
                      <a:pt x="6" y="3"/>
                      <a:pt x="5"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1" name="Freeform 176"/>
              <p:cNvSpPr/>
              <p:nvPr/>
            </p:nvSpPr>
            <p:spPr bwMode="auto">
              <a:xfrm>
                <a:off x="7537450" y="512763"/>
                <a:ext cx="228600" cy="257175"/>
              </a:xfrm>
              <a:custGeom>
                <a:avLst/>
                <a:gdLst/>
                <a:ahLst/>
                <a:cxnLst>
                  <a:cxn ang="0">
                    <a:pos x="55" y="0"/>
                  </a:cxn>
                  <a:cxn ang="0">
                    <a:pos x="50" y="11"/>
                  </a:cxn>
                  <a:cxn ang="0">
                    <a:pos x="48" y="26"/>
                  </a:cxn>
                  <a:cxn ang="0">
                    <a:pos x="47" y="33"/>
                  </a:cxn>
                  <a:cxn ang="0">
                    <a:pos x="42" y="44"/>
                  </a:cxn>
                  <a:cxn ang="0">
                    <a:pos x="33" y="53"/>
                  </a:cxn>
                  <a:cxn ang="0">
                    <a:pos x="22" y="59"/>
                  </a:cxn>
                  <a:cxn ang="0">
                    <a:pos x="8" y="61"/>
                  </a:cxn>
                  <a:cxn ang="0">
                    <a:pos x="30" y="28"/>
                  </a:cxn>
                  <a:cxn ang="0">
                    <a:pos x="3" y="61"/>
                  </a:cxn>
                  <a:cxn ang="0">
                    <a:pos x="1" y="36"/>
                  </a:cxn>
                  <a:cxn ang="0">
                    <a:pos x="7" y="23"/>
                  </a:cxn>
                  <a:cxn ang="0">
                    <a:pos x="15" y="15"/>
                  </a:cxn>
                  <a:cxn ang="0">
                    <a:pos x="24" y="9"/>
                  </a:cxn>
                  <a:cxn ang="0">
                    <a:pos x="42" y="3"/>
                  </a:cxn>
                  <a:cxn ang="0">
                    <a:pos x="54" y="0"/>
                  </a:cxn>
                  <a:cxn ang="0">
                    <a:pos x="55" y="0"/>
                  </a:cxn>
                </a:cxnLst>
                <a:rect l="0" t="0" r="r" b="b"/>
                <a:pathLst>
                  <a:path w="55" h="62">
                    <a:moveTo>
                      <a:pt x="55" y="0"/>
                    </a:moveTo>
                    <a:cubicBezTo>
                      <a:pt x="51" y="4"/>
                      <a:pt x="49" y="8"/>
                      <a:pt x="50" y="11"/>
                    </a:cubicBezTo>
                    <a:cubicBezTo>
                      <a:pt x="49" y="16"/>
                      <a:pt x="48" y="21"/>
                      <a:pt x="48" y="26"/>
                    </a:cubicBezTo>
                    <a:cubicBezTo>
                      <a:pt x="48" y="28"/>
                      <a:pt x="47" y="30"/>
                      <a:pt x="47" y="33"/>
                    </a:cubicBezTo>
                    <a:cubicBezTo>
                      <a:pt x="46" y="37"/>
                      <a:pt x="44" y="40"/>
                      <a:pt x="42" y="44"/>
                    </a:cubicBezTo>
                    <a:cubicBezTo>
                      <a:pt x="39" y="48"/>
                      <a:pt x="36" y="51"/>
                      <a:pt x="33" y="53"/>
                    </a:cubicBezTo>
                    <a:cubicBezTo>
                      <a:pt x="30" y="56"/>
                      <a:pt x="26" y="58"/>
                      <a:pt x="22" y="59"/>
                    </a:cubicBezTo>
                    <a:cubicBezTo>
                      <a:pt x="18" y="61"/>
                      <a:pt x="13" y="62"/>
                      <a:pt x="8" y="61"/>
                    </a:cubicBezTo>
                    <a:cubicBezTo>
                      <a:pt x="14" y="50"/>
                      <a:pt x="21" y="38"/>
                      <a:pt x="30" y="28"/>
                    </a:cubicBezTo>
                    <a:cubicBezTo>
                      <a:pt x="16" y="37"/>
                      <a:pt x="7" y="48"/>
                      <a:pt x="3" y="61"/>
                    </a:cubicBezTo>
                    <a:cubicBezTo>
                      <a:pt x="0" y="51"/>
                      <a:pt x="0" y="42"/>
                      <a:pt x="1" y="36"/>
                    </a:cubicBezTo>
                    <a:cubicBezTo>
                      <a:pt x="2" y="31"/>
                      <a:pt x="4" y="27"/>
                      <a:pt x="7" y="23"/>
                    </a:cubicBezTo>
                    <a:cubicBezTo>
                      <a:pt x="9" y="20"/>
                      <a:pt x="12" y="17"/>
                      <a:pt x="15" y="15"/>
                    </a:cubicBezTo>
                    <a:cubicBezTo>
                      <a:pt x="18" y="13"/>
                      <a:pt x="21" y="11"/>
                      <a:pt x="24" y="9"/>
                    </a:cubicBezTo>
                    <a:cubicBezTo>
                      <a:pt x="27" y="7"/>
                      <a:pt x="33" y="5"/>
                      <a:pt x="42" y="3"/>
                    </a:cubicBezTo>
                    <a:cubicBezTo>
                      <a:pt x="54" y="0"/>
                      <a:pt x="54" y="0"/>
                      <a:pt x="54" y="0"/>
                    </a:cubicBezTo>
                    <a:cubicBezTo>
                      <a:pt x="54" y="0"/>
                      <a:pt x="54" y="0"/>
                      <a:pt x="55"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2" name="Freeform 177"/>
              <p:cNvSpPr/>
              <p:nvPr/>
            </p:nvSpPr>
            <p:spPr bwMode="auto">
              <a:xfrm>
                <a:off x="7508875" y="1006476"/>
                <a:ext cx="87313" cy="149225"/>
              </a:xfrm>
              <a:custGeom>
                <a:avLst/>
                <a:gdLst/>
                <a:ahLst/>
                <a:cxnLst>
                  <a:cxn ang="0">
                    <a:pos x="4" y="0"/>
                  </a:cxn>
                  <a:cxn ang="0">
                    <a:pos x="7" y="5"/>
                  </a:cxn>
                  <a:cxn ang="0">
                    <a:pos x="13" y="9"/>
                  </a:cxn>
                  <a:cxn ang="0">
                    <a:pos x="15" y="11"/>
                  </a:cxn>
                  <a:cxn ang="0">
                    <a:pos x="19" y="16"/>
                  </a:cxn>
                  <a:cxn ang="0">
                    <a:pos x="21" y="22"/>
                  </a:cxn>
                  <a:cxn ang="0">
                    <a:pos x="21" y="28"/>
                  </a:cxn>
                  <a:cxn ang="0">
                    <a:pos x="18" y="34"/>
                  </a:cxn>
                  <a:cxn ang="0">
                    <a:pos x="9" y="17"/>
                  </a:cxn>
                  <a:cxn ang="0">
                    <a:pos x="17" y="36"/>
                  </a:cxn>
                  <a:cxn ang="0">
                    <a:pos x="6" y="31"/>
                  </a:cxn>
                  <a:cxn ang="0">
                    <a:pos x="2" y="26"/>
                  </a:cxn>
                  <a:cxn ang="0">
                    <a:pos x="0" y="20"/>
                  </a:cxn>
                  <a:cxn ang="0">
                    <a:pos x="0" y="15"/>
                  </a:cxn>
                  <a:cxn ang="0">
                    <a:pos x="2" y="6"/>
                  </a:cxn>
                  <a:cxn ang="0">
                    <a:pos x="4" y="0"/>
                  </a:cxn>
                </a:cxnLst>
                <a:rect l="0" t="0" r="r" b="b"/>
                <a:pathLst>
                  <a:path w="21" h="36">
                    <a:moveTo>
                      <a:pt x="4" y="0"/>
                    </a:moveTo>
                    <a:cubicBezTo>
                      <a:pt x="4" y="2"/>
                      <a:pt x="6" y="4"/>
                      <a:pt x="7" y="5"/>
                    </a:cubicBezTo>
                    <a:cubicBezTo>
                      <a:pt x="9" y="6"/>
                      <a:pt x="11" y="8"/>
                      <a:pt x="13" y="9"/>
                    </a:cubicBezTo>
                    <a:cubicBezTo>
                      <a:pt x="14" y="10"/>
                      <a:pt x="15" y="10"/>
                      <a:pt x="15" y="11"/>
                    </a:cubicBezTo>
                    <a:cubicBezTo>
                      <a:pt x="17" y="13"/>
                      <a:pt x="18" y="14"/>
                      <a:pt x="19" y="16"/>
                    </a:cubicBezTo>
                    <a:cubicBezTo>
                      <a:pt x="20" y="18"/>
                      <a:pt x="21" y="20"/>
                      <a:pt x="21" y="22"/>
                    </a:cubicBezTo>
                    <a:cubicBezTo>
                      <a:pt x="21" y="24"/>
                      <a:pt x="21" y="26"/>
                      <a:pt x="21" y="28"/>
                    </a:cubicBezTo>
                    <a:cubicBezTo>
                      <a:pt x="20" y="30"/>
                      <a:pt x="20" y="32"/>
                      <a:pt x="18" y="34"/>
                    </a:cubicBezTo>
                    <a:cubicBezTo>
                      <a:pt x="15" y="29"/>
                      <a:pt x="12" y="23"/>
                      <a:pt x="9" y="17"/>
                    </a:cubicBezTo>
                    <a:cubicBezTo>
                      <a:pt x="10" y="25"/>
                      <a:pt x="12" y="32"/>
                      <a:pt x="17" y="36"/>
                    </a:cubicBezTo>
                    <a:cubicBezTo>
                      <a:pt x="12" y="35"/>
                      <a:pt x="8" y="33"/>
                      <a:pt x="6" y="31"/>
                    </a:cubicBezTo>
                    <a:cubicBezTo>
                      <a:pt x="4" y="29"/>
                      <a:pt x="3" y="28"/>
                      <a:pt x="2" y="26"/>
                    </a:cubicBezTo>
                    <a:cubicBezTo>
                      <a:pt x="1" y="24"/>
                      <a:pt x="1" y="22"/>
                      <a:pt x="0" y="20"/>
                    </a:cubicBezTo>
                    <a:cubicBezTo>
                      <a:pt x="0" y="18"/>
                      <a:pt x="0" y="17"/>
                      <a:pt x="0" y="15"/>
                    </a:cubicBezTo>
                    <a:cubicBezTo>
                      <a:pt x="0" y="13"/>
                      <a:pt x="1" y="10"/>
                      <a:pt x="2" y="6"/>
                    </a:cubicBezTo>
                    <a:cubicBezTo>
                      <a:pt x="4" y="0"/>
                      <a:pt x="4" y="0"/>
                      <a:pt x="4"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3" name="Freeform 178"/>
              <p:cNvSpPr/>
              <p:nvPr/>
            </p:nvSpPr>
            <p:spPr bwMode="auto">
              <a:xfrm>
                <a:off x="7923212" y="1433513"/>
                <a:ext cx="168275" cy="236538"/>
              </a:xfrm>
              <a:custGeom>
                <a:avLst/>
                <a:gdLst/>
                <a:ahLst/>
                <a:cxnLst>
                  <a:cxn ang="0">
                    <a:pos x="9" y="17"/>
                  </a:cxn>
                  <a:cxn ang="0">
                    <a:pos x="16" y="11"/>
                  </a:cxn>
                  <a:cxn ang="0">
                    <a:pos x="31" y="3"/>
                  </a:cxn>
                  <a:cxn ang="0">
                    <a:pos x="41" y="0"/>
                  </a:cxn>
                  <a:cxn ang="0">
                    <a:pos x="41" y="0"/>
                  </a:cxn>
                  <a:cxn ang="0">
                    <a:pos x="38" y="10"/>
                  </a:cxn>
                  <a:cxn ang="0">
                    <a:pos x="39" y="22"/>
                  </a:cxn>
                  <a:cxn ang="0">
                    <a:pos x="38" y="28"/>
                  </a:cxn>
                  <a:cxn ang="0">
                    <a:pos x="35" y="38"/>
                  </a:cxn>
                  <a:cxn ang="0">
                    <a:pos x="29" y="47"/>
                  </a:cxn>
                  <a:cxn ang="0">
                    <a:pos x="21" y="54"/>
                  </a:cxn>
                  <a:cxn ang="0">
                    <a:pos x="9" y="57"/>
                  </a:cxn>
                  <a:cxn ang="0">
                    <a:pos x="24" y="26"/>
                  </a:cxn>
                  <a:cxn ang="0">
                    <a:pos x="4" y="57"/>
                  </a:cxn>
                  <a:cxn ang="0">
                    <a:pos x="0" y="36"/>
                  </a:cxn>
                  <a:cxn ang="0">
                    <a:pos x="3" y="25"/>
                  </a:cxn>
                  <a:cxn ang="0">
                    <a:pos x="9" y="17"/>
                  </a:cxn>
                </a:cxnLst>
                <a:rect l="0" t="0" r="r" b="b"/>
                <a:pathLst>
                  <a:path w="41" h="57">
                    <a:moveTo>
                      <a:pt x="9" y="17"/>
                    </a:moveTo>
                    <a:cubicBezTo>
                      <a:pt x="11" y="14"/>
                      <a:pt x="14" y="12"/>
                      <a:pt x="16" y="11"/>
                    </a:cubicBezTo>
                    <a:cubicBezTo>
                      <a:pt x="19" y="9"/>
                      <a:pt x="24" y="6"/>
                      <a:pt x="31" y="3"/>
                    </a:cubicBezTo>
                    <a:cubicBezTo>
                      <a:pt x="41" y="0"/>
                      <a:pt x="41" y="0"/>
                      <a:pt x="41" y="0"/>
                    </a:cubicBezTo>
                    <a:cubicBezTo>
                      <a:pt x="41" y="0"/>
                      <a:pt x="41" y="0"/>
                      <a:pt x="41" y="0"/>
                    </a:cubicBezTo>
                    <a:cubicBezTo>
                      <a:pt x="38" y="3"/>
                      <a:pt x="38" y="6"/>
                      <a:pt x="38" y="10"/>
                    </a:cubicBezTo>
                    <a:cubicBezTo>
                      <a:pt x="38" y="14"/>
                      <a:pt x="38" y="18"/>
                      <a:pt x="39" y="22"/>
                    </a:cubicBezTo>
                    <a:cubicBezTo>
                      <a:pt x="39" y="24"/>
                      <a:pt x="38" y="26"/>
                      <a:pt x="38" y="28"/>
                    </a:cubicBezTo>
                    <a:cubicBezTo>
                      <a:pt x="38" y="31"/>
                      <a:pt x="37" y="35"/>
                      <a:pt x="35" y="38"/>
                    </a:cubicBezTo>
                    <a:cubicBezTo>
                      <a:pt x="34" y="42"/>
                      <a:pt x="32" y="45"/>
                      <a:pt x="29" y="47"/>
                    </a:cubicBezTo>
                    <a:cubicBezTo>
                      <a:pt x="27" y="50"/>
                      <a:pt x="24" y="52"/>
                      <a:pt x="21" y="54"/>
                    </a:cubicBezTo>
                    <a:cubicBezTo>
                      <a:pt x="17" y="55"/>
                      <a:pt x="13" y="57"/>
                      <a:pt x="9" y="57"/>
                    </a:cubicBezTo>
                    <a:cubicBezTo>
                      <a:pt x="12" y="46"/>
                      <a:pt x="17" y="36"/>
                      <a:pt x="24" y="26"/>
                    </a:cubicBezTo>
                    <a:cubicBezTo>
                      <a:pt x="13" y="35"/>
                      <a:pt x="6" y="46"/>
                      <a:pt x="4" y="57"/>
                    </a:cubicBezTo>
                    <a:cubicBezTo>
                      <a:pt x="1" y="48"/>
                      <a:pt x="0" y="41"/>
                      <a:pt x="0" y="36"/>
                    </a:cubicBezTo>
                    <a:cubicBezTo>
                      <a:pt x="1" y="32"/>
                      <a:pt x="2" y="28"/>
                      <a:pt x="3" y="25"/>
                    </a:cubicBezTo>
                    <a:cubicBezTo>
                      <a:pt x="5" y="22"/>
                      <a:pt x="7" y="19"/>
                      <a:pt x="9" y="17"/>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4" name="Freeform 179"/>
              <p:cNvSpPr/>
              <p:nvPr/>
            </p:nvSpPr>
            <p:spPr bwMode="auto">
              <a:xfrm>
                <a:off x="8132762" y="2074863"/>
                <a:ext cx="331788" cy="166688"/>
              </a:xfrm>
              <a:custGeom>
                <a:avLst/>
                <a:gdLst/>
                <a:ahLst/>
                <a:cxnLst>
                  <a:cxn ang="0">
                    <a:pos x="80" y="24"/>
                  </a:cxn>
                  <a:cxn ang="0">
                    <a:pos x="68" y="27"/>
                  </a:cxn>
                  <a:cxn ang="0">
                    <a:pos x="55" y="34"/>
                  </a:cxn>
                  <a:cxn ang="0">
                    <a:pos x="49" y="37"/>
                  </a:cxn>
                  <a:cxn ang="0">
                    <a:pos x="37" y="40"/>
                  </a:cxn>
                  <a:cxn ang="0">
                    <a:pos x="25" y="39"/>
                  </a:cxn>
                  <a:cxn ang="0">
                    <a:pos x="13" y="34"/>
                  </a:cxn>
                  <a:cxn ang="0">
                    <a:pos x="3" y="24"/>
                  </a:cxn>
                  <a:cxn ang="0">
                    <a:pos x="43" y="21"/>
                  </a:cxn>
                  <a:cxn ang="0">
                    <a:pos x="0" y="20"/>
                  </a:cxn>
                  <a:cxn ang="0">
                    <a:pos x="19" y="3"/>
                  </a:cxn>
                  <a:cxn ang="0">
                    <a:pos x="33" y="0"/>
                  </a:cxn>
                  <a:cxn ang="0">
                    <a:pos x="44" y="1"/>
                  </a:cxn>
                  <a:cxn ang="0">
                    <a:pos x="54" y="5"/>
                  </a:cxn>
                  <a:cxn ang="0">
                    <a:pos x="70" y="16"/>
                  </a:cxn>
                  <a:cxn ang="0">
                    <a:pos x="79" y="24"/>
                  </a:cxn>
                  <a:cxn ang="0">
                    <a:pos x="80" y="24"/>
                  </a:cxn>
                </a:cxnLst>
                <a:rect l="0" t="0" r="r" b="b"/>
                <a:pathLst>
                  <a:path w="80" h="40">
                    <a:moveTo>
                      <a:pt x="80" y="24"/>
                    </a:moveTo>
                    <a:cubicBezTo>
                      <a:pt x="75" y="23"/>
                      <a:pt x="71" y="24"/>
                      <a:pt x="68" y="27"/>
                    </a:cubicBezTo>
                    <a:cubicBezTo>
                      <a:pt x="64" y="29"/>
                      <a:pt x="59" y="32"/>
                      <a:pt x="55" y="34"/>
                    </a:cubicBezTo>
                    <a:cubicBezTo>
                      <a:pt x="54" y="35"/>
                      <a:pt x="51" y="36"/>
                      <a:pt x="49" y="37"/>
                    </a:cubicBezTo>
                    <a:cubicBezTo>
                      <a:pt x="45" y="39"/>
                      <a:pt x="41" y="40"/>
                      <a:pt x="37" y="40"/>
                    </a:cubicBezTo>
                    <a:cubicBezTo>
                      <a:pt x="33" y="40"/>
                      <a:pt x="29" y="40"/>
                      <a:pt x="25" y="39"/>
                    </a:cubicBezTo>
                    <a:cubicBezTo>
                      <a:pt x="20" y="38"/>
                      <a:pt x="17" y="36"/>
                      <a:pt x="13" y="34"/>
                    </a:cubicBezTo>
                    <a:cubicBezTo>
                      <a:pt x="9" y="31"/>
                      <a:pt x="6" y="28"/>
                      <a:pt x="3" y="24"/>
                    </a:cubicBezTo>
                    <a:cubicBezTo>
                      <a:pt x="16" y="21"/>
                      <a:pt x="29" y="20"/>
                      <a:pt x="43" y="21"/>
                    </a:cubicBezTo>
                    <a:cubicBezTo>
                      <a:pt x="27" y="16"/>
                      <a:pt x="13" y="15"/>
                      <a:pt x="0" y="20"/>
                    </a:cubicBezTo>
                    <a:cubicBezTo>
                      <a:pt x="7" y="11"/>
                      <a:pt x="13" y="6"/>
                      <a:pt x="19" y="3"/>
                    </a:cubicBezTo>
                    <a:cubicBezTo>
                      <a:pt x="23" y="1"/>
                      <a:pt x="28" y="0"/>
                      <a:pt x="33" y="0"/>
                    </a:cubicBezTo>
                    <a:cubicBezTo>
                      <a:pt x="37" y="0"/>
                      <a:pt x="40" y="0"/>
                      <a:pt x="44" y="1"/>
                    </a:cubicBezTo>
                    <a:cubicBezTo>
                      <a:pt x="48" y="2"/>
                      <a:pt x="51" y="3"/>
                      <a:pt x="54" y="5"/>
                    </a:cubicBezTo>
                    <a:cubicBezTo>
                      <a:pt x="58" y="6"/>
                      <a:pt x="63" y="10"/>
                      <a:pt x="70" y="16"/>
                    </a:cubicBezTo>
                    <a:cubicBezTo>
                      <a:pt x="79" y="24"/>
                      <a:pt x="79" y="24"/>
                      <a:pt x="79" y="24"/>
                    </a:cubicBezTo>
                    <a:cubicBezTo>
                      <a:pt x="80" y="24"/>
                      <a:pt x="80" y="24"/>
                      <a:pt x="80" y="24"/>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5" name="Freeform 180"/>
              <p:cNvSpPr/>
              <p:nvPr/>
            </p:nvSpPr>
            <p:spPr bwMode="auto">
              <a:xfrm>
                <a:off x="6632575" y="628651"/>
                <a:ext cx="173038" cy="311150"/>
              </a:xfrm>
              <a:custGeom>
                <a:avLst/>
                <a:gdLst/>
                <a:ahLst/>
                <a:cxnLst>
                  <a:cxn ang="0">
                    <a:pos x="5" y="0"/>
                  </a:cxn>
                  <a:cxn ang="0">
                    <a:pos x="5" y="0"/>
                  </a:cxn>
                  <a:cxn ang="0">
                    <a:pos x="15" y="7"/>
                  </a:cxn>
                  <a:cxn ang="0">
                    <a:pos x="30" y="19"/>
                  </a:cxn>
                  <a:cxn ang="0">
                    <a:pos x="36" y="28"/>
                  </a:cxn>
                  <a:cxn ang="0">
                    <a:pos x="41" y="38"/>
                  </a:cxn>
                  <a:cxn ang="0">
                    <a:pos x="41" y="52"/>
                  </a:cxn>
                  <a:cxn ang="0">
                    <a:pos x="31" y="75"/>
                  </a:cxn>
                  <a:cxn ang="0">
                    <a:pos x="17" y="34"/>
                  </a:cxn>
                  <a:cxn ang="0">
                    <a:pos x="25" y="73"/>
                  </a:cxn>
                  <a:cxn ang="0">
                    <a:pos x="13" y="66"/>
                  </a:cxn>
                  <a:cxn ang="0">
                    <a:pos x="5" y="57"/>
                  </a:cxn>
                  <a:cxn ang="0">
                    <a:pos x="1" y="45"/>
                  </a:cxn>
                  <a:cxn ang="0">
                    <a:pos x="0" y="33"/>
                  </a:cxn>
                  <a:cxn ang="0">
                    <a:pos x="1" y="26"/>
                  </a:cxn>
                  <a:cxn ang="0">
                    <a:pos x="5" y="12"/>
                  </a:cxn>
                  <a:cxn ang="0">
                    <a:pos x="5" y="0"/>
                  </a:cxn>
                </a:cxnLst>
                <a:rect l="0" t="0" r="r" b="b"/>
                <a:pathLst>
                  <a:path w="42" h="75">
                    <a:moveTo>
                      <a:pt x="5" y="0"/>
                    </a:moveTo>
                    <a:cubicBezTo>
                      <a:pt x="5" y="0"/>
                      <a:pt x="5" y="0"/>
                      <a:pt x="5" y="0"/>
                    </a:cubicBezTo>
                    <a:cubicBezTo>
                      <a:pt x="15" y="7"/>
                      <a:pt x="15" y="7"/>
                      <a:pt x="15" y="7"/>
                    </a:cubicBezTo>
                    <a:cubicBezTo>
                      <a:pt x="23" y="12"/>
                      <a:pt x="28" y="16"/>
                      <a:pt x="30" y="19"/>
                    </a:cubicBezTo>
                    <a:cubicBezTo>
                      <a:pt x="33" y="22"/>
                      <a:pt x="35" y="25"/>
                      <a:pt x="36" y="28"/>
                    </a:cubicBezTo>
                    <a:cubicBezTo>
                      <a:pt x="38" y="31"/>
                      <a:pt x="40" y="35"/>
                      <a:pt x="41" y="38"/>
                    </a:cubicBezTo>
                    <a:cubicBezTo>
                      <a:pt x="42" y="43"/>
                      <a:pt x="42" y="48"/>
                      <a:pt x="41" y="52"/>
                    </a:cubicBezTo>
                    <a:cubicBezTo>
                      <a:pt x="40" y="59"/>
                      <a:pt x="37" y="66"/>
                      <a:pt x="31" y="75"/>
                    </a:cubicBezTo>
                    <a:cubicBezTo>
                      <a:pt x="31" y="62"/>
                      <a:pt x="27" y="48"/>
                      <a:pt x="17" y="34"/>
                    </a:cubicBezTo>
                    <a:cubicBezTo>
                      <a:pt x="22" y="47"/>
                      <a:pt x="25" y="60"/>
                      <a:pt x="25" y="73"/>
                    </a:cubicBezTo>
                    <a:cubicBezTo>
                      <a:pt x="21" y="72"/>
                      <a:pt x="17" y="70"/>
                      <a:pt x="13" y="66"/>
                    </a:cubicBezTo>
                    <a:cubicBezTo>
                      <a:pt x="10" y="64"/>
                      <a:pt x="7" y="60"/>
                      <a:pt x="5" y="57"/>
                    </a:cubicBezTo>
                    <a:cubicBezTo>
                      <a:pt x="3" y="53"/>
                      <a:pt x="2" y="49"/>
                      <a:pt x="1" y="45"/>
                    </a:cubicBezTo>
                    <a:cubicBezTo>
                      <a:pt x="0" y="41"/>
                      <a:pt x="0" y="37"/>
                      <a:pt x="0" y="33"/>
                    </a:cubicBezTo>
                    <a:cubicBezTo>
                      <a:pt x="0" y="30"/>
                      <a:pt x="1" y="28"/>
                      <a:pt x="1" y="26"/>
                    </a:cubicBezTo>
                    <a:cubicBezTo>
                      <a:pt x="3" y="21"/>
                      <a:pt x="4" y="16"/>
                      <a:pt x="5" y="12"/>
                    </a:cubicBezTo>
                    <a:cubicBezTo>
                      <a:pt x="7" y="8"/>
                      <a:pt x="7" y="4"/>
                      <a:pt x="5"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6" name="Freeform 181"/>
              <p:cNvSpPr/>
              <p:nvPr/>
            </p:nvSpPr>
            <p:spPr bwMode="auto">
              <a:xfrm>
                <a:off x="7104062" y="977901"/>
                <a:ext cx="149225" cy="277813"/>
              </a:xfrm>
              <a:custGeom>
                <a:avLst/>
                <a:gdLst/>
                <a:ahLst/>
                <a:cxnLst>
                  <a:cxn ang="0">
                    <a:pos x="17" y="9"/>
                  </a:cxn>
                  <a:cxn ang="0">
                    <a:pos x="25" y="18"/>
                  </a:cxn>
                  <a:cxn ang="0">
                    <a:pos x="29" y="23"/>
                  </a:cxn>
                  <a:cxn ang="0">
                    <a:pos x="34" y="32"/>
                  </a:cxn>
                  <a:cxn ang="0">
                    <a:pos x="36" y="43"/>
                  </a:cxn>
                  <a:cxn ang="0">
                    <a:pos x="34" y="53"/>
                  </a:cxn>
                  <a:cxn ang="0">
                    <a:pos x="28" y="64"/>
                  </a:cxn>
                  <a:cxn ang="0">
                    <a:pos x="17" y="31"/>
                  </a:cxn>
                  <a:cxn ang="0">
                    <a:pos x="24" y="67"/>
                  </a:cxn>
                  <a:cxn ang="0">
                    <a:pos x="7" y="55"/>
                  </a:cxn>
                  <a:cxn ang="0">
                    <a:pos x="2" y="44"/>
                  </a:cxn>
                  <a:cxn ang="0">
                    <a:pos x="0" y="34"/>
                  </a:cxn>
                  <a:cxn ang="0">
                    <a:pos x="1" y="25"/>
                  </a:cxn>
                  <a:cxn ang="0">
                    <a:pos x="7" y="10"/>
                  </a:cxn>
                  <a:cxn ang="0">
                    <a:pos x="12" y="0"/>
                  </a:cxn>
                  <a:cxn ang="0">
                    <a:pos x="12" y="0"/>
                  </a:cxn>
                  <a:cxn ang="0">
                    <a:pos x="17" y="9"/>
                  </a:cxn>
                </a:cxnLst>
                <a:rect l="0" t="0" r="r" b="b"/>
                <a:pathLst>
                  <a:path w="36" h="67">
                    <a:moveTo>
                      <a:pt x="17" y="9"/>
                    </a:moveTo>
                    <a:cubicBezTo>
                      <a:pt x="20" y="12"/>
                      <a:pt x="22" y="15"/>
                      <a:pt x="25" y="18"/>
                    </a:cubicBezTo>
                    <a:cubicBezTo>
                      <a:pt x="27" y="20"/>
                      <a:pt x="28" y="21"/>
                      <a:pt x="29" y="23"/>
                    </a:cubicBezTo>
                    <a:cubicBezTo>
                      <a:pt x="31" y="26"/>
                      <a:pt x="33" y="29"/>
                      <a:pt x="34" y="32"/>
                    </a:cubicBezTo>
                    <a:cubicBezTo>
                      <a:pt x="35" y="36"/>
                      <a:pt x="36" y="39"/>
                      <a:pt x="36" y="43"/>
                    </a:cubicBezTo>
                    <a:cubicBezTo>
                      <a:pt x="35" y="47"/>
                      <a:pt x="35" y="50"/>
                      <a:pt x="34" y="53"/>
                    </a:cubicBezTo>
                    <a:cubicBezTo>
                      <a:pt x="32" y="57"/>
                      <a:pt x="30" y="61"/>
                      <a:pt x="28" y="64"/>
                    </a:cubicBezTo>
                    <a:cubicBezTo>
                      <a:pt x="23" y="54"/>
                      <a:pt x="19" y="43"/>
                      <a:pt x="17" y="31"/>
                    </a:cubicBezTo>
                    <a:cubicBezTo>
                      <a:pt x="16" y="46"/>
                      <a:pt x="18" y="58"/>
                      <a:pt x="24" y="67"/>
                    </a:cubicBezTo>
                    <a:cubicBezTo>
                      <a:pt x="16" y="63"/>
                      <a:pt x="10" y="59"/>
                      <a:pt x="7" y="55"/>
                    </a:cubicBezTo>
                    <a:cubicBezTo>
                      <a:pt x="5" y="51"/>
                      <a:pt x="3" y="48"/>
                      <a:pt x="2" y="44"/>
                    </a:cubicBezTo>
                    <a:cubicBezTo>
                      <a:pt x="1" y="41"/>
                      <a:pt x="0" y="38"/>
                      <a:pt x="0" y="34"/>
                    </a:cubicBezTo>
                    <a:cubicBezTo>
                      <a:pt x="0" y="31"/>
                      <a:pt x="1" y="28"/>
                      <a:pt x="1" y="25"/>
                    </a:cubicBezTo>
                    <a:cubicBezTo>
                      <a:pt x="2" y="22"/>
                      <a:pt x="4" y="17"/>
                      <a:pt x="7" y="10"/>
                    </a:cubicBezTo>
                    <a:cubicBezTo>
                      <a:pt x="12" y="0"/>
                      <a:pt x="12" y="0"/>
                      <a:pt x="12" y="0"/>
                    </a:cubicBezTo>
                    <a:cubicBezTo>
                      <a:pt x="12" y="0"/>
                      <a:pt x="12" y="0"/>
                      <a:pt x="12" y="0"/>
                    </a:cubicBezTo>
                    <a:cubicBezTo>
                      <a:pt x="12" y="4"/>
                      <a:pt x="14" y="8"/>
                      <a:pt x="17" y="9"/>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7" name="Freeform 182"/>
              <p:cNvSpPr/>
              <p:nvPr/>
            </p:nvSpPr>
            <p:spPr bwMode="auto">
              <a:xfrm>
                <a:off x="6235700" y="1536701"/>
                <a:ext cx="203200" cy="277813"/>
              </a:xfrm>
              <a:custGeom>
                <a:avLst/>
                <a:gdLst/>
                <a:ahLst/>
                <a:cxnLst>
                  <a:cxn ang="0">
                    <a:pos x="12" y="4"/>
                  </a:cxn>
                  <a:cxn ang="0">
                    <a:pos x="30" y="12"/>
                  </a:cxn>
                  <a:cxn ang="0">
                    <a:pos x="38" y="19"/>
                  </a:cxn>
                  <a:cxn ang="0">
                    <a:pos x="44" y="29"/>
                  </a:cxn>
                  <a:cxn ang="0">
                    <a:pos x="48" y="42"/>
                  </a:cxn>
                  <a:cxn ang="0">
                    <a:pos x="44" y="67"/>
                  </a:cxn>
                  <a:cxn ang="0">
                    <a:pos x="21" y="30"/>
                  </a:cxn>
                  <a:cxn ang="0">
                    <a:pos x="38" y="67"/>
                  </a:cxn>
                  <a:cxn ang="0">
                    <a:pos x="25" y="62"/>
                  </a:cxn>
                  <a:cxn ang="0">
                    <a:pos x="14" y="55"/>
                  </a:cxn>
                  <a:cxn ang="0">
                    <a:pos x="7" y="45"/>
                  </a:cxn>
                  <a:cxn ang="0">
                    <a:pos x="4" y="33"/>
                  </a:cxn>
                  <a:cxn ang="0">
                    <a:pos x="4" y="26"/>
                  </a:cxn>
                  <a:cxn ang="0">
                    <a:pos x="4" y="11"/>
                  </a:cxn>
                  <a:cxn ang="0">
                    <a:pos x="0" y="0"/>
                  </a:cxn>
                  <a:cxn ang="0">
                    <a:pos x="1" y="0"/>
                  </a:cxn>
                  <a:cxn ang="0">
                    <a:pos x="12" y="4"/>
                  </a:cxn>
                </a:cxnLst>
                <a:rect l="0" t="0" r="r" b="b"/>
                <a:pathLst>
                  <a:path w="49" h="67">
                    <a:moveTo>
                      <a:pt x="12" y="4"/>
                    </a:moveTo>
                    <a:cubicBezTo>
                      <a:pt x="20" y="7"/>
                      <a:pt x="26" y="10"/>
                      <a:pt x="30" y="12"/>
                    </a:cubicBezTo>
                    <a:cubicBezTo>
                      <a:pt x="33" y="14"/>
                      <a:pt x="35" y="17"/>
                      <a:pt x="38" y="19"/>
                    </a:cubicBezTo>
                    <a:cubicBezTo>
                      <a:pt x="40" y="22"/>
                      <a:pt x="43" y="25"/>
                      <a:pt x="44" y="29"/>
                    </a:cubicBezTo>
                    <a:cubicBezTo>
                      <a:pt x="47" y="33"/>
                      <a:pt x="48" y="37"/>
                      <a:pt x="48" y="42"/>
                    </a:cubicBezTo>
                    <a:cubicBezTo>
                      <a:pt x="49" y="48"/>
                      <a:pt x="47" y="57"/>
                      <a:pt x="44" y="67"/>
                    </a:cubicBezTo>
                    <a:cubicBezTo>
                      <a:pt x="41" y="53"/>
                      <a:pt x="34" y="41"/>
                      <a:pt x="21" y="30"/>
                    </a:cubicBezTo>
                    <a:cubicBezTo>
                      <a:pt x="29" y="42"/>
                      <a:pt x="34" y="54"/>
                      <a:pt x="38" y="67"/>
                    </a:cubicBezTo>
                    <a:cubicBezTo>
                      <a:pt x="33" y="66"/>
                      <a:pt x="29" y="65"/>
                      <a:pt x="25" y="62"/>
                    </a:cubicBezTo>
                    <a:cubicBezTo>
                      <a:pt x="21" y="61"/>
                      <a:pt x="17" y="58"/>
                      <a:pt x="14" y="55"/>
                    </a:cubicBezTo>
                    <a:cubicBezTo>
                      <a:pt x="11" y="52"/>
                      <a:pt x="9" y="49"/>
                      <a:pt x="7" y="45"/>
                    </a:cubicBezTo>
                    <a:cubicBezTo>
                      <a:pt x="6" y="41"/>
                      <a:pt x="5" y="37"/>
                      <a:pt x="4" y="33"/>
                    </a:cubicBezTo>
                    <a:cubicBezTo>
                      <a:pt x="4" y="30"/>
                      <a:pt x="3" y="28"/>
                      <a:pt x="4" y="26"/>
                    </a:cubicBezTo>
                    <a:cubicBezTo>
                      <a:pt x="4" y="21"/>
                      <a:pt x="4" y="16"/>
                      <a:pt x="4" y="11"/>
                    </a:cubicBezTo>
                    <a:cubicBezTo>
                      <a:pt x="5" y="8"/>
                      <a:pt x="3" y="4"/>
                      <a:pt x="0" y="0"/>
                    </a:cubicBezTo>
                    <a:cubicBezTo>
                      <a:pt x="1" y="0"/>
                      <a:pt x="1" y="0"/>
                      <a:pt x="1" y="0"/>
                    </a:cubicBezTo>
                    <a:lnTo>
                      <a:pt x="12" y="4"/>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8" name="Freeform 183"/>
              <p:cNvSpPr/>
              <p:nvPr/>
            </p:nvSpPr>
            <p:spPr bwMode="auto">
              <a:xfrm>
                <a:off x="7042150" y="1341438"/>
                <a:ext cx="107950" cy="207963"/>
              </a:xfrm>
              <a:custGeom>
                <a:avLst/>
                <a:gdLst/>
                <a:ahLst/>
                <a:cxnLst>
                  <a:cxn ang="0">
                    <a:pos x="20" y="0"/>
                  </a:cxn>
                  <a:cxn ang="0">
                    <a:pos x="20" y="0"/>
                  </a:cxn>
                  <a:cxn ang="0">
                    <a:pos x="21" y="8"/>
                  </a:cxn>
                  <a:cxn ang="0">
                    <a:pos x="24" y="16"/>
                  </a:cxn>
                  <a:cxn ang="0">
                    <a:pos x="26" y="21"/>
                  </a:cxn>
                  <a:cxn ang="0">
                    <a:pos x="26" y="29"/>
                  </a:cxn>
                  <a:cxn ang="0">
                    <a:pos x="24" y="36"/>
                  </a:cxn>
                  <a:cxn ang="0">
                    <a:pos x="20" y="43"/>
                  </a:cxn>
                  <a:cxn ang="0">
                    <a:pos x="13" y="48"/>
                  </a:cxn>
                  <a:cxn ang="0">
                    <a:pos x="15" y="23"/>
                  </a:cxn>
                  <a:cxn ang="0">
                    <a:pos x="9" y="50"/>
                  </a:cxn>
                  <a:cxn ang="0">
                    <a:pos x="1" y="36"/>
                  </a:cxn>
                  <a:cxn ang="0">
                    <a:pos x="1" y="27"/>
                  </a:cxn>
                  <a:cxn ang="0">
                    <a:pos x="2" y="20"/>
                  </a:cxn>
                  <a:cxn ang="0">
                    <a:pos x="6" y="14"/>
                  </a:cxn>
                  <a:cxn ang="0">
                    <a:pos x="14" y="5"/>
                  </a:cxn>
                  <a:cxn ang="0">
                    <a:pos x="20" y="0"/>
                  </a:cxn>
                </a:cxnLst>
                <a:rect l="0" t="0" r="r" b="b"/>
                <a:pathLst>
                  <a:path w="26" h="50">
                    <a:moveTo>
                      <a:pt x="20" y="0"/>
                    </a:moveTo>
                    <a:cubicBezTo>
                      <a:pt x="20" y="0"/>
                      <a:pt x="20" y="0"/>
                      <a:pt x="20" y="0"/>
                    </a:cubicBezTo>
                    <a:cubicBezTo>
                      <a:pt x="19" y="3"/>
                      <a:pt x="20" y="6"/>
                      <a:pt x="21" y="8"/>
                    </a:cubicBezTo>
                    <a:cubicBezTo>
                      <a:pt x="22" y="11"/>
                      <a:pt x="23" y="14"/>
                      <a:pt x="24" y="16"/>
                    </a:cubicBezTo>
                    <a:cubicBezTo>
                      <a:pt x="25" y="18"/>
                      <a:pt x="25" y="19"/>
                      <a:pt x="26" y="21"/>
                    </a:cubicBezTo>
                    <a:cubicBezTo>
                      <a:pt x="26" y="23"/>
                      <a:pt x="26" y="26"/>
                      <a:pt x="26" y="29"/>
                    </a:cubicBezTo>
                    <a:cubicBezTo>
                      <a:pt x="26" y="31"/>
                      <a:pt x="25" y="34"/>
                      <a:pt x="24" y="36"/>
                    </a:cubicBezTo>
                    <a:cubicBezTo>
                      <a:pt x="23" y="39"/>
                      <a:pt x="22" y="41"/>
                      <a:pt x="20" y="43"/>
                    </a:cubicBezTo>
                    <a:cubicBezTo>
                      <a:pt x="18" y="45"/>
                      <a:pt x="15" y="47"/>
                      <a:pt x="13" y="48"/>
                    </a:cubicBezTo>
                    <a:cubicBezTo>
                      <a:pt x="12" y="40"/>
                      <a:pt x="13" y="31"/>
                      <a:pt x="15" y="23"/>
                    </a:cubicBezTo>
                    <a:cubicBezTo>
                      <a:pt x="10" y="32"/>
                      <a:pt x="8" y="41"/>
                      <a:pt x="9" y="50"/>
                    </a:cubicBezTo>
                    <a:cubicBezTo>
                      <a:pt x="5" y="44"/>
                      <a:pt x="2" y="40"/>
                      <a:pt x="1" y="36"/>
                    </a:cubicBezTo>
                    <a:cubicBezTo>
                      <a:pt x="1" y="33"/>
                      <a:pt x="0" y="30"/>
                      <a:pt x="1" y="27"/>
                    </a:cubicBezTo>
                    <a:cubicBezTo>
                      <a:pt x="1" y="25"/>
                      <a:pt x="1" y="22"/>
                      <a:pt x="2" y="20"/>
                    </a:cubicBezTo>
                    <a:cubicBezTo>
                      <a:pt x="3" y="18"/>
                      <a:pt x="4" y="16"/>
                      <a:pt x="6" y="14"/>
                    </a:cubicBezTo>
                    <a:cubicBezTo>
                      <a:pt x="7" y="12"/>
                      <a:pt x="10" y="9"/>
                      <a:pt x="14" y="5"/>
                    </a:cubicBezTo>
                    <a:lnTo>
                      <a:pt x="20" y="0"/>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39" name="Freeform 184"/>
              <p:cNvSpPr/>
              <p:nvPr/>
            </p:nvSpPr>
            <p:spPr bwMode="auto">
              <a:xfrm>
                <a:off x="6624637" y="1354138"/>
                <a:ext cx="82550" cy="157163"/>
              </a:xfrm>
              <a:custGeom>
                <a:avLst/>
                <a:gdLst/>
                <a:ahLst/>
                <a:cxnLst>
                  <a:cxn ang="0">
                    <a:pos x="5" y="6"/>
                  </a:cxn>
                  <a:cxn ang="0">
                    <a:pos x="6" y="0"/>
                  </a:cxn>
                  <a:cxn ang="0">
                    <a:pos x="6" y="0"/>
                  </a:cxn>
                  <a:cxn ang="0">
                    <a:pos x="10" y="4"/>
                  </a:cxn>
                  <a:cxn ang="0">
                    <a:pos x="16" y="11"/>
                  </a:cxn>
                  <a:cxn ang="0">
                    <a:pos x="18" y="16"/>
                  </a:cxn>
                  <a:cxn ang="0">
                    <a:pos x="20" y="22"/>
                  </a:cxn>
                  <a:cxn ang="0">
                    <a:pos x="19" y="28"/>
                  </a:cxn>
                  <a:cxn ang="0">
                    <a:pos x="12" y="38"/>
                  </a:cxn>
                  <a:cxn ang="0">
                    <a:pos x="9" y="18"/>
                  </a:cxn>
                  <a:cxn ang="0">
                    <a:pos x="9" y="37"/>
                  </a:cxn>
                  <a:cxn ang="0">
                    <a:pos x="4" y="33"/>
                  </a:cxn>
                  <a:cxn ang="0">
                    <a:pos x="1" y="27"/>
                  </a:cxn>
                  <a:cxn ang="0">
                    <a:pos x="0" y="21"/>
                  </a:cxn>
                  <a:cxn ang="0">
                    <a:pos x="1" y="15"/>
                  </a:cxn>
                  <a:cxn ang="0">
                    <a:pos x="2" y="12"/>
                  </a:cxn>
                  <a:cxn ang="0">
                    <a:pos x="5" y="6"/>
                  </a:cxn>
                </a:cxnLst>
                <a:rect l="0" t="0" r="r" b="b"/>
                <a:pathLst>
                  <a:path w="20" h="38">
                    <a:moveTo>
                      <a:pt x="5" y="6"/>
                    </a:moveTo>
                    <a:cubicBezTo>
                      <a:pt x="6" y="4"/>
                      <a:pt x="7" y="2"/>
                      <a:pt x="6" y="0"/>
                    </a:cubicBezTo>
                    <a:cubicBezTo>
                      <a:pt x="6" y="0"/>
                      <a:pt x="6" y="0"/>
                      <a:pt x="6" y="0"/>
                    </a:cubicBezTo>
                    <a:cubicBezTo>
                      <a:pt x="10" y="4"/>
                      <a:pt x="10" y="4"/>
                      <a:pt x="10" y="4"/>
                    </a:cubicBezTo>
                    <a:cubicBezTo>
                      <a:pt x="13" y="8"/>
                      <a:pt x="15" y="10"/>
                      <a:pt x="16" y="11"/>
                    </a:cubicBezTo>
                    <a:cubicBezTo>
                      <a:pt x="17" y="13"/>
                      <a:pt x="18" y="15"/>
                      <a:pt x="18" y="16"/>
                    </a:cubicBezTo>
                    <a:cubicBezTo>
                      <a:pt x="19" y="18"/>
                      <a:pt x="20" y="20"/>
                      <a:pt x="20" y="22"/>
                    </a:cubicBezTo>
                    <a:cubicBezTo>
                      <a:pt x="20" y="24"/>
                      <a:pt x="19" y="26"/>
                      <a:pt x="19" y="28"/>
                    </a:cubicBezTo>
                    <a:cubicBezTo>
                      <a:pt x="18" y="31"/>
                      <a:pt x="15" y="35"/>
                      <a:pt x="12" y="38"/>
                    </a:cubicBezTo>
                    <a:cubicBezTo>
                      <a:pt x="13" y="32"/>
                      <a:pt x="12" y="25"/>
                      <a:pt x="9" y="18"/>
                    </a:cubicBezTo>
                    <a:cubicBezTo>
                      <a:pt x="10" y="24"/>
                      <a:pt x="10" y="31"/>
                      <a:pt x="9" y="37"/>
                    </a:cubicBezTo>
                    <a:cubicBezTo>
                      <a:pt x="7" y="36"/>
                      <a:pt x="6" y="35"/>
                      <a:pt x="4" y="33"/>
                    </a:cubicBezTo>
                    <a:cubicBezTo>
                      <a:pt x="3" y="31"/>
                      <a:pt x="2" y="29"/>
                      <a:pt x="1" y="27"/>
                    </a:cubicBezTo>
                    <a:cubicBezTo>
                      <a:pt x="0" y="26"/>
                      <a:pt x="0" y="24"/>
                      <a:pt x="0" y="21"/>
                    </a:cubicBezTo>
                    <a:cubicBezTo>
                      <a:pt x="0" y="19"/>
                      <a:pt x="0" y="17"/>
                      <a:pt x="1" y="15"/>
                    </a:cubicBezTo>
                    <a:cubicBezTo>
                      <a:pt x="1" y="14"/>
                      <a:pt x="2" y="13"/>
                      <a:pt x="2" y="12"/>
                    </a:cubicBezTo>
                    <a:cubicBezTo>
                      <a:pt x="3" y="10"/>
                      <a:pt x="4" y="8"/>
                      <a:pt x="5" y="6"/>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sp>
            <p:nvSpPr>
              <p:cNvPr id="140" name="Freeform 185"/>
              <p:cNvSpPr/>
              <p:nvPr/>
            </p:nvSpPr>
            <p:spPr bwMode="auto">
              <a:xfrm>
                <a:off x="6235700" y="2220913"/>
                <a:ext cx="276225" cy="198438"/>
              </a:xfrm>
              <a:custGeom>
                <a:avLst/>
                <a:gdLst/>
                <a:ahLst/>
                <a:cxnLst>
                  <a:cxn ang="0">
                    <a:pos x="29" y="5"/>
                  </a:cxn>
                  <a:cxn ang="0">
                    <a:pos x="43" y="1"/>
                  </a:cxn>
                  <a:cxn ang="0">
                    <a:pos x="67" y="6"/>
                  </a:cxn>
                  <a:cxn ang="0">
                    <a:pos x="31" y="28"/>
                  </a:cxn>
                  <a:cxn ang="0">
                    <a:pos x="67" y="12"/>
                  </a:cxn>
                  <a:cxn ang="0">
                    <a:pos x="63" y="25"/>
                  </a:cxn>
                  <a:cxn ang="0">
                    <a:pos x="55" y="35"/>
                  </a:cxn>
                  <a:cxn ang="0">
                    <a:pos x="45" y="42"/>
                  </a:cxn>
                  <a:cxn ang="0">
                    <a:pos x="33" y="45"/>
                  </a:cxn>
                  <a:cxn ang="0">
                    <a:pos x="26" y="46"/>
                  </a:cxn>
                  <a:cxn ang="0">
                    <a:pos x="11" y="45"/>
                  </a:cxn>
                  <a:cxn ang="0">
                    <a:pos x="0" y="48"/>
                  </a:cxn>
                  <a:cxn ang="0">
                    <a:pos x="0" y="48"/>
                  </a:cxn>
                  <a:cxn ang="0">
                    <a:pos x="4" y="37"/>
                  </a:cxn>
                  <a:cxn ang="0">
                    <a:pos x="13" y="19"/>
                  </a:cxn>
                  <a:cxn ang="0">
                    <a:pos x="20" y="11"/>
                  </a:cxn>
                  <a:cxn ang="0">
                    <a:pos x="29" y="5"/>
                  </a:cxn>
                </a:cxnLst>
                <a:rect l="0" t="0" r="r" b="b"/>
                <a:pathLst>
                  <a:path w="67" h="48">
                    <a:moveTo>
                      <a:pt x="29" y="5"/>
                    </a:moveTo>
                    <a:cubicBezTo>
                      <a:pt x="34" y="3"/>
                      <a:pt x="38" y="1"/>
                      <a:pt x="43" y="1"/>
                    </a:cubicBezTo>
                    <a:cubicBezTo>
                      <a:pt x="49" y="0"/>
                      <a:pt x="57" y="2"/>
                      <a:pt x="67" y="6"/>
                    </a:cubicBezTo>
                    <a:cubicBezTo>
                      <a:pt x="54" y="9"/>
                      <a:pt x="42" y="16"/>
                      <a:pt x="31" y="28"/>
                    </a:cubicBezTo>
                    <a:cubicBezTo>
                      <a:pt x="42" y="21"/>
                      <a:pt x="54" y="15"/>
                      <a:pt x="67" y="12"/>
                    </a:cubicBezTo>
                    <a:cubicBezTo>
                      <a:pt x="67" y="17"/>
                      <a:pt x="65" y="21"/>
                      <a:pt x="63" y="25"/>
                    </a:cubicBezTo>
                    <a:cubicBezTo>
                      <a:pt x="61" y="29"/>
                      <a:pt x="58" y="32"/>
                      <a:pt x="55" y="35"/>
                    </a:cubicBezTo>
                    <a:cubicBezTo>
                      <a:pt x="52" y="38"/>
                      <a:pt x="49" y="40"/>
                      <a:pt x="45" y="42"/>
                    </a:cubicBezTo>
                    <a:cubicBezTo>
                      <a:pt x="41" y="44"/>
                      <a:pt x="37" y="45"/>
                      <a:pt x="33" y="45"/>
                    </a:cubicBezTo>
                    <a:cubicBezTo>
                      <a:pt x="30" y="46"/>
                      <a:pt x="28" y="46"/>
                      <a:pt x="26" y="46"/>
                    </a:cubicBezTo>
                    <a:cubicBezTo>
                      <a:pt x="21" y="45"/>
                      <a:pt x="16" y="45"/>
                      <a:pt x="11" y="45"/>
                    </a:cubicBezTo>
                    <a:cubicBezTo>
                      <a:pt x="7" y="44"/>
                      <a:pt x="3" y="45"/>
                      <a:pt x="0" y="48"/>
                    </a:cubicBezTo>
                    <a:cubicBezTo>
                      <a:pt x="0" y="48"/>
                      <a:pt x="0" y="48"/>
                      <a:pt x="0" y="48"/>
                    </a:cubicBezTo>
                    <a:cubicBezTo>
                      <a:pt x="4" y="37"/>
                      <a:pt x="4" y="37"/>
                      <a:pt x="4" y="37"/>
                    </a:cubicBezTo>
                    <a:cubicBezTo>
                      <a:pt x="8" y="28"/>
                      <a:pt x="11" y="22"/>
                      <a:pt x="13" y="19"/>
                    </a:cubicBezTo>
                    <a:cubicBezTo>
                      <a:pt x="15" y="16"/>
                      <a:pt x="17" y="14"/>
                      <a:pt x="20" y="11"/>
                    </a:cubicBezTo>
                    <a:cubicBezTo>
                      <a:pt x="23" y="8"/>
                      <a:pt x="26" y="6"/>
                      <a:pt x="29" y="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Narrow" panose="020B0606020202030204"/>
                  <a:ea typeface="微软雅黑" panose="020B0503020204020204" pitchFamily="34" charset="-122"/>
                  <a:cs typeface="+mn-cs"/>
                </a:endParaRPr>
              </a:p>
            </p:txBody>
          </p:sp>
        </p:grpSp>
      </p:grpSp>
      <mc:AlternateContent xmlns:mc="http://schemas.openxmlformats.org/markup-compatibility/2006">
        <mc:Choice xmlns:a14="http://schemas.microsoft.com/office/drawing/2010/main" Requires="a14">
          <p:sp>
            <p:nvSpPr>
              <p:cNvPr id="181" name="矩形 180"/>
              <p:cNvSpPr/>
              <p:nvPr/>
            </p:nvSpPr>
            <p:spPr>
              <a:xfrm>
                <a:off x="322894" y="5549768"/>
                <a:ext cx="1810111" cy="830997"/>
              </a:xfrm>
              <a:prstGeom prst="rect">
                <a:avLst/>
              </a:prstGeom>
            </p:spPr>
            <p:txBody>
              <a:bodyPr wrap="non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28</a:t>
                </a: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个学科进入</a:t>
                </a:r>
                <a:r>
                  <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B</a:t>
                </a: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类</a:t>
                </a:r>
                <a:endPar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其中</a:t>
                </a:r>
                <a:r>
                  <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19</a:t>
                </a: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个进入</a:t>
                </a:r>
                <a14:m>
                  <m:oMath xmlns:m="http://schemas.openxmlformats.org/officeDocument/2006/math">
                    <m:sSup>
                      <m:sSupPr>
                        <m:ctrlPr>
                          <a:rPr kumimoji="0" lang="en-US" altLang="zh-CN" sz="1600" b="1" i="1"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ctrlPr>
                      </m:sSupPr>
                      <m:e>
                        <m:r>
                          <a:rPr kumimoji="0" lang="en-US" altLang="zh-CN" sz="1600" b="1" i="0" u="none" strike="noStrike" kern="1200" cap="none" spc="0" normalizeH="0" baseline="0" noProof="0" smtClean="0">
                            <a:ln>
                              <a:noFill/>
                            </a:ln>
                            <a:solidFill>
                              <a:prstClr val="white"/>
                            </a:solidFill>
                            <a:effectLst/>
                            <a:uLnTx/>
                            <a:uFillTx/>
                            <a:latin typeface="Cambria Math" panose="02040503050406030204" pitchFamily="18" charset="0"/>
                            <a:ea typeface="微软雅黑" panose="020B0503020204020204" pitchFamily="34" charset="-122"/>
                            <a:cs typeface="+mn-cs"/>
                          </a:rPr>
                          <m:t>𝐁</m:t>
                        </m:r>
                      </m:e>
                      <m:sup>
                        <m:r>
                          <a:rPr kumimoji="0" lang="en-US" altLang="zh-CN" sz="1600" b="1" i="0" u="none" strike="noStrike" kern="1200" cap="none" spc="0" normalizeH="0" baseline="0" noProof="0">
                            <a:ln>
                              <a:noFill/>
                            </a:ln>
                            <a:solidFill>
                              <a:prstClr val="white"/>
                            </a:solidFill>
                            <a:effectLst/>
                            <a:uLnTx/>
                            <a:uFillTx/>
                            <a:latin typeface="Cambria Math" panose="02040503050406030204" pitchFamily="18" charset="0"/>
                            <a:ea typeface="微软雅黑" panose="020B0503020204020204" pitchFamily="34" charset="-122"/>
                            <a:cs typeface="+mn-cs"/>
                          </a:rPr>
                          <m:t>+</m:t>
                        </m:r>
                      </m:sup>
                    </m:sSup>
                  </m:oMath>
                </a14:m>
                <a:endParaRPr kumimoji="0" lang="zh-CN" altLang="en-US" sz="16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181" name="矩形 180"/>
              <p:cNvSpPr>
                <a:spLocks noRot="1" noChangeAspect="1" noMove="1" noResize="1" noEditPoints="1" noAdjustHandles="1" noChangeArrowheads="1" noChangeShapeType="1" noTextEdit="1"/>
              </p:cNvSpPr>
              <p:nvPr/>
            </p:nvSpPr>
            <p:spPr>
              <a:xfrm>
                <a:off x="322894" y="5549768"/>
                <a:ext cx="1810111" cy="830997"/>
              </a:xfrm>
              <a:prstGeom prst="rect">
                <a:avLst/>
              </a:prstGeom>
              <a:blipFill rotWithShape="1">
                <a:blip r:embed="rId2"/>
                <a:stretch>
                  <a:fillRect l="-1010" r="-673" b="-2920"/>
                </a:stretch>
              </a:blipFill>
            </p:spPr>
            <p:txBody>
              <a:bodyPr/>
              <a:lstStyle/>
              <a:p>
                <a:r>
                  <a:rPr lang="zh-CN" altLang="en-US">
                    <a:noFill/>
                  </a:rPr>
                  <a:t> </a:t>
                </a:r>
                <a:endParaRPr lang="zh-CN" altLang="en-US">
                  <a:noFill/>
                </a:endParaRPr>
              </a:p>
            </p:txBody>
          </p:sp>
        </mc:Fallback>
      </mc:AlternateContent>
      <p:sp>
        <p:nvSpPr>
          <p:cNvPr id="184" name="矩形 183"/>
          <p:cNvSpPr/>
          <p:nvPr/>
        </p:nvSpPr>
        <p:spPr>
          <a:xfrm>
            <a:off x="2455899" y="5389563"/>
            <a:ext cx="3423927" cy="1200329"/>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物理学、生物学、控制科学与工程、临床医学、公共管理、工商管理、动力工程与工程热物理</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5" name="矩形 184"/>
          <p:cNvSpPr/>
          <p:nvPr/>
        </p:nvSpPr>
        <p:spPr>
          <a:xfrm>
            <a:off x="5894518" y="5555623"/>
            <a:ext cx="2567958" cy="787523"/>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新闻传播学、电气工程、计算机科学与技术</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6" name="矩形 185"/>
          <p:cNvSpPr/>
          <p:nvPr/>
        </p:nvSpPr>
        <p:spPr>
          <a:xfrm>
            <a:off x="8672843" y="5558290"/>
            <a:ext cx="3494884" cy="830997"/>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机械工程、光学工程、生物医学工程、公共卫生与预防医学</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5" name="矩形 14"/>
              <p:cNvSpPr/>
              <p:nvPr/>
            </p:nvSpPr>
            <p:spPr>
              <a:xfrm>
                <a:off x="4518216" y="4680139"/>
                <a:ext cx="70256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2800" b="1" i="1" u="none" strike="noStrike" kern="1200" cap="none" spc="0" normalizeH="0" baseline="0" noProof="0" smtClean="0">
                              <a:ln>
                                <a:noFill/>
                              </a:ln>
                              <a:solidFill>
                                <a:srgbClr val="404040"/>
                              </a:solidFill>
                              <a:effectLst/>
                              <a:uLnTx/>
                              <a:uFillTx/>
                              <a:latin typeface="Cambria Math" panose="02040503050406030204" pitchFamily="18" charset="0"/>
                              <a:ea typeface="微软雅黑" panose="020B0503020204020204" pitchFamily="34" charset="-122"/>
                              <a:cs typeface="+mn-cs"/>
                            </a:rPr>
                          </m:ctrlPr>
                        </m:sSupPr>
                        <m:e>
                          <m:r>
                            <a:rPr kumimoji="0" lang="en-US" altLang="zh-CN" sz="2800" b="1" i="0" u="none" strike="noStrike" kern="1200" cap="none" spc="0" normalizeH="0" baseline="0" noProof="0">
                              <a:ln>
                                <a:noFill/>
                              </a:ln>
                              <a:solidFill>
                                <a:srgbClr val="404040"/>
                              </a:solidFill>
                              <a:effectLst/>
                              <a:uLnTx/>
                              <a:uFillTx/>
                              <a:latin typeface="Cambria Math" panose="02040503050406030204" pitchFamily="18" charset="0"/>
                              <a:ea typeface="微软雅黑" panose="020B0503020204020204" pitchFamily="34" charset="-122"/>
                              <a:cs typeface="+mn-cs"/>
                            </a:rPr>
                            <m:t>𝐀</m:t>
                          </m:r>
                        </m:e>
                        <m:sup>
                          <m:r>
                            <a:rPr kumimoji="0" lang="en-US" altLang="zh-CN" sz="2800" b="1" i="0" u="none" strike="noStrike" kern="1200" cap="none" spc="0" normalizeH="0" baseline="0" noProof="0">
                              <a:ln>
                                <a:noFill/>
                              </a:ln>
                              <a:solidFill>
                                <a:srgbClr val="404040"/>
                              </a:solidFill>
                              <a:effectLst/>
                              <a:uLnTx/>
                              <a:uFillTx/>
                              <a:latin typeface="Cambria Math" panose="02040503050406030204" pitchFamily="18" charset="0"/>
                              <a:ea typeface="微软雅黑" panose="020B0503020204020204" pitchFamily="34" charset="-122"/>
                              <a:cs typeface="+mn-cs"/>
                            </a:rPr>
                            <m:t>−</m:t>
                          </m:r>
                        </m:sup>
                      </m:sSup>
                    </m:oMath>
                  </m:oMathPara>
                </a14:m>
                <a:endParaRPr kumimoji="0" lang="zh-CN" altLang="en-US" sz="1800" b="0" i="0" u="none" strike="noStrike" kern="1200" cap="none" spc="0" normalizeH="0" baseline="0" noProof="0" dirty="0">
                  <a:ln>
                    <a:noFill/>
                  </a:ln>
                  <a:solidFill>
                    <a:prstClr val="black"/>
                  </a:solidFill>
                  <a:effectLst/>
                  <a:uLnTx/>
                  <a:uFillTx/>
                  <a:latin typeface="Arial Narrow"/>
                  <a:ea typeface="微软雅黑"/>
                  <a:cs typeface="+mn-cs"/>
                </a:endParaRPr>
              </a:p>
            </p:txBody>
          </p:sp>
        </mc:Choice>
        <mc:Fallback>
          <p:sp>
            <p:nvSpPr>
              <p:cNvPr id="15" name="矩形 14"/>
              <p:cNvSpPr>
                <a:spLocks noRot="1" noChangeAspect="1" noMove="1" noResize="1" noEditPoints="1" noAdjustHandles="1" noChangeArrowheads="1" noChangeShapeType="1" noTextEdit="1"/>
              </p:cNvSpPr>
              <p:nvPr/>
            </p:nvSpPr>
            <p:spPr>
              <a:xfrm>
                <a:off x="4518216" y="4680139"/>
                <a:ext cx="702564"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87" name="矩形 186"/>
          <p:cNvSpPr/>
          <p:nvPr/>
        </p:nvSpPr>
        <p:spPr>
          <a:xfrm>
            <a:off x="7731791" y="4711531"/>
            <a:ext cx="75052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smtClean="0">
                <a:ln>
                  <a:noFill/>
                </a:ln>
                <a:solidFill>
                  <a:srgbClr val="404040"/>
                </a:solidFill>
                <a:effectLst/>
                <a:uLnTx/>
                <a:uFillTx/>
                <a:latin typeface="Cambria Math" panose="02040503050406030204" pitchFamily="18" charset="0"/>
                <a:ea typeface="Cambria Math" panose="02040503050406030204" pitchFamily="18" charset="0"/>
                <a:cs typeface="+mn-cs"/>
              </a:rPr>
              <a:t>A</a:t>
            </a:r>
            <a:r>
              <a:rPr kumimoji="0" lang="en-US" altLang="zh-CN" sz="2400" b="1" i="0" u="none" strike="noStrike" kern="1200" cap="none" spc="0" normalizeH="0" baseline="0" noProof="0" dirty="0" smtClean="0">
                <a:ln>
                  <a:noFill/>
                </a:ln>
                <a:solidFill>
                  <a:srgbClr val="404040"/>
                </a:solidFill>
                <a:effectLst/>
                <a:uLnTx/>
                <a:uFillTx/>
                <a:latin typeface="Arial Narrow" panose="020B0606020202030204"/>
                <a:ea typeface="微软雅黑" panose="020B0503020204020204" pitchFamily="34" charset="-122"/>
                <a:cs typeface="+mn-cs"/>
              </a:rPr>
              <a:t> </a:t>
            </a:r>
            <a:r>
              <a:rPr kumimoji="0" lang="zh-CN" altLang="en-US" sz="2400" b="1" i="0" u="none" strike="noStrike" kern="1200" cap="none" spc="0" normalizeH="0" baseline="0" noProof="0" dirty="0" smtClean="0">
                <a:ln>
                  <a:noFill/>
                </a:ln>
                <a:solidFill>
                  <a:srgbClr val="404040"/>
                </a:solidFill>
                <a:effectLst/>
                <a:uLnTx/>
                <a:uFillTx/>
                <a:latin typeface="Arial Narrow" panose="020B0606020202030204"/>
                <a:ea typeface="微软雅黑" panose="020B0503020204020204" pitchFamily="34" charset="-122"/>
                <a:cs typeface="+mn-cs"/>
              </a:rPr>
              <a:t>类</a:t>
            </a:r>
            <a:endParaRPr kumimoji="0" lang="zh-CN" altLang="en-US" sz="2400" b="1" i="0" u="none" strike="noStrike" kern="1200" cap="none" spc="0" normalizeH="0" baseline="0" noProof="0" dirty="0">
              <a:ln>
                <a:noFill/>
              </a:ln>
              <a:solidFill>
                <a:srgbClr val="404040"/>
              </a:solidFill>
              <a:effectLst/>
              <a:uLnTx/>
              <a:uFillTx/>
              <a:latin typeface="Arial Narrow" panose="020B060602020203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89" name="矩形 188"/>
              <p:cNvSpPr/>
              <p:nvPr/>
            </p:nvSpPr>
            <p:spPr>
              <a:xfrm>
                <a:off x="10906795" y="4653580"/>
                <a:ext cx="70929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2800" b="1" i="1" u="none" strike="noStrike" kern="1200" cap="none" spc="0" normalizeH="0" baseline="0" noProof="0" smtClean="0">
                              <a:ln>
                                <a:noFill/>
                              </a:ln>
                              <a:solidFill>
                                <a:srgbClr val="404040"/>
                              </a:solidFill>
                              <a:effectLst/>
                              <a:uLnTx/>
                              <a:uFillTx/>
                              <a:latin typeface="Cambria Math" panose="02040503050406030204" pitchFamily="18" charset="0"/>
                              <a:ea typeface="微软雅黑" panose="020B0503020204020204" pitchFamily="34" charset="-122"/>
                              <a:cs typeface="+mn-cs"/>
                            </a:rPr>
                          </m:ctrlPr>
                        </m:sSupPr>
                        <m:e>
                          <m:r>
                            <a:rPr kumimoji="0" lang="en-US" altLang="zh-CN" sz="2800" b="1" i="0" u="none" strike="noStrike" kern="1200" cap="none" spc="0" normalizeH="0" baseline="0" noProof="0" smtClean="0">
                              <a:ln>
                                <a:noFill/>
                              </a:ln>
                              <a:solidFill>
                                <a:srgbClr val="404040"/>
                              </a:solidFill>
                              <a:effectLst/>
                              <a:uLnTx/>
                              <a:uFillTx/>
                              <a:latin typeface="Cambria Math" panose="02040503050406030204" pitchFamily="18" charset="0"/>
                              <a:ea typeface="微软雅黑" panose="020B0503020204020204" pitchFamily="34" charset="-122"/>
                              <a:cs typeface="+mn-cs"/>
                            </a:rPr>
                            <m:t>𝐀</m:t>
                          </m:r>
                        </m:e>
                        <m:sup>
                          <m:r>
                            <a:rPr kumimoji="0" lang="en-US" altLang="zh-CN" sz="2800" b="1" i="0" u="none" strike="noStrike" kern="1200" cap="none" spc="0" normalizeH="0" baseline="0" noProof="0" smtClean="0">
                              <a:ln>
                                <a:noFill/>
                              </a:ln>
                              <a:solidFill>
                                <a:srgbClr val="404040"/>
                              </a:solidFill>
                              <a:effectLst/>
                              <a:uLnTx/>
                              <a:uFillTx/>
                              <a:latin typeface="Cambria Math" panose="02040503050406030204" pitchFamily="18" charset="0"/>
                              <a:ea typeface="微软雅黑" panose="020B0503020204020204" pitchFamily="34" charset="-122"/>
                              <a:cs typeface="+mn-cs"/>
                            </a:rPr>
                            <m:t>+</m:t>
                          </m:r>
                        </m:sup>
                      </m:sSup>
                    </m:oMath>
                  </m:oMathPara>
                </a14:m>
                <a:endParaRPr kumimoji="0" lang="zh-CN" altLang="en-US" sz="1800" b="1" i="0" u="none" strike="noStrike" kern="1200" cap="none" spc="0" normalizeH="0" baseline="0" noProof="0" dirty="0">
                  <a:ln>
                    <a:noFill/>
                  </a:ln>
                  <a:solidFill>
                    <a:prstClr val="black"/>
                  </a:solidFill>
                  <a:effectLst/>
                  <a:uLnTx/>
                  <a:uFillTx/>
                  <a:latin typeface="Arial Narrow"/>
                  <a:ea typeface="微软雅黑"/>
                  <a:cs typeface="+mn-cs"/>
                </a:endParaRPr>
              </a:p>
            </p:txBody>
          </p:sp>
        </mc:Choice>
        <mc:Fallback>
          <p:sp>
            <p:nvSpPr>
              <p:cNvPr id="189" name="矩形 188"/>
              <p:cNvSpPr>
                <a:spLocks noRot="1" noChangeAspect="1" noMove="1" noResize="1" noEditPoints="1" noAdjustHandles="1" noChangeArrowheads="1" noChangeShapeType="1" noTextEdit="1"/>
              </p:cNvSpPr>
              <p:nvPr/>
            </p:nvSpPr>
            <p:spPr>
              <a:xfrm>
                <a:off x="10906795" y="4653580"/>
                <a:ext cx="709297"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190" name="矩形 189"/>
          <p:cNvSpPr/>
          <p:nvPr/>
        </p:nvSpPr>
        <p:spPr>
          <a:xfrm>
            <a:off x="1548647" y="4726839"/>
            <a:ext cx="74411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smtClean="0">
                <a:ln>
                  <a:noFill/>
                </a:ln>
                <a:solidFill>
                  <a:srgbClr val="404040"/>
                </a:solidFill>
                <a:effectLst/>
                <a:uLnTx/>
                <a:uFillTx/>
                <a:latin typeface="Cambria Math" panose="02040503050406030204" pitchFamily="18" charset="0"/>
                <a:ea typeface="Cambria Math" panose="02040503050406030204" pitchFamily="18" charset="0"/>
                <a:cs typeface="+mn-cs"/>
              </a:rPr>
              <a:t>B </a:t>
            </a:r>
            <a:r>
              <a:rPr kumimoji="0" lang="zh-CN" altLang="en-US" sz="2400" b="1" i="0" u="none" strike="noStrike" kern="1200" cap="none" spc="0" normalizeH="0" baseline="0" noProof="0" dirty="0" smtClean="0">
                <a:ln>
                  <a:noFill/>
                </a:ln>
                <a:solidFill>
                  <a:srgbClr val="404040"/>
                </a:solidFill>
                <a:effectLst/>
                <a:uLnTx/>
                <a:uFillTx/>
                <a:latin typeface="Arial Narrow" panose="020B0606020202030204"/>
                <a:ea typeface="微软雅黑" panose="020B0503020204020204" pitchFamily="34" charset="-122"/>
                <a:cs typeface="+mn-cs"/>
              </a:rPr>
              <a:t>类</a:t>
            </a:r>
            <a:endParaRPr kumimoji="0" lang="zh-CN" altLang="en-US" sz="2400" b="1" i="0" u="none" strike="noStrike" kern="1200" cap="none" spc="0" normalizeH="0" baseline="0" noProof="0" dirty="0">
              <a:ln>
                <a:noFill/>
              </a:ln>
              <a:solidFill>
                <a:srgbClr val="404040"/>
              </a:solidFill>
              <a:effectLst/>
              <a:uLnTx/>
              <a:uFillTx/>
              <a:latin typeface="Arial Narrow" panose="020B0606020202030204"/>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down)">
                                      <p:cBhvr>
                                        <p:cTn id="11" dur="500"/>
                                        <p:tgtEl>
                                          <p:spTgt spid="81"/>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down)">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fade">
                                      <p:cBhvr>
                                        <p:cTn id="18" dur="500"/>
                                        <p:tgtEl>
                                          <p:spTgt spid="190"/>
                                        </p:tgtEl>
                                      </p:cBhvr>
                                    </p:animEffect>
                                  </p:childTnLst>
                                </p:cTn>
                              </p:par>
                            </p:childTnLst>
                          </p:cTn>
                        </p:par>
                        <p:par>
                          <p:cTn id="19" fill="hold">
                            <p:stCondLst>
                              <p:cond delay="2000"/>
                            </p:stCondLst>
                            <p:childTnLst>
                              <p:par>
                                <p:cTn id="20" presetID="22" presetClass="entr" presetSubtype="4" fill="hold" nodeType="after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down)">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wipe(down)">
                                      <p:cBhvr>
                                        <p:cTn id="29" dur="500"/>
                                        <p:tgtEl>
                                          <p:spTgt spid="9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7"/>
                                        </p:tgtEl>
                                        <p:attrNameLst>
                                          <p:attrName>style.visibility</p:attrName>
                                        </p:attrNameLst>
                                      </p:cBhvr>
                                      <p:to>
                                        <p:strVal val="visible"/>
                                      </p:to>
                                    </p:set>
                                    <p:animEffect transition="in" filter="fade">
                                      <p:cBhvr>
                                        <p:cTn id="32" dur="500"/>
                                        <p:tgtEl>
                                          <p:spTgt spid="187"/>
                                        </p:tgtEl>
                                      </p:cBhvr>
                                    </p:animEffect>
                                  </p:childTnLst>
                                </p:cTn>
                              </p:par>
                            </p:childTnLst>
                          </p:cTn>
                        </p:par>
                        <p:par>
                          <p:cTn id="33" fill="hold">
                            <p:stCondLst>
                              <p:cond delay="3000"/>
                            </p:stCondLst>
                            <p:childTnLst>
                              <p:par>
                                <p:cTn id="34" presetID="22" presetClass="entr" presetSubtype="4" fill="hold"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wipe(down)">
                                      <p:cBhvr>
                                        <p:cTn id="36" dur="500"/>
                                        <p:tgtEl>
                                          <p:spTgt spid="10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181"/>
                                        </p:tgtEl>
                                        <p:attrNameLst>
                                          <p:attrName>style.visibility</p:attrName>
                                        </p:attrNameLst>
                                      </p:cBhvr>
                                      <p:to>
                                        <p:strVal val="visible"/>
                                      </p:to>
                                    </p:set>
                                    <p:animEffect transition="in" filter="fade">
                                      <p:cBhvr>
                                        <p:cTn id="43" dur="1000"/>
                                        <p:tgtEl>
                                          <p:spTgt spid="181"/>
                                        </p:tgtEl>
                                      </p:cBhvr>
                                    </p:animEffect>
                                    <p:anim calcmode="lin" valueType="num">
                                      <p:cBhvr>
                                        <p:cTn id="44" dur="1000" fill="hold"/>
                                        <p:tgtEl>
                                          <p:spTgt spid="181"/>
                                        </p:tgtEl>
                                        <p:attrNameLst>
                                          <p:attrName>ppt_x</p:attrName>
                                        </p:attrNameLst>
                                      </p:cBhvr>
                                      <p:tavLst>
                                        <p:tav tm="0">
                                          <p:val>
                                            <p:strVal val="#ppt_x"/>
                                          </p:val>
                                        </p:tav>
                                        <p:tav tm="100000">
                                          <p:val>
                                            <p:strVal val="#ppt_x"/>
                                          </p:val>
                                        </p:tav>
                                      </p:tavLst>
                                    </p:anim>
                                    <p:anim calcmode="lin" valueType="num">
                                      <p:cBhvr>
                                        <p:cTn id="45" dur="1000" fill="hold"/>
                                        <p:tgtEl>
                                          <p:spTgt spid="18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4"/>
                                        </p:tgtEl>
                                        <p:attrNameLst>
                                          <p:attrName>style.visibility</p:attrName>
                                        </p:attrNameLst>
                                      </p:cBhvr>
                                      <p:to>
                                        <p:strVal val="visible"/>
                                      </p:to>
                                    </p:set>
                                    <p:animEffect transition="in" filter="fade">
                                      <p:cBhvr>
                                        <p:cTn id="48" dur="1000"/>
                                        <p:tgtEl>
                                          <p:spTgt spid="184"/>
                                        </p:tgtEl>
                                      </p:cBhvr>
                                    </p:animEffect>
                                    <p:anim calcmode="lin" valueType="num">
                                      <p:cBhvr>
                                        <p:cTn id="49" dur="1000" fill="hold"/>
                                        <p:tgtEl>
                                          <p:spTgt spid="184"/>
                                        </p:tgtEl>
                                        <p:attrNameLst>
                                          <p:attrName>ppt_x</p:attrName>
                                        </p:attrNameLst>
                                      </p:cBhvr>
                                      <p:tavLst>
                                        <p:tav tm="0">
                                          <p:val>
                                            <p:strVal val="#ppt_x"/>
                                          </p:val>
                                        </p:tav>
                                        <p:tav tm="100000">
                                          <p:val>
                                            <p:strVal val="#ppt_x"/>
                                          </p:val>
                                        </p:tav>
                                      </p:tavLst>
                                    </p:anim>
                                    <p:anim calcmode="lin" valueType="num">
                                      <p:cBhvr>
                                        <p:cTn id="50" dur="1000" fill="hold"/>
                                        <p:tgtEl>
                                          <p:spTgt spid="18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85"/>
                                        </p:tgtEl>
                                        <p:attrNameLst>
                                          <p:attrName>style.visibility</p:attrName>
                                        </p:attrNameLst>
                                      </p:cBhvr>
                                      <p:to>
                                        <p:strVal val="visible"/>
                                      </p:to>
                                    </p:set>
                                    <p:animEffect transition="in" filter="fade">
                                      <p:cBhvr>
                                        <p:cTn id="53" dur="1000"/>
                                        <p:tgtEl>
                                          <p:spTgt spid="185"/>
                                        </p:tgtEl>
                                      </p:cBhvr>
                                    </p:animEffect>
                                    <p:anim calcmode="lin" valueType="num">
                                      <p:cBhvr>
                                        <p:cTn id="54" dur="1000" fill="hold"/>
                                        <p:tgtEl>
                                          <p:spTgt spid="185"/>
                                        </p:tgtEl>
                                        <p:attrNameLst>
                                          <p:attrName>ppt_x</p:attrName>
                                        </p:attrNameLst>
                                      </p:cBhvr>
                                      <p:tavLst>
                                        <p:tav tm="0">
                                          <p:val>
                                            <p:strVal val="#ppt_x"/>
                                          </p:val>
                                        </p:tav>
                                        <p:tav tm="100000">
                                          <p:val>
                                            <p:strVal val="#ppt_x"/>
                                          </p:val>
                                        </p:tav>
                                      </p:tavLst>
                                    </p:anim>
                                    <p:anim calcmode="lin" valueType="num">
                                      <p:cBhvr>
                                        <p:cTn id="55" dur="1000" fill="hold"/>
                                        <p:tgtEl>
                                          <p:spTgt spid="18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86"/>
                                        </p:tgtEl>
                                        <p:attrNameLst>
                                          <p:attrName>style.visibility</p:attrName>
                                        </p:attrNameLst>
                                      </p:cBhvr>
                                      <p:to>
                                        <p:strVal val="visible"/>
                                      </p:to>
                                    </p:set>
                                    <p:animEffect transition="in" filter="fade">
                                      <p:cBhvr>
                                        <p:cTn id="58" dur="1000"/>
                                        <p:tgtEl>
                                          <p:spTgt spid="186"/>
                                        </p:tgtEl>
                                      </p:cBhvr>
                                    </p:animEffect>
                                    <p:anim calcmode="lin" valueType="num">
                                      <p:cBhvr>
                                        <p:cTn id="59" dur="1000" fill="hold"/>
                                        <p:tgtEl>
                                          <p:spTgt spid="186"/>
                                        </p:tgtEl>
                                        <p:attrNameLst>
                                          <p:attrName>ppt_x</p:attrName>
                                        </p:attrNameLst>
                                      </p:cBhvr>
                                      <p:tavLst>
                                        <p:tav tm="0">
                                          <p:val>
                                            <p:strVal val="#ppt_x"/>
                                          </p:val>
                                        </p:tav>
                                        <p:tav tm="100000">
                                          <p:val>
                                            <p:strVal val="#ppt_x"/>
                                          </p:val>
                                        </p:tav>
                                      </p:tavLst>
                                    </p:anim>
                                    <p:anim calcmode="lin" valueType="num">
                                      <p:cBhvr>
                                        <p:cTn id="60" dur="1000" fill="hold"/>
                                        <p:tgtEl>
                                          <p:spTgt spid="1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181" grpId="0"/>
      <p:bldP spid="184" grpId="0"/>
      <p:bldP spid="185" grpId="0"/>
      <p:bldP spid="186" grpId="0"/>
      <p:bldP spid="15" grpId="0"/>
      <p:bldP spid="187" grpId="0"/>
      <p:bldP spid="189" grpId="0"/>
      <p:bldP spid="1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clrChange>
              <a:clrFrom>
                <a:srgbClr val="FFFFFF"/>
              </a:clrFrom>
              <a:clrTo>
                <a:srgbClr val="FFFFFF">
                  <a:alpha val="0"/>
                </a:srgbClr>
              </a:clrTo>
            </a:clrChange>
            <a:duotone>
              <a:prstClr val="black"/>
              <a:srgbClr val="7788B4">
                <a:tint val="45000"/>
                <a:satMod val="400000"/>
              </a:srgbClr>
            </a:duotone>
          </a:blip>
          <a:srcRect r="757"/>
          <a:stretch>
            <a:fillRect/>
          </a:stretch>
        </p:blipFill>
        <p:spPr>
          <a:xfrm>
            <a:off x="717231" y="1645454"/>
            <a:ext cx="11102236" cy="4652445"/>
          </a:xfrm>
          <a:prstGeom prst="rect">
            <a:avLst/>
          </a:prstGeom>
          <a:noFill/>
          <a:ln w="9525">
            <a:noFill/>
          </a:ln>
        </p:spPr>
      </p:pic>
      <p:sp>
        <p:nvSpPr>
          <p:cNvPr id="3" name="标题 2"/>
          <p:cNvSpPr>
            <a:spLocks noGrp="1"/>
          </p:cNvSpPr>
          <p:nvPr>
            <p:ph type="title"/>
          </p:nvPr>
        </p:nvSpPr>
        <p:spPr/>
        <p:txBody>
          <a:bodyPr/>
          <a:lstStyle/>
          <a:p>
            <a:r>
              <a:rPr lang="zh-CN" altLang="en-US" dirty="0" smtClean="0">
                <a:solidFill>
                  <a:srgbClr val="7788B4"/>
                </a:solidFill>
              </a:rPr>
              <a:t>学科排名视角</a:t>
            </a:r>
            <a:endParaRPr lang="zh-CN" altLang="en-US" dirty="0">
              <a:solidFill>
                <a:srgbClr val="7788B4"/>
              </a:solidFill>
            </a:endParaRPr>
          </a:p>
        </p:txBody>
      </p:sp>
      <p:sp>
        <p:nvSpPr>
          <p:cNvPr id="4" name="矩形 3"/>
          <p:cNvSpPr/>
          <p:nvPr/>
        </p:nvSpPr>
        <p:spPr>
          <a:xfrm>
            <a:off x="150176" y="1660346"/>
            <a:ext cx="4435794" cy="2122805"/>
          </a:xfrm>
          <a:prstGeom prst="rect">
            <a:avLst/>
          </a:prstGeom>
        </p:spPr>
        <p:txBody>
          <a:bodyPr wrap="square">
            <a:spAutoFit/>
          </a:bodyPr>
          <a:lstStyle/>
          <a:p>
            <a:pPr fontAlgn="auto">
              <a:lnSpc>
                <a:spcPct val="150000"/>
              </a:lnSpc>
            </a:pPr>
            <a:r>
              <a:rPr lang="en-US" altLang="zh-CN" dirty="0">
                <a:solidFill>
                  <a:srgbClr val="7788B4"/>
                </a:solidFill>
                <a:latin typeface="微软雅黑" panose="020B0503020204020204" pitchFamily="34" charset="-122"/>
                <a:ea typeface="微软雅黑" panose="020B0503020204020204" pitchFamily="34" charset="-122"/>
              </a:rPr>
              <a:t>15</a:t>
            </a:r>
            <a:r>
              <a:rPr lang="zh-CN" altLang="en-US" dirty="0">
                <a:solidFill>
                  <a:srgbClr val="7788B4"/>
                </a:solidFill>
                <a:latin typeface="微软雅黑" panose="020B0503020204020204" pitchFamily="34" charset="-122"/>
                <a:ea typeface="微软雅黑" panose="020B0503020204020204" pitchFamily="34" charset="-122"/>
              </a:rPr>
              <a:t>个学科领域进入</a:t>
            </a:r>
            <a:r>
              <a:rPr lang="en-US" altLang="zh-CN" dirty="0" smtClean="0">
                <a:solidFill>
                  <a:srgbClr val="7788B4"/>
                </a:solidFill>
                <a:latin typeface="微软雅黑" panose="020B0503020204020204" pitchFamily="34" charset="-122"/>
                <a:ea typeface="微软雅黑" panose="020B0503020204020204" pitchFamily="34" charset="-122"/>
              </a:rPr>
              <a:t>ESI</a:t>
            </a:r>
            <a:r>
              <a:rPr lang="zh-CN" altLang="en-US" dirty="0" smtClean="0">
                <a:solidFill>
                  <a:srgbClr val="7788B4"/>
                </a:solidFill>
                <a:latin typeface="微软雅黑" panose="020B0503020204020204" pitchFamily="34" charset="-122"/>
                <a:ea typeface="微软雅黑" panose="020B0503020204020204" pitchFamily="34" charset="-122"/>
              </a:rPr>
              <a:t>（基本科学指标数据库）全球</a:t>
            </a:r>
            <a:r>
              <a:rPr lang="zh-CN" altLang="en-US" dirty="0">
                <a:solidFill>
                  <a:srgbClr val="7788B4"/>
                </a:solidFill>
                <a:latin typeface="微软雅黑" panose="020B0503020204020204" pitchFamily="34" charset="-122"/>
                <a:ea typeface="微软雅黑" panose="020B0503020204020204" pitchFamily="34" charset="-122"/>
              </a:rPr>
              <a:t>排名前</a:t>
            </a:r>
            <a:r>
              <a:rPr lang="en-US" altLang="zh-CN" dirty="0">
                <a:solidFill>
                  <a:srgbClr val="7788B4"/>
                </a:solidFill>
                <a:latin typeface="微软雅黑" panose="020B0503020204020204" pitchFamily="34" charset="-122"/>
                <a:ea typeface="微软雅黑" panose="020B0503020204020204" pitchFamily="34" charset="-122"/>
              </a:rPr>
              <a:t>1</a:t>
            </a:r>
            <a:r>
              <a:rPr lang="en-US" altLang="zh-CN" dirty="0" smtClean="0">
                <a:solidFill>
                  <a:srgbClr val="7788B4"/>
                </a:solidFill>
                <a:latin typeface="微软雅黑" panose="020B0503020204020204" pitchFamily="34" charset="-122"/>
                <a:ea typeface="微软雅黑" panose="020B0503020204020204" pitchFamily="34" charset="-122"/>
              </a:rPr>
              <a:t>%</a:t>
            </a:r>
            <a:endParaRPr lang="en-US" altLang="zh-CN" dirty="0" smtClean="0">
              <a:solidFill>
                <a:srgbClr val="7788B4"/>
              </a:solidFill>
              <a:latin typeface="微软雅黑" panose="020B0503020204020204" pitchFamily="34" charset="-122"/>
              <a:ea typeface="微软雅黑" panose="020B0503020204020204" pitchFamily="34" charset="-122"/>
            </a:endParaRPr>
          </a:p>
          <a:p>
            <a:pPr fontAlgn="auto">
              <a:lnSpc>
                <a:spcPct val="150000"/>
              </a:lnSpc>
            </a:pPr>
            <a:endParaRPr lang="en-US" altLang="zh-CN" sz="1600" dirty="0" smtClean="0">
              <a:solidFill>
                <a:srgbClr val="7788B4"/>
              </a:solidFill>
              <a:latin typeface="微软雅黑" panose="020B0503020204020204" pitchFamily="34" charset="-122"/>
              <a:ea typeface="微软雅黑" panose="020B0503020204020204" pitchFamily="34" charset="-122"/>
            </a:endParaRPr>
          </a:p>
          <a:p>
            <a:pPr fontAlgn="auto">
              <a:lnSpc>
                <a:spcPct val="150000"/>
              </a:lnSpc>
            </a:pPr>
            <a:r>
              <a:rPr lang="zh-CN" altLang="en-US" dirty="0" smtClean="0">
                <a:solidFill>
                  <a:srgbClr val="7788B4"/>
                </a:solidFill>
                <a:latin typeface="微软雅黑" panose="020B0503020204020204" pitchFamily="34" charset="-122"/>
                <a:ea typeface="微软雅黑" panose="020B0503020204020204" pitchFamily="34" charset="-122"/>
              </a:rPr>
              <a:t>其中</a:t>
            </a:r>
            <a:r>
              <a:rPr lang="zh-CN" altLang="en-US" dirty="0">
                <a:solidFill>
                  <a:srgbClr val="7788B4"/>
                </a:solidFill>
                <a:latin typeface="微软雅黑" panose="020B0503020204020204" pitchFamily="34" charset="-122"/>
                <a:ea typeface="微软雅黑" panose="020B0503020204020204" pitchFamily="34" charset="-122"/>
              </a:rPr>
              <a:t>工程学、</a:t>
            </a:r>
            <a:r>
              <a:rPr lang="zh-CN" altLang="en-US" dirty="0" smtClean="0">
                <a:solidFill>
                  <a:srgbClr val="7788B4"/>
                </a:solidFill>
                <a:latin typeface="微软雅黑" panose="020B0503020204020204" pitchFamily="34" charset="-122"/>
                <a:ea typeface="微软雅黑" panose="020B0503020204020204" pitchFamily="34" charset="-122"/>
              </a:rPr>
              <a:t>材料科学、计算机科学跻身</a:t>
            </a:r>
            <a:r>
              <a:rPr lang="zh-CN" altLang="en-US" dirty="0">
                <a:solidFill>
                  <a:srgbClr val="7788B4"/>
                </a:solidFill>
                <a:latin typeface="微软雅黑" panose="020B0503020204020204" pitchFamily="34" charset="-122"/>
                <a:ea typeface="微软雅黑" panose="020B0503020204020204" pitchFamily="34" charset="-122"/>
              </a:rPr>
              <a:t>全球前</a:t>
            </a:r>
            <a:r>
              <a:rPr lang="en-US" altLang="zh-CN" dirty="0" smtClean="0">
                <a:solidFill>
                  <a:srgbClr val="7788B4"/>
                </a:solidFill>
                <a:latin typeface="微软雅黑" panose="020B0503020204020204" pitchFamily="34" charset="-122"/>
                <a:ea typeface="微软雅黑" panose="020B0503020204020204" pitchFamily="34" charset="-122"/>
              </a:rPr>
              <a:t>1‰</a:t>
            </a:r>
            <a:endParaRPr lang="en-US" altLang="zh-CN" dirty="0" smtClean="0">
              <a:solidFill>
                <a:srgbClr val="7788B4"/>
              </a:solidFill>
              <a:latin typeface="微软雅黑" panose="020B0503020204020204" pitchFamily="34" charset="-122"/>
              <a:ea typeface="微软雅黑" panose="020B0503020204020204" pitchFamily="34" charset="-122"/>
            </a:endParaRPr>
          </a:p>
        </p:txBody>
      </p:sp>
      <p:sp>
        <p:nvSpPr>
          <p:cNvPr id="5" name="矩形 4"/>
          <p:cNvSpPr/>
          <p:nvPr/>
        </p:nvSpPr>
        <p:spPr>
          <a:xfrm>
            <a:off x="86636" y="1645370"/>
            <a:ext cx="4715869" cy="2137854"/>
          </a:xfrm>
          <a:prstGeom prst="rect">
            <a:avLst/>
          </a:prstGeom>
          <a:solidFill>
            <a:srgbClr val="44546A">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zh-CN" altLang="en-US" sz="240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0"/>
          <p:cNvSpPr>
            <a:spLocks noGrp="1"/>
          </p:cNvSpPr>
          <p:nvPr>
            <p:ph type="title"/>
          </p:nvPr>
        </p:nvSpPr>
        <p:spPr/>
        <p:txBody>
          <a:bodyPr/>
          <a:lstStyle/>
          <a:p>
            <a:r>
              <a:rPr lang="zh-CN" altLang="en-US" dirty="0" smtClean="0">
                <a:solidFill>
                  <a:srgbClr val="7788B4"/>
                </a:solidFill>
              </a:rPr>
              <a:t>专业实力视角</a:t>
            </a:r>
            <a:endParaRPr lang="zh-CN" altLang="en-US" dirty="0">
              <a:solidFill>
                <a:srgbClr val="7788B4"/>
              </a:solidFill>
            </a:endParaRPr>
          </a:p>
        </p:txBody>
      </p:sp>
      <p:grpSp>
        <p:nvGrpSpPr>
          <p:cNvPr id="4" name="组合 3"/>
          <p:cNvGrpSpPr/>
          <p:nvPr/>
        </p:nvGrpSpPr>
        <p:grpSpPr>
          <a:xfrm>
            <a:off x="3592247" y="5180626"/>
            <a:ext cx="1991215" cy="1531073"/>
            <a:chOff x="3055405" y="4330789"/>
            <a:chExt cx="1991215" cy="1531073"/>
          </a:xfrm>
        </p:grpSpPr>
        <p:sp>
          <p:nvSpPr>
            <p:cNvPr id="6" name="矩形 5"/>
            <p:cNvSpPr/>
            <p:nvPr/>
          </p:nvSpPr>
          <p:spPr>
            <a:xfrm>
              <a:off x="3055405" y="5186091"/>
              <a:ext cx="1991215" cy="314689"/>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r>
                <a:rPr lang="zh-CN" altLang="en-US" b="1" dirty="0">
                  <a:solidFill>
                    <a:prstClr val="white"/>
                  </a:solidFill>
                  <a:latin typeface="微软雅黑" panose="020B0503020204020204" pitchFamily="34" charset="-122"/>
                  <a:ea typeface="微软雅黑" panose="020B0503020204020204" pitchFamily="34" charset="-122"/>
                  <a:cs typeface="+mn-ea"/>
                </a:rPr>
                <a:t>硕士学位授权点</a:t>
              </a:r>
              <a:endParaRPr lang="zh-CN" altLang="en-US" b="1" dirty="0">
                <a:solidFill>
                  <a:prstClr val="white"/>
                </a:solidFill>
                <a:latin typeface="微软雅黑" panose="020B0503020204020204" pitchFamily="34" charset="-122"/>
                <a:ea typeface="微软雅黑" panose="020B0503020204020204" pitchFamily="34" charset="-122"/>
                <a:cs typeface="+mn-ea"/>
              </a:endParaRPr>
            </a:p>
          </p:txBody>
        </p:sp>
        <p:sp>
          <p:nvSpPr>
            <p:cNvPr id="7" name="矩形 6"/>
            <p:cNvSpPr/>
            <p:nvPr/>
          </p:nvSpPr>
          <p:spPr>
            <a:xfrm>
              <a:off x="3654910" y="5461752"/>
              <a:ext cx="792205" cy="400110"/>
            </a:xfrm>
            <a:prstGeom prst="rect">
              <a:avLst/>
            </a:prstGeom>
          </p:spPr>
          <p:txBody>
            <a:bodyPr wrap="none">
              <a:spAutoFit/>
            </a:bodyPr>
            <a:lstStyle/>
            <a:p>
              <a:pPr algn="ctr" defTabSz="457200"/>
              <a:r>
                <a:rPr lang="en-US" altLang="zh-CN"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rPr>
                <a:t>214</a:t>
              </a:r>
              <a:r>
                <a:rPr lang="zh-CN" altLang="en-US"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rPr>
                <a:t>个</a:t>
              </a:r>
              <a:endParaRPr lang="zh-CN" altLang="en-US"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endParaRPr>
            </a:p>
          </p:txBody>
        </p:sp>
        <p:grpSp>
          <p:nvGrpSpPr>
            <p:cNvPr id="8" name="组合 7"/>
            <p:cNvGrpSpPr/>
            <p:nvPr/>
          </p:nvGrpSpPr>
          <p:grpSpPr>
            <a:xfrm>
              <a:off x="3688466" y="4330789"/>
              <a:ext cx="725093" cy="725093"/>
              <a:chOff x="4955578" y="1822721"/>
              <a:chExt cx="725093" cy="725093"/>
            </a:xfrm>
          </p:grpSpPr>
          <p:sp>
            <p:nvSpPr>
              <p:cNvPr id="9" name="椭圆 8"/>
              <p:cNvSpPr/>
              <p:nvPr/>
            </p:nvSpPr>
            <p:spPr>
              <a:xfrm>
                <a:off x="4955578" y="1822721"/>
                <a:ext cx="725093" cy="725093"/>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sz="1600">
                  <a:solidFill>
                    <a:prstClr val="white"/>
                  </a:solidFill>
                  <a:cs typeface="+mn-ea"/>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37729" y="1906267"/>
                <a:ext cx="560790" cy="558000"/>
              </a:xfrm>
              <a:prstGeom prst="rect">
                <a:avLst/>
              </a:prstGeom>
            </p:spPr>
          </p:pic>
        </p:grpSp>
      </p:grpSp>
      <p:grpSp>
        <p:nvGrpSpPr>
          <p:cNvPr id="11" name="组合 10"/>
          <p:cNvGrpSpPr/>
          <p:nvPr/>
        </p:nvGrpSpPr>
        <p:grpSpPr>
          <a:xfrm>
            <a:off x="793989" y="5180626"/>
            <a:ext cx="1991215" cy="1531073"/>
            <a:chOff x="3055405" y="4330789"/>
            <a:chExt cx="1991215" cy="1531073"/>
          </a:xfrm>
        </p:grpSpPr>
        <p:sp>
          <p:nvSpPr>
            <p:cNvPr id="12" name="矩形 11"/>
            <p:cNvSpPr/>
            <p:nvPr/>
          </p:nvSpPr>
          <p:spPr>
            <a:xfrm>
              <a:off x="3055405" y="5186091"/>
              <a:ext cx="1991215" cy="314689"/>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r>
                <a:rPr lang="zh-CN" altLang="en-US" b="1" dirty="0">
                  <a:solidFill>
                    <a:prstClr val="white"/>
                  </a:solidFill>
                  <a:latin typeface="微软雅黑" panose="020B0503020204020204" pitchFamily="34" charset="-122"/>
                  <a:ea typeface="微软雅黑" panose="020B0503020204020204" pitchFamily="34" charset="-122"/>
                  <a:cs typeface="+mn-ea"/>
                </a:rPr>
                <a:t>本科专业</a:t>
              </a:r>
              <a:endParaRPr lang="zh-CN" altLang="en-US" b="1" dirty="0">
                <a:solidFill>
                  <a:prstClr val="white"/>
                </a:solidFill>
                <a:latin typeface="微软雅黑" panose="020B0503020204020204" pitchFamily="34" charset="-122"/>
                <a:ea typeface="微软雅黑" panose="020B0503020204020204" pitchFamily="34" charset="-122"/>
                <a:cs typeface="+mn-ea"/>
              </a:endParaRPr>
            </a:p>
          </p:txBody>
        </p:sp>
        <p:sp>
          <p:nvSpPr>
            <p:cNvPr id="13" name="矩形 12"/>
            <p:cNvSpPr/>
            <p:nvPr/>
          </p:nvSpPr>
          <p:spPr>
            <a:xfrm>
              <a:off x="3726244" y="5461752"/>
              <a:ext cx="649537" cy="400110"/>
            </a:xfrm>
            <a:prstGeom prst="rect">
              <a:avLst/>
            </a:prstGeom>
          </p:spPr>
          <p:txBody>
            <a:bodyPr wrap="none">
              <a:spAutoFit/>
            </a:bodyPr>
            <a:lstStyle/>
            <a:p>
              <a:pPr algn="ctr" defTabSz="457200"/>
              <a:r>
                <a:rPr lang="en-US" altLang="zh-CN"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rPr>
                <a:t>97</a:t>
              </a:r>
              <a:r>
                <a:rPr lang="zh-CN" altLang="en-US" dirty="0">
                  <a:solidFill>
                    <a:srgbClr val="506291"/>
                  </a:solidFill>
                  <a:latin typeface="微软雅黑" panose="020B0503020204020204" pitchFamily="34" charset="-122"/>
                  <a:ea typeface="微软雅黑" panose="020B0503020204020204" pitchFamily="34" charset="-122"/>
                  <a:cs typeface="+mn-ea"/>
                </a:rPr>
                <a:t>个</a:t>
              </a:r>
              <a:endParaRPr lang="zh-CN" altLang="en-US" sz="2000" baseline="30000" dirty="0">
                <a:solidFill>
                  <a:srgbClr val="506291"/>
                </a:solidFill>
                <a:latin typeface="微软雅黑" panose="020B0503020204020204" pitchFamily="34" charset="-122"/>
                <a:ea typeface="微软雅黑" panose="020B0503020204020204" pitchFamily="34" charset="-122"/>
                <a:cs typeface="+mn-ea"/>
              </a:endParaRPr>
            </a:p>
          </p:txBody>
        </p:sp>
        <p:grpSp>
          <p:nvGrpSpPr>
            <p:cNvPr id="14" name="组合 13"/>
            <p:cNvGrpSpPr/>
            <p:nvPr/>
          </p:nvGrpSpPr>
          <p:grpSpPr>
            <a:xfrm>
              <a:off x="3688466" y="4330789"/>
              <a:ext cx="725093" cy="725093"/>
              <a:chOff x="4955578" y="1822721"/>
              <a:chExt cx="725093" cy="725093"/>
            </a:xfrm>
          </p:grpSpPr>
          <p:sp>
            <p:nvSpPr>
              <p:cNvPr id="15" name="椭圆 14"/>
              <p:cNvSpPr/>
              <p:nvPr/>
            </p:nvSpPr>
            <p:spPr>
              <a:xfrm>
                <a:off x="4955578" y="1822721"/>
                <a:ext cx="725093" cy="725093"/>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sz="1600">
                  <a:solidFill>
                    <a:prstClr val="white"/>
                  </a:solidFill>
                  <a:cs typeface="+mn-ea"/>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124" y="1906267"/>
                <a:ext cx="558000" cy="558000"/>
              </a:xfrm>
              <a:prstGeom prst="rect">
                <a:avLst/>
              </a:prstGeom>
            </p:spPr>
          </p:pic>
        </p:grpSp>
      </p:grpSp>
      <p:grpSp>
        <p:nvGrpSpPr>
          <p:cNvPr id="17" name="组合 16"/>
          <p:cNvGrpSpPr/>
          <p:nvPr/>
        </p:nvGrpSpPr>
        <p:grpSpPr>
          <a:xfrm>
            <a:off x="6390505" y="5180626"/>
            <a:ext cx="1991215" cy="1531073"/>
            <a:chOff x="3055405" y="4330789"/>
            <a:chExt cx="1991215" cy="1531073"/>
          </a:xfrm>
        </p:grpSpPr>
        <p:sp>
          <p:nvSpPr>
            <p:cNvPr id="18" name="矩形 17"/>
            <p:cNvSpPr/>
            <p:nvPr/>
          </p:nvSpPr>
          <p:spPr>
            <a:xfrm>
              <a:off x="3055405" y="5186091"/>
              <a:ext cx="1991215" cy="314689"/>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r>
                <a:rPr lang="zh-CN" altLang="en-US" b="1" dirty="0">
                  <a:solidFill>
                    <a:prstClr val="white"/>
                  </a:solidFill>
                  <a:latin typeface="微软雅黑" panose="020B0503020204020204" pitchFamily="34" charset="-122"/>
                  <a:ea typeface="微软雅黑" panose="020B0503020204020204" pitchFamily="34" charset="-122"/>
                  <a:cs typeface="+mn-ea"/>
                </a:rPr>
                <a:t>博士学位授权点</a:t>
              </a:r>
              <a:endParaRPr lang="zh-CN" altLang="en-US" b="1" dirty="0">
                <a:solidFill>
                  <a:prstClr val="white"/>
                </a:solidFill>
                <a:latin typeface="微软雅黑" panose="020B0503020204020204" pitchFamily="34" charset="-122"/>
                <a:ea typeface="微软雅黑" panose="020B0503020204020204" pitchFamily="34" charset="-122"/>
                <a:cs typeface="+mn-ea"/>
              </a:endParaRPr>
            </a:p>
          </p:txBody>
        </p:sp>
        <p:sp>
          <p:nvSpPr>
            <p:cNvPr id="19" name="矩形 18"/>
            <p:cNvSpPr/>
            <p:nvPr/>
          </p:nvSpPr>
          <p:spPr>
            <a:xfrm>
              <a:off x="3654910" y="5461752"/>
              <a:ext cx="792205" cy="400110"/>
            </a:xfrm>
            <a:prstGeom prst="rect">
              <a:avLst/>
            </a:prstGeom>
          </p:spPr>
          <p:txBody>
            <a:bodyPr wrap="none">
              <a:spAutoFit/>
            </a:bodyPr>
            <a:lstStyle/>
            <a:p>
              <a:pPr algn="ctr" defTabSz="457200"/>
              <a:r>
                <a:rPr lang="en-US" altLang="zh-CN"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rPr>
                <a:t>183</a:t>
              </a:r>
              <a:r>
                <a:rPr lang="zh-CN" altLang="en-US"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rPr>
                <a:t>个</a:t>
              </a:r>
              <a:endParaRPr lang="zh-CN" altLang="en-US"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3688466" y="4330789"/>
              <a:ext cx="725093" cy="725093"/>
              <a:chOff x="4955578" y="1822721"/>
              <a:chExt cx="725093" cy="725093"/>
            </a:xfrm>
          </p:grpSpPr>
          <p:sp>
            <p:nvSpPr>
              <p:cNvPr id="21" name="椭圆 20"/>
              <p:cNvSpPr/>
              <p:nvPr/>
            </p:nvSpPr>
            <p:spPr>
              <a:xfrm>
                <a:off x="4955578" y="1822721"/>
                <a:ext cx="725093" cy="72509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sz="1600">
                  <a:solidFill>
                    <a:prstClr val="white"/>
                  </a:solidFill>
                  <a:cs typeface="+mn-ea"/>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9124" y="1906267"/>
                <a:ext cx="558000" cy="558000"/>
              </a:xfrm>
              <a:prstGeom prst="rect">
                <a:avLst/>
              </a:prstGeom>
            </p:spPr>
          </p:pic>
        </p:grpSp>
      </p:grpSp>
      <p:grpSp>
        <p:nvGrpSpPr>
          <p:cNvPr id="23" name="组合 22"/>
          <p:cNvGrpSpPr/>
          <p:nvPr/>
        </p:nvGrpSpPr>
        <p:grpSpPr>
          <a:xfrm>
            <a:off x="9188763" y="5180626"/>
            <a:ext cx="2063437" cy="1545639"/>
            <a:chOff x="3055405" y="4330789"/>
            <a:chExt cx="2063437" cy="1545639"/>
          </a:xfrm>
        </p:grpSpPr>
        <p:sp>
          <p:nvSpPr>
            <p:cNvPr id="24" name="矩形 23"/>
            <p:cNvSpPr/>
            <p:nvPr/>
          </p:nvSpPr>
          <p:spPr>
            <a:xfrm>
              <a:off x="3055405" y="5186091"/>
              <a:ext cx="2063437" cy="314689"/>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r>
                <a:rPr lang="zh-CN" altLang="en-US" b="1" dirty="0">
                  <a:solidFill>
                    <a:prstClr val="white"/>
                  </a:solidFill>
                  <a:latin typeface="微软雅黑" panose="020B0503020204020204" pitchFamily="34" charset="-122"/>
                  <a:ea typeface="微软雅黑" panose="020B0503020204020204" pitchFamily="34" charset="-122"/>
                  <a:cs typeface="+mn-ea"/>
                </a:rPr>
                <a:t>博士后科研流动站</a:t>
              </a:r>
              <a:endParaRPr lang="zh-CN" altLang="en-US" b="1" dirty="0">
                <a:solidFill>
                  <a:prstClr val="white"/>
                </a:solidFill>
                <a:latin typeface="微软雅黑" panose="020B0503020204020204" pitchFamily="34" charset="-122"/>
                <a:ea typeface="微软雅黑" panose="020B0503020204020204" pitchFamily="34" charset="-122"/>
                <a:cs typeface="+mn-ea"/>
              </a:endParaRPr>
            </a:p>
          </p:txBody>
        </p:sp>
        <p:sp>
          <p:nvSpPr>
            <p:cNvPr id="25" name="矩形 24"/>
            <p:cNvSpPr/>
            <p:nvPr/>
          </p:nvSpPr>
          <p:spPr>
            <a:xfrm>
              <a:off x="3754480" y="5476318"/>
              <a:ext cx="675185" cy="400110"/>
            </a:xfrm>
            <a:prstGeom prst="rect">
              <a:avLst/>
            </a:prstGeom>
          </p:spPr>
          <p:txBody>
            <a:bodyPr wrap="none">
              <a:spAutoFit/>
            </a:bodyPr>
            <a:lstStyle/>
            <a:p>
              <a:pPr algn="ctr" defTabSz="457200"/>
              <a:r>
                <a:rPr lang="en-US" altLang="zh-CN"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rPr>
                <a:t>39</a:t>
              </a:r>
              <a:r>
                <a:rPr lang="zh-CN" altLang="en-US"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rPr>
                <a:t>个</a:t>
              </a:r>
              <a:endParaRPr lang="zh-CN" altLang="en-US" sz="2000" dirty="0">
                <a:solidFill>
                  <a:srgbClr val="506291"/>
                </a:solidFill>
                <a:latin typeface="Arial Narrow" panose="020B0606020202030204"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3688466" y="4330789"/>
              <a:ext cx="725093" cy="725093"/>
              <a:chOff x="4955578" y="1822721"/>
              <a:chExt cx="725093" cy="725093"/>
            </a:xfrm>
          </p:grpSpPr>
          <p:sp>
            <p:nvSpPr>
              <p:cNvPr id="27" name="椭圆 26"/>
              <p:cNvSpPr/>
              <p:nvPr/>
            </p:nvSpPr>
            <p:spPr>
              <a:xfrm>
                <a:off x="4955578" y="1822721"/>
                <a:ext cx="725093" cy="72509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7200"/>
                <a:endParaRPr lang="zh-CN" altLang="en-US" sz="1600">
                  <a:solidFill>
                    <a:prstClr val="white"/>
                  </a:solidFill>
                  <a:cs typeface="+mn-ea"/>
                </a:endParaRPr>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9124" y="1906267"/>
                <a:ext cx="558000" cy="558000"/>
              </a:xfrm>
              <a:prstGeom prst="rect">
                <a:avLst/>
              </a:prstGeom>
            </p:spPr>
          </p:pic>
        </p:grpSp>
      </p:grpSp>
      <p:sp>
        <p:nvSpPr>
          <p:cNvPr id="2" name="矩形 1"/>
          <p:cNvSpPr/>
          <p:nvPr/>
        </p:nvSpPr>
        <p:spPr>
          <a:xfrm>
            <a:off x="3418257" y="2002240"/>
            <a:ext cx="2378804" cy="13017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805846" y="2254138"/>
            <a:ext cx="1700855" cy="830997"/>
          </a:xfrm>
          <a:prstGeom prst="rect">
            <a:avLst/>
          </a:prstGeom>
          <a:noFill/>
        </p:spPr>
        <p:txBody>
          <a:bodyPr wrap="square" rtlCol="0">
            <a:spAutoFit/>
          </a:bodyPr>
          <a:lstStyle/>
          <a:p>
            <a:pPr algn="ctr"/>
            <a:r>
              <a:rPr lang="zh-CN" altLang="en-US" sz="2400" b="1" dirty="0">
                <a:solidFill>
                  <a:srgbClr val="FFFFFF"/>
                </a:solidFill>
                <a:latin typeface="+mn-ea"/>
              </a:rPr>
              <a:t>工科</a:t>
            </a:r>
            <a:endParaRPr lang="en-US" altLang="zh-CN" sz="2400" b="1" dirty="0">
              <a:solidFill>
                <a:srgbClr val="FFFFFF"/>
              </a:solidFill>
              <a:latin typeface="+mn-ea"/>
            </a:endParaRPr>
          </a:p>
          <a:p>
            <a:pPr algn="ctr"/>
            <a:r>
              <a:rPr lang="zh-CN" altLang="en-US" sz="2400" b="1" dirty="0">
                <a:solidFill>
                  <a:srgbClr val="FFFFFF"/>
                </a:solidFill>
                <a:latin typeface="+mn-ea"/>
              </a:rPr>
              <a:t>实力雄厚</a:t>
            </a:r>
            <a:endParaRPr lang="zh-CN" altLang="en-US" sz="2400" b="1" dirty="0">
              <a:solidFill>
                <a:srgbClr val="FFFFFF"/>
              </a:solidFill>
              <a:latin typeface="+mn-ea"/>
            </a:endParaRPr>
          </a:p>
        </p:txBody>
      </p:sp>
      <p:sp>
        <p:nvSpPr>
          <p:cNvPr id="32" name="矩形 31"/>
          <p:cNvSpPr/>
          <p:nvPr/>
        </p:nvSpPr>
        <p:spPr>
          <a:xfrm>
            <a:off x="6105012" y="2002240"/>
            <a:ext cx="2378804" cy="13017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492601" y="2254138"/>
            <a:ext cx="1700855" cy="830997"/>
          </a:xfrm>
          <a:prstGeom prst="rect">
            <a:avLst/>
          </a:prstGeom>
          <a:noFill/>
        </p:spPr>
        <p:txBody>
          <a:bodyPr wrap="square" rtlCol="0">
            <a:spAutoFit/>
          </a:bodyPr>
          <a:lstStyle/>
          <a:p>
            <a:pPr algn="ctr"/>
            <a:r>
              <a:rPr lang="zh-CN" altLang="en-US" sz="2400" b="1" dirty="0" smtClean="0">
                <a:solidFill>
                  <a:srgbClr val="FFFFFF"/>
                </a:solidFill>
                <a:latin typeface="+mn-ea"/>
              </a:rPr>
              <a:t>医科</a:t>
            </a:r>
            <a:endParaRPr lang="en-US" altLang="zh-CN" sz="2400" b="1" dirty="0">
              <a:solidFill>
                <a:srgbClr val="FFFFFF"/>
              </a:solidFill>
              <a:latin typeface="+mn-ea"/>
            </a:endParaRPr>
          </a:p>
          <a:p>
            <a:pPr algn="ctr"/>
            <a:r>
              <a:rPr lang="zh-CN" altLang="en-US" sz="2400" b="1" dirty="0" smtClean="0">
                <a:solidFill>
                  <a:srgbClr val="FFFFFF"/>
                </a:solidFill>
                <a:latin typeface="+mn-ea"/>
              </a:rPr>
              <a:t>声誉在外</a:t>
            </a:r>
            <a:endParaRPr lang="zh-CN" altLang="en-US" sz="2400" b="1" dirty="0">
              <a:solidFill>
                <a:srgbClr val="FFFFFF"/>
              </a:solidFill>
              <a:latin typeface="+mn-ea"/>
            </a:endParaRPr>
          </a:p>
        </p:txBody>
      </p:sp>
      <p:sp>
        <p:nvSpPr>
          <p:cNvPr id="34" name="矩形 33"/>
          <p:cNvSpPr/>
          <p:nvPr/>
        </p:nvSpPr>
        <p:spPr>
          <a:xfrm>
            <a:off x="6105012" y="3604775"/>
            <a:ext cx="2378804" cy="13017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492601" y="3856673"/>
            <a:ext cx="1700855" cy="830997"/>
          </a:xfrm>
          <a:prstGeom prst="rect">
            <a:avLst/>
          </a:prstGeom>
          <a:noFill/>
        </p:spPr>
        <p:txBody>
          <a:bodyPr wrap="square" rtlCol="0">
            <a:spAutoFit/>
          </a:bodyPr>
          <a:lstStyle/>
          <a:p>
            <a:pPr algn="ctr"/>
            <a:r>
              <a:rPr lang="zh-CN" altLang="en-US" sz="2400" b="1" dirty="0" smtClean="0">
                <a:solidFill>
                  <a:srgbClr val="FFFFFF"/>
                </a:solidFill>
                <a:latin typeface="+mn-ea"/>
              </a:rPr>
              <a:t>理科</a:t>
            </a:r>
            <a:endParaRPr lang="en-US" altLang="zh-CN" sz="2400" b="1" dirty="0">
              <a:solidFill>
                <a:srgbClr val="FFFFFF"/>
              </a:solidFill>
              <a:latin typeface="+mn-ea"/>
            </a:endParaRPr>
          </a:p>
          <a:p>
            <a:pPr algn="ctr"/>
            <a:r>
              <a:rPr lang="zh-CN" altLang="en-US" sz="2400" b="1" dirty="0" smtClean="0">
                <a:solidFill>
                  <a:srgbClr val="FFFFFF"/>
                </a:solidFill>
                <a:latin typeface="+mn-ea"/>
              </a:rPr>
              <a:t>发展迅速</a:t>
            </a:r>
            <a:endParaRPr lang="zh-CN" altLang="en-US" sz="2400" b="1" dirty="0">
              <a:solidFill>
                <a:srgbClr val="FFFFFF"/>
              </a:solidFill>
              <a:latin typeface="+mn-ea"/>
            </a:endParaRPr>
          </a:p>
        </p:txBody>
      </p:sp>
      <p:sp>
        <p:nvSpPr>
          <p:cNvPr id="36" name="矩形 35"/>
          <p:cNvSpPr/>
          <p:nvPr/>
        </p:nvSpPr>
        <p:spPr>
          <a:xfrm>
            <a:off x="3418257" y="3579665"/>
            <a:ext cx="2378804" cy="13017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805846" y="3831563"/>
            <a:ext cx="1700855" cy="830997"/>
          </a:xfrm>
          <a:prstGeom prst="rect">
            <a:avLst/>
          </a:prstGeom>
          <a:noFill/>
        </p:spPr>
        <p:txBody>
          <a:bodyPr wrap="square" rtlCol="0">
            <a:spAutoFit/>
          </a:bodyPr>
          <a:lstStyle/>
          <a:p>
            <a:pPr algn="ctr"/>
            <a:r>
              <a:rPr lang="zh-CN" altLang="en-US" sz="2400" b="1" dirty="0" smtClean="0">
                <a:solidFill>
                  <a:srgbClr val="FFFFFF"/>
                </a:solidFill>
                <a:latin typeface="+mn-ea"/>
              </a:rPr>
              <a:t>文科</a:t>
            </a:r>
            <a:endParaRPr lang="en-US" altLang="zh-CN" sz="2400" b="1" dirty="0">
              <a:solidFill>
                <a:srgbClr val="FFFFFF"/>
              </a:solidFill>
              <a:latin typeface="+mn-ea"/>
            </a:endParaRPr>
          </a:p>
          <a:p>
            <a:pPr algn="ctr"/>
            <a:r>
              <a:rPr lang="zh-CN" altLang="en-US" sz="2400" b="1" dirty="0" smtClean="0">
                <a:solidFill>
                  <a:srgbClr val="FFFFFF"/>
                </a:solidFill>
                <a:latin typeface="+mn-ea"/>
              </a:rPr>
              <a:t>特色鲜明</a:t>
            </a:r>
            <a:endParaRPr lang="zh-CN" altLang="en-US" sz="2400" b="1" dirty="0">
              <a:solidFill>
                <a:srgbClr val="FFFFFF"/>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27"/>
          <p:cNvSpPr>
            <a:spLocks noGrp="1"/>
          </p:cNvSpPr>
          <p:nvPr>
            <p:ph type="title"/>
          </p:nvPr>
        </p:nvSpPr>
        <p:spPr/>
        <p:txBody>
          <a:bodyPr/>
          <a:lstStyle/>
          <a:p>
            <a:r>
              <a:rPr lang="zh-CN" altLang="en-US" dirty="0" smtClean="0">
                <a:solidFill>
                  <a:srgbClr val="7788B4"/>
                </a:solidFill>
              </a:rPr>
              <a:t>专业实力视角</a:t>
            </a:r>
            <a:endParaRPr lang="zh-CN" altLang="en-US" dirty="0">
              <a:solidFill>
                <a:srgbClr val="7788B4"/>
              </a:solidFill>
            </a:endParaRPr>
          </a:p>
        </p:txBody>
      </p:sp>
      <p:sp>
        <p:nvSpPr>
          <p:cNvPr id="31" name="矩形 30"/>
          <p:cNvSpPr/>
          <p:nvPr/>
        </p:nvSpPr>
        <p:spPr>
          <a:xfrm>
            <a:off x="3744647" y="3141854"/>
            <a:ext cx="2782901" cy="258532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smtClean="0">
                <a:solidFill>
                  <a:srgbClr val="506291"/>
                </a:solidFill>
              </a:rPr>
              <a:t>工程力学</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计算机科学与技术</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信息安全</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自动化</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通信工程</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电子科学与</a:t>
            </a:r>
            <a:r>
              <a:rPr lang="zh-CN" altLang="en-US" dirty="0" smtClean="0">
                <a:solidFill>
                  <a:srgbClr val="506291"/>
                </a:solidFill>
              </a:rPr>
              <a:t>技术</a:t>
            </a:r>
            <a:endParaRPr lang="en-US" altLang="zh-CN" dirty="0">
              <a:solidFill>
                <a:srgbClr val="506291"/>
              </a:solidFill>
            </a:endParaRPr>
          </a:p>
        </p:txBody>
      </p:sp>
      <p:sp>
        <p:nvSpPr>
          <p:cNvPr id="32" name="矩形 31"/>
          <p:cNvSpPr/>
          <p:nvPr/>
        </p:nvSpPr>
        <p:spPr>
          <a:xfrm>
            <a:off x="6420668" y="3141854"/>
            <a:ext cx="2552700" cy="258532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solidFill>
                  <a:srgbClr val="506291"/>
                </a:solidFill>
              </a:rPr>
              <a:t>光电信息科学与工程</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软件工程</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数字媒体技术</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生物技术</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新闻学</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广播电视新闻学</a:t>
            </a:r>
            <a:endParaRPr lang="en-US" altLang="zh-CN" dirty="0">
              <a:solidFill>
                <a:srgbClr val="506291"/>
              </a:solidFill>
            </a:endParaRPr>
          </a:p>
        </p:txBody>
      </p:sp>
      <p:sp>
        <p:nvSpPr>
          <p:cNvPr id="34" name="TextBox 33"/>
          <p:cNvSpPr txBox="1"/>
          <p:nvPr/>
        </p:nvSpPr>
        <p:spPr>
          <a:xfrm>
            <a:off x="649754" y="3141854"/>
            <a:ext cx="3094893"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solidFill>
                  <a:srgbClr val="506291"/>
                </a:solidFill>
              </a:rPr>
              <a:t>机械设计制造及其自动化</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电气工程及其自动化</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材料成型及控制工程</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能源与动力工程</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临床医学</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a:solidFill>
                  <a:srgbClr val="506291"/>
                </a:solidFill>
              </a:rPr>
              <a:t>预防医学</a:t>
            </a:r>
            <a:endParaRPr lang="en-US" altLang="zh-CN" dirty="0">
              <a:solidFill>
                <a:srgbClr val="506291"/>
              </a:solidFill>
            </a:endParaRPr>
          </a:p>
          <a:p>
            <a:pPr marL="285750" indent="-285750">
              <a:lnSpc>
                <a:spcPct val="150000"/>
              </a:lnSpc>
              <a:buFont typeface="Wingdings" panose="05000000000000000000" pitchFamily="2" charset="2"/>
              <a:buChar char="Ø"/>
            </a:pPr>
            <a:r>
              <a:rPr lang="zh-CN" altLang="en-US" dirty="0" smtClean="0">
                <a:solidFill>
                  <a:srgbClr val="506291"/>
                </a:solidFill>
              </a:rPr>
              <a:t>药学</a:t>
            </a:r>
            <a:endParaRPr lang="en-US" altLang="zh-CN" dirty="0">
              <a:solidFill>
                <a:srgbClr val="506291"/>
              </a:solidFill>
            </a:endParaRPr>
          </a:p>
        </p:txBody>
      </p:sp>
      <p:sp>
        <p:nvSpPr>
          <p:cNvPr id="36" name="TextBox 35"/>
          <p:cNvSpPr txBox="1"/>
          <p:nvPr/>
        </p:nvSpPr>
        <p:spPr>
          <a:xfrm>
            <a:off x="9203569" y="3141854"/>
            <a:ext cx="2351942" cy="2585323"/>
          </a:xfrm>
          <a:prstGeom prst="rect">
            <a:avLst/>
          </a:prstGeom>
          <a:noFill/>
        </p:spPr>
        <p:txBody>
          <a:bodyPr wrap="square" numCol="1" rtlCol="0">
            <a:spAutoFit/>
          </a:bodyPr>
          <a:lstStyle/>
          <a:p>
            <a:pPr marL="285750" indent="-285750">
              <a:lnSpc>
                <a:spcPct val="150000"/>
              </a:lnSpc>
              <a:buFont typeface="Wingdings" panose="05000000000000000000" pitchFamily="2" charset="2"/>
              <a:buChar char="Ø"/>
            </a:pPr>
            <a:r>
              <a:rPr lang="zh-CN" altLang="en-US" dirty="0" smtClean="0">
                <a:solidFill>
                  <a:srgbClr val="506291"/>
                </a:solidFill>
              </a:rPr>
              <a:t>物流管理</a:t>
            </a:r>
            <a:endParaRPr lang="en-US" altLang="zh-CN" dirty="0" smtClean="0">
              <a:solidFill>
                <a:srgbClr val="506291"/>
              </a:solidFill>
            </a:endParaRPr>
          </a:p>
          <a:p>
            <a:pPr marL="285750" indent="-285750">
              <a:lnSpc>
                <a:spcPct val="150000"/>
              </a:lnSpc>
              <a:buFont typeface="Wingdings" panose="05000000000000000000" pitchFamily="2" charset="2"/>
              <a:buChar char="Ø"/>
            </a:pPr>
            <a:r>
              <a:rPr lang="zh-CN" altLang="en-US" dirty="0" smtClean="0">
                <a:solidFill>
                  <a:srgbClr val="506291"/>
                </a:solidFill>
              </a:rPr>
              <a:t>经济学</a:t>
            </a:r>
            <a:endParaRPr lang="en-US" altLang="zh-CN" dirty="0" smtClean="0">
              <a:solidFill>
                <a:srgbClr val="506291"/>
              </a:solidFill>
            </a:endParaRPr>
          </a:p>
          <a:p>
            <a:pPr marL="285750" indent="-285750">
              <a:lnSpc>
                <a:spcPct val="150000"/>
              </a:lnSpc>
              <a:buFont typeface="Wingdings" panose="05000000000000000000" pitchFamily="2" charset="2"/>
              <a:buChar char="Ø"/>
            </a:pPr>
            <a:r>
              <a:rPr lang="zh-CN" altLang="en-US" dirty="0" smtClean="0">
                <a:solidFill>
                  <a:srgbClr val="506291"/>
                </a:solidFill>
              </a:rPr>
              <a:t>公共事业管理</a:t>
            </a:r>
            <a:endParaRPr lang="en-US" altLang="zh-CN" dirty="0" smtClean="0">
              <a:solidFill>
                <a:srgbClr val="506291"/>
              </a:solidFill>
            </a:endParaRPr>
          </a:p>
          <a:p>
            <a:pPr marL="285750" indent="-285750">
              <a:lnSpc>
                <a:spcPct val="150000"/>
              </a:lnSpc>
              <a:buFont typeface="Wingdings" panose="05000000000000000000" pitchFamily="2" charset="2"/>
              <a:buChar char="Ø"/>
            </a:pPr>
            <a:r>
              <a:rPr lang="zh-CN" altLang="en-US" dirty="0" smtClean="0">
                <a:solidFill>
                  <a:srgbClr val="506291"/>
                </a:solidFill>
              </a:rPr>
              <a:t>城乡规划</a:t>
            </a:r>
            <a:endParaRPr lang="en-US" altLang="zh-CN" dirty="0" smtClean="0">
              <a:solidFill>
                <a:srgbClr val="506291"/>
              </a:solidFill>
            </a:endParaRPr>
          </a:p>
          <a:p>
            <a:pPr marL="285750" indent="-285750">
              <a:lnSpc>
                <a:spcPct val="150000"/>
              </a:lnSpc>
              <a:buFont typeface="Wingdings" panose="05000000000000000000" pitchFamily="2" charset="2"/>
              <a:buChar char="Ø"/>
            </a:pPr>
            <a:r>
              <a:rPr lang="zh-CN" altLang="en-US" dirty="0" smtClean="0">
                <a:solidFill>
                  <a:srgbClr val="506291"/>
                </a:solidFill>
              </a:rPr>
              <a:t>材料科学</a:t>
            </a:r>
            <a:r>
              <a:rPr lang="zh-CN" altLang="en-US" dirty="0">
                <a:solidFill>
                  <a:srgbClr val="506291"/>
                </a:solidFill>
              </a:rPr>
              <a:t>与</a:t>
            </a:r>
            <a:r>
              <a:rPr lang="zh-CN" altLang="en-US" dirty="0" smtClean="0">
                <a:solidFill>
                  <a:srgbClr val="506291"/>
                </a:solidFill>
              </a:rPr>
              <a:t>工程</a:t>
            </a:r>
            <a:endParaRPr lang="en-US" altLang="zh-CN" dirty="0" smtClean="0">
              <a:solidFill>
                <a:srgbClr val="506291"/>
              </a:solidFill>
            </a:endParaRPr>
          </a:p>
          <a:p>
            <a:pPr marL="285750" indent="-285750">
              <a:lnSpc>
                <a:spcPct val="150000"/>
              </a:lnSpc>
              <a:buFont typeface="Wingdings" panose="05000000000000000000" pitchFamily="2" charset="2"/>
              <a:buChar char="Ø"/>
            </a:pPr>
            <a:r>
              <a:rPr lang="zh-CN" altLang="en-US" dirty="0" smtClean="0">
                <a:solidFill>
                  <a:srgbClr val="506291"/>
                </a:solidFill>
              </a:rPr>
              <a:t>新能源</a:t>
            </a:r>
            <a:r>
              <a:rPr lang="zh-CN" altLang="en-US" dirty="0">
                <a:solidFill>
                  <a:srgbClr val="506291"/>
                </a:solidFill>
              </a:rPr>
              <a:t>科学与</a:t>
            </a:r>
            <a:r>
              <a:rPr lang="zh-CN" altLang="en-US" dirty="0" smtClean="0">
                <a:solidFill>
                  <a:srgbClr val="506291"/>
                </a:solidFill>
              </a:rPr>
              <a:t>工程</a:t>
            </a:r>
            <a:endParaRPr lang="zh-CN" altLang="en-US" dirty="0">
              <a:solidFill>
                <a:srgbClr val="506291"/>
              </a:solidFill>
            </a:endParaRPr>
          </a:p>
        </p:txBody>
      </p:sp>
      <p:sp>
        <p:nvSpPr>
          <p:cNvPr id="38" name="矩形 37"/>
          <p:cNvSpPr/>
          <p:nvPr/>
        </p:nvSpPr>
        <p:spPr>
          <a:xfrm>
            <a:off x="2408018" y="1970749"/>
            <a:ext cx="6565350" cy="461665"/>
          </a:xfrm>
          <a:prstGeom prst="rect">
            <a:avLst/>
          </a:prstGeom>
        </p:spPr>
        <p:txBody>
          <a:bodyPr wrap="square">
            <a:spAutoFit/>
          </a:bodyPr>
          <a:lstStyle/>
          <a:p>
            <a:pPr algn="ctr"/>
            <a:r>
              <a:rPr lang="zh-CN" altLang="en-US" sz="2400" b="1" dirty="0" smtClean="0">
                <a:solidFill>
                  <a:srgbClr val="506291"/>
                </a:solidFill>
              </a:rPr>
              <a:t>拥有</a:t>
            </a:r>
            <a:r>
              <a:rPr lang="en-US" altLang="zh-CN" sz="2400" b="1" dirty="0">
                <a:solidFill>
                  <a:srgbClr val="506291"/>
                </a:solidFill>
                <a:latin typeface="+mn-ea"/>
              </a:rPr>
              <a:t>25</a:t>
            </a:r>
            <a:r>
              <a:rPr lang="zh-CN" altLang="en-US" sz="2400" b="1" dirty="0">
                <a:solidFill>
                  <a:srgbClr val="506291"/>
                </a:solidFill>
              </a:rPr>
              <a:t>个国家特色专业</a:t>
            </a:r>
            <a:r>
              <a:rPr lang="zh-CN" altLang="en-US" sz="2400" b="1" dirty="0" smtClean="0">
                <a:solidFill>
                  <a:srgbClr val="506291"/>
                </a:solidFill>
              </a:rPr>
              <a:t>，数量居</a:t>
            </a:r>
            <a:r>
              <a:rPr lang="zh-CN" altLang="en-US" sz="2400" b="1" dirty="0">
                <a:solidFill>
                  <a:srgbClr val="506291"/>
                </a:solidFill>
              </a:rPr>
              <a:t>全国高校</a:t>
            </a:r>
            <a:r>
              <a:rPr lang="zh-CN" altLang="en-US" sz="2400" b="1" dirty="0" smtClean="0">
                <a:solidFill>
                  <a:srgbClr val="506291"/>
                </a:solidFill>
              </a:rPr>
              <a:t>前列</a:t>
            </a:r>
            <a:endParaRPr lang="en-US" altLang="zh-CN" sz="2400" b="1" dirty="0" smtClean="0">
              <a:solidFill>
                <a:srgbClr val="50629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000" tmFilter="0, 0; .2, .5; .8, .5; 1, 0"/>
                                        <p:tgtEl>
                                          <p:spTgt spid="38"/>
                                        </p:tgtEl>
                                      </p:cBhvr>
                                    </p:animEffect>
                                    <p:animScale>
                                      <p:cBhvr>
                                        <p:cTn id="7" dur="50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医科实力视角</a:t>
            </a:r>
            <a:endParaRPr lang="zh-CN" altLang="en-US" dirty="0"/>
          </a:p>
        </p:txBody>
      </p:sp>
      <p:pic>
        <p:nvPicPr>
          <p:cNvPr id="38965" name="图片 3"/>
          <p:cNvPicPr>
            <a:picLocks noChangeAspect="1"/>
          </p:cNvPicPr>
          <p:nvPr/>
        </p:nvPicPr>
        <p:blipFill rotWithShape="1">
          <a:blip r:embed="rId1"/>
          <a:srcRect r="-1916" b="16158"/>
          <a:stretch>
            <a:fillRect/>
          </a:stretch>
        </p:blipFill>
        <p:spPr>
          <a:xfrm>
            <a:off x="2536394" y="1992939"/>
            <a:ext cx="1552286" cy="2030473"/>
          </a:xfrm>
          <a:prstGeom prst="rect">
            <a:avLst/>
          </a:prstGeom>
          <a:ln>
            <a:noFill/>
          </a:ln>
          <a:effectLst>
            <a:outerShdw blurRad="292100" dist="139700" dir="2700000" algn="tl" rotWithShape="0">
              <a:srgbClr val="333333">
                <a:alpha val="65000"/>
              </a:srgbClr>
            </a:outerShdw>
          </a:effectLst>
        </p:spPr>
      </p:pic>
      <p:pic>
        <p:nvPicPr>
          <p:cNvPr id="4" name="Picture 6" descr="裘法祖院士（2008"/>
          <p:cNvPicPr>
            <a:picLocks noChangeAspect="1"/>
          </p:cNvPicPr>
          <p:nvPr/>
        </p:nvPicPr>
        <p:blipFill>
          <a:blip r:embed="rId2"/>
          <a:stretch>
            <a:fillRect/>
          </a:stretch>
        </p:blipFill>
        <p:spPr>
          <a:xfrm>
            <a:off x="557041" y="1991888"/>
            <a:ext cx="1546860" cy="2019300"/>
          </a:xfrm>
          <a:prstGeom prst="rect">
            <a:avLst/>
          </a:prstGeom>
          <a:ln>
            <a:noFill/>
          </a:ln>
          <a:effectLst>
            <a:outerShdw blurRad="292100" dist="139700" dir="2700000" algn="tl" rotWithShape="0">
              <a:srgbClr val="333333">
                <a:alpha val="65000"/>
              </a:srgbClr>
            </a:outerShdw>
          </a:effectLst>
        </p:spPr>
      </p:pic>
      <p:pic>
        <p:nvPicPr>
          <p:cNvPr id="5" name="图片 -2147482624" descr="IMG_256"/>
          <p:cNvPicPr>
            <a:picLocks noChangeAspect="1"/>
          </p:cNvPicPr>
          <p:nvPr/>
        </p:nvPicPr>
        <p:blipFill rotWithShape="1">
          <a:blip r:embed="rId3"/>
          <a:srcRect t="60" r="12110"/>
          <a:stretch>
            <a:fillRect/>
          </a:stretch>
        </p:blipFill>
        <p:spPr>
          <a:xfrm>
            <a:off x="4462860" y="2011766"/>
            <a:ext cx="1569933" cy="2006024"/>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511992" y="5207699"/>
            <a:ext cx="3383280" cy="339725"/>
          </a:xfrm>
          <a:prstGeom prst="rect">
            <a:avLst/>
          </a:prstGeom>
          <a:noFill/>
        </p:spPr>
        <p:txBody>
          <a:bodyPr wrap="none" rtlCol="0" anchor="t">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1800" b="0"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sym typeface="+mn-ea"/>
              </a:rPr>
              <a:t>公共卫生与预防医学、基础医学</a:t>
            </a:r>
            <a:endParaRPr kumimoji="0" lang="zh-CN" altLang="en-US" sz="1800" b="0" i="0" u="none" strike="noStrike" kern="1200" cap="none" spc="0" normalizeH="0" baseline="0" noProof="0" dirty="0">
              <a:ln>
                <a:noFill/>
              </a:ln>
              <a:solidFill>
                <a:prstClr val="black"/>
              </a:solidFill>
              <a:effectLst/>
              <a:uLnTx/>
              <a:uFillTx/>
              <a:latin typeface="Arial Narrow" panose="020B0606020202030204"/>
              <a:ea typeface="微软雅黑" panose="020B0503020204020204" pitchFamily="34" charset="-122"/>
              <a:cs typeface="+mn-cs"/>
            </a:endParaRPr>
          </a:p>
        </p:txBody>
      </p:sp>
      <p:grpSp>
        <p:nvGrpSpPr>
          <p:cNvPr id="21" name="组合 20"/>
          <p:cNvGrpSpPr/>
          <p:nvPr/>
        </p:nvGrpSpPr>
        <p:grpSpPr>
          <a:xfrm>
            <a:off x="128186" y="4656206"/>
            <a:ext cx="4110349" cy="387158"/>
            <a:chOff x="208990" y="5053302"/>
            <a:chExt cx="4110349" cy="387158"/>
          </a:xfrm>
        </p:grpSpPr>
        <p:sp>
          <p:nvSpPr>
            <p:cNvPr id="20" name="矩形 19"/>
            <p:cNvSpPr/>
            <p:nvPr/>
          </p:nvSpPr>
          <p:spPr>
            <a:xfrm>
              <a:off x="208990" y="5053302"/>
              <a:ext cx="4061350" cy="373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cs"/>
              </a:endParaRPr>
            </a:p>
          </p:txBody>
        </p:sp>
        <p:sp>
          <p:nvSpPr>
            <p:cNvPr id="8" name="文本框 7"/>
            <p:cNvSpPr txBox="1"/>
            <p:nvPr/>
          </p:nvSpPr>
          <p:spPr>
            <a:xfrm>
              <a:off x="343604" y="5098828"/>
              <a:ext cx="3975735" cy="3416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2个一级学科入选国家“双一流</a:t>
              </a:r>
              <a:r>
                <a:rPr kumimoji="0" lang="en-US" altLang="zh-CN"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graphicFrame>
        <p:nvGraphicFramePr>
          <p:cNvPr id="10" name="表格 9"/>
          <p:cNvGraphicFramePr>
            <a:graphicFrameLocks noGrp="1"/>
          </p:cNvGraphicFramePr>
          <p:nvPr/>
        </p:nvGraphicFramePr>
        <p:xfrm>
          <a:off x="6773007" y="1749024"/>
          <a:ext cx="4996998" cy="5009098"/>
        </p:xfrm>
        <a:graphic>
          <a:graphicData uri="http://schemas.openxmlformats.org/drawingml/2006/table">
            <a:tbl>
              <a:tblPr firstRow="1" bandRow="1">
                <a:tableStyleId>{FABFCF23-3B69-468F-B69F-88F6DE6A72F2}</a:tableStyleId>
              </a:tblPr>
              <a:tblGrid>
                <a:gridCol w="616260"/>
                <a:gridCol w="1678168"/>
                <a:gridCol w="969248"/>
                <a:gridCol w="1000135"/>
                <a:gridCol w="733187"/>
              </a:tblGrid>
              <a:tr h="421024">
                <a:tc>
                  <a:txBody>
                    <a:bodyPr/>
                    <a:lstStyle/>
                    <a:p>
                      <a:pPr algn="ctr"/>
                      <a:r>
                        <a:rPr lang="zh-CN" altLang="en-US" sz="1300" dirty="0" smtClean="0">
                          <a:effectLst/>
                        </a:rPr>
                        <a:t>综合</a:t>
                      </a:r>
                      <a:endParaRPr lang="zh-CN" altLang="en-US" sz="1300" dirty="0" smtClean="0">
                        <a:effectLst/>
                      </a:endParaRPr>
                    </a:p>
                    <a:p>
                      <a:pPr algn="ctr"/>
                      <a:r>
                        <a:rPr lang="zh-CN" altLang="en-US" sz="1300" dirty="0" smtClean="0">
                          <a:effectLst/>
                        </a:rPr>
                        <a:t>排名</a:t>
                      </a:r>
                      <a:endParaRPr lang="zh-CN" altLang="en-US" sz="1300" dirty="0" smtClean="0">
                        <a:effectLs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1300" dirty="0">
                          <a:effectLst/>
                        </a:rPr>
                        <a:t>医院</a:t>
                      </a:r>
                      <a:endParaRPr lang="zh-CN" altLang="en-US" sz="1300" dirty="0">
                        <a:effectLs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300" dirty="0">
                          <a:effectLst/>
                        </a:rPr>
                        <a:t>80%</a:t>
                      </a:r>
                      <a:r>
                        <a:rPr lang="zh-CN" altLang="en-US" sz="1300" dirty="0">
                          <a:effectLst/>
                        </a:rPr>
                        <a:t>声誉权重</a:t>
                      </a:r>
                      <a:endParaRPr lang="zh-CN" altLang="en-US" sz="1300" dirty="0">
                        <a:effectLs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300" dirty="0">
                          <a:effectLst/>
                        </a:rPr>
                        <a:t>20%</a:t>
                      </a:r>
                      <a:r>
                        <a:rPr lang="zh-CN" altLang="en-US" sz="1300" dirty="0" smtClean="0">
                          <a:effectLst/>
                        </a:rPr>
                        <a:t>科研权重</a:t>
                      </a:r>
                      <a:endParaRPr lang="zh-CN" altLang="en-US" sz="1300" dirty="0" smtClean="0">
                        <a:effectLs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1300" dirty="0">
                          <a:effectLst/>
                        </a:rPr>
                        <a:t>总得分</a:t>
                      </a:r>
                      <a:endParaRPr lang="zh-CN" altLang="en-US" sz="1300" dirty="0">
                        <a:effectLs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81392">
                <a:tc>
                  <a:txBody>
                    <a:bodyPr/>
                    <a:lstStyle/>
                    <a:p>
                      <a:pPr algn="ctr"/>
                      <a:r>
                        <a:rPr lang="en-US" altLang="zh-CN" sz="1200" b="1" dirty="0">
                          <a:solidFill>
                            <a:srgbClr val="7788B4"/>
                          </a:solidFill>
                          <a:effectLst/>
                          <a:latin typeface="+mn-ea"/>
                          <a:ea typeface="+mn-ea"/>
                        </a:rPr>
                        <a:t>1</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dirty="0">
                          <a:solidFill>
                            <a:srgbClr val="7788B4"/>
                          </a:solidFill>
                          <a:effectLst/>
                          <a:latin typeface="+mn-ea"/>
                          <a:ea typeface="+mn-ea"/>
                        </a:rPr>
                        <a:t>北京协和医院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80.000</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13.909</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93.909</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79211">
                <a:tc>
                  <a:txBody>
                    <a:bodyPr/>
                    <a:lstStyle/>
                    <a:p>
                      <a:pPr algn="ctr"/>
                      <a:r>
                        <a:rPr lang="en-US" altLang="zh-CN" sz="1200" b="1" dirty="0">
                          <a:solidFill>
                            <a:srgbClr val="7788B4"/>
                          </a:solidFill>
                          <a:effectLst/>
                          <a:latin typeface="+mn-ea"/>
                          <a:ea typeface="+mn-ea"/>
                        </a:rPr>
                        <a:t>2</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dirty="0">
                          <a:solidFill>
                            <a:srgbClr val="7788B4"/>
                          </a:solidFill>
                          <a:effectLst/>
                          <a:latin typeface="+mn-ea"/>
                          <a:ea typeface="+mn-ea"/>
                        </a:rPr>
                        <a:t>四川大学华西医院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a:solidFill>
                            <a:srgbClr val="7788B4"/>
                          </a:solidFill>
                          <a:effectLst/>
                          <a:latin typeface="+mn-ea"/>
                          <a:ea typeface="+mn-ea"/>
                        </a:rPr>
                        <a:t>67.727</a:t>
                      </a:r>
                      <a:endParaRPr lang="en-US" altLang="zh-CN" sz="1200" b="1">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a:solidFill>
                            <a:srgbClr val="7788B4"/>
                          </a:solidFill>
                          <a:effectLst/>
                          <a:latin typeface="+mn-ea"/>
                          <a:ea typeface="+mn-ea"/>
                        </a:rPr>
                        <a:t>20.000</a:t>
                      </a:r>
                      <a:endParaRPr lang="en-US" altLang="zh-CN" sz="1200" b="1">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a:solidFill>
                            <a:srgbClr val="7788B4"/>
                          </a:solidFill>
                          <a:effectLst/>
                          <a:latin typeface="+mn-ea"/>
                          <a:ea typeface="+mn-ea"/>
                        </a:rPr>
                        <a:t>87.727</a:t>
                      </a:r>
                      <a:endParaRPr lang="en-US" altLang="zh-CN" sz="1200" b="1">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22110">
                <a:tc>
                  <a:txBody>
                    <a:bodyPr/>
                    <a:lstStyle/>
                    <a:p>
                      <a:pPr algn="ctr"/>
                      <a:r>
                        <a:rPr lang="en-US" altLang="zh-CN" sz="1200" b="1" dirty="0">
                          <a:solidFill>
                            <a:srgbClr val="7788B4"/>
                          </a:solidFill>
                          <a:effectLst/>
                          <a:latin typeface="+mn-ea"/>
                          <a:ea typeface="+mn-ea"/>
                        </a:rPr>
                        <a:t>3</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dirty="0">
                          <a:solidFill>
                            <a:srgbClr val="7788B4"/>
                          </a:solidFill>
                          <a:effectLst/>
                          <a:latin typeface="+mn-ea"/>
                          <a:ea typeface="+mn-ea"/>
                        </a:rPr>
                        <a:t>中国人民解放军总医院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56.315</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13.976</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70.291</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94822">
                <a:tc>
                  <a:txBody>
                    <a:bodyPr/>
                    <a:lstStyle/>
                    <a:p>
                      <a:pPr algn="ctr"/>
                      <a:r>
                        <a:rPr lang="en-US" altLang="zh-CN" sz="1200" b="1" dirty="0">
                          <a:solidFill>
                            <a:srgbClr val="7788B4"/>
                          </a:solidFill>
                          <a:effectLst/>
                          <a:latin typeface="+mn-ea"/>
                          <a:ea typeface="+mn-ea"/>
                        </a:rPr>
                        <a:t>4</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dirty="0">
                          <a:solidFill>
                            <a:srgbClr val="7788B4"/>
                          </a:solidFill>
                          <a:effectLst/>
                          <a:latin typeface="+mn-ea"/>
                          <a:ea typeface="+mn-ea"/>
                        </a:rPr>
                        <a:t>上海交通大学医学院附属瑞金医院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36.205</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11.814</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48.019</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22110">
                <a:tc>
                  <a:txBody>
                    <a:bodyPr/>
                    <a:lstStyle/>
                    <a:p>
                      <a:pPr algn="ctr"/>
                      <a:r>
                        <a:rPr lang="en-US" altLang="zh-CN" sz="1200" b="1" dirty="0">
                          <a:solidFill>
                            <a:srgbClr val="7788B4"/>
                          </a:solidFill>
                          <a:effectLst/>
                          <a:latin typeface="+mn-ea"/>
                          <a:ea typeface="+mn-ea"/>
                        </a:rPr>
                        <a:t>5</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dirty="0">
                          <a:solidFill>
                            <a:srgbClr val="7788B4"/>
                          </a:solidFill>
                          <a:effectLst/>
                          <a:latin typeface="+mn-ea"/>
                          <a:ea typeface="+mn-ea"/>
                        </a:rPr>
                        <a:t>空军军医大学西京医院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35.632</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11.612</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47.244</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21383">
                <a:tc>
                  <a:txBody>
                    <a:bodyPr/>
                    <a:lstStyle/>
                    <a:p>
                      <a:pPr algn="ctr"/>
                      <a:r>
                        <a:rPr lang="en-US" altLang="zh-CN" sz="1200" b="1" dirty="0">
                          <a:solidFill>
                            <a:srgbClr val="7788B4"/>
                          </a:solidFill>
                          <a:effectLst/>
                          <a:latin typeface="+mn-ea"/>
                          <a:ea typeface="+mn-ea"/>
                        </a:rPr>
                        <a:t>6</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dirty="0">
                          <a:solidFill>
                            <a:srgbClr val="7788B4"/>
                          </a:solidFill>
                          <a:effectLst/>
                          <a:latin typeface="+mn-ea"/>
                          <a:ea typeface="+mn-ea"/>
                        </a:rPr>
                        <a:t>复旦大学附属中山医院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31.313</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12.990</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44.303</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22838">
                <a:tc>
                  <a:txBody>
                    <a:bodyPr/>
                    <a:lstStyle/>
                    <a:p>
                      <a:pPr algn="ctr"/>
                      <a:r>
                        <a:rPr lang="en-US" altLang="zh-CN" sz="1200" b="1" dirty="0">
                          <a:solidFill>
                            <a:srgbClr val="7788B4"/>
                          </a:solidFill>
                          <a:effectLst/>
                          <a:latin typeface="+mn-ea"/>
                          <a:ea typeface="+mn-ea"/>
                        </a:rPr>
                        <a:t>7</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a:solidFill>
                            <a:srgbClr val="7788B4"/>
                          </a:solidFill>
                          <a:effectLst/>
                          <a:latin typeface="+mn-ea"/>
                          <a:ea typeface="+mn-ea"/>
                        </a:rPr>
                        <a:t>中山大学附属第一医院</a:t>
                      </a:r>
                      <a:endParaRPr lang="zh-CN" altLang="en-US" sz="1200" b="1">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27.410</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11.545</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38.955</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21383">
                <a:tc>
                  <a:txBody>
                    <a:bodyPr/>
                    <a:lstStyle/>
                    <a:p>
                      <a:pPr algn="ctr"/>
                      <a:r>
                        <a:rPr lang="en-US" altLang="zh-CN" sz="1200" b="1" dirty="0">
                          <a:solidFill>
                            <a:srgbClr val="7788B4"/>
                          </a:solidFill>
                          <a:effectLst/>
                          <a:latin typeface="+mn-ea"/>
                          <a:ea typeface="+mn-ea"/>
                        </a:rPr>
                        <a:t>8</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b="1" dirty="0">
                          <a:solidFill>
                            <a:srgbClr val="7788B4"/>
                          </a:solidFill>
                          <a:effectLst/>
                          <a:latin typeface="+mn-ea"/>
                          <a:ea typeface="+mn-ea"/>
                        </a:rPr>
                        <a:t>复旦大学附属华山医院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27.136</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11.261</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38.397</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4822">
                <a:tc>
                  <a:txBody>
                    <a:bodyPr/>
                    <a:lstStyle/>
                    <a:p>
                      <a:pPr algn="ctr"/>
                      <a:r>
                        <a:rPr lang="en-US" altLang="zh-CN" sz="1200" b="1" dirty="0">
                          <a:solidFill>
                            <a:srgbClr val="7788B4"/>
                          </a:solidFill>
                          <a:effectLst/>
                          <a:latin typeface="+mn-ea"/>
                          <a:ea typeface="+mn-ea"/>
                        </a:rPr>
                        <a:t>9</a:t>
                      </a:r>
                      <a:endParaRPr lang="en-US" altLang="zh-CN" sz="1200" b="1" dirty="0">
                        <a:solidFill>
                          <a:srgbClr val="7788B4"/>
                        </a:solidFill>
                        <a:effectLst/>
                        <a:latin typeface="+mn-ea"/>
                        <a:ea typeface="+mn-ea"/>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zh-CN" altLang="en-US" sz="1200" b="1" dirty="0">
                          <a:solidFill>
                            <a:srgbClr val="7788B4"/>
                          </a:solidFill>
                          <a:effectLst/>
                          <a:latin typeface="+mn-ea"/>
                          <a:ea typeface="+mn-ea"/>
                        </a:rPr>
                        <a:t>华中科技大学同济医学院附属同济医院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200" b="1" dirty="0">
                          <a:solidFill>
                            <a:srgbClr val="7788B4"/>
                          </a:solidFill>
                          <a:effectLst/>
                          <a:latin typeface="+mn-ea"/>
                          <a:ea typeface="+mn-ea"/>
                        </a:rPr>
                        <a:t>22.088</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200" b="1" dirty="0">
                          <a:solidFill>
                            <a:srgbClr val="7788B4"/>
                          </a:solidFill>
                          <a:effectLst/>
                          <a:latin typeface="+mn-ea"/>
                          <a:ea typeface="+mn-ea"/>
                        </a:rPr>
                        <a:t>12.559</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200" b="1" dirty="0">
                          <a:solidFill>
                            <a:srgbClr val="7788B4"/>
                          </a:solidFill>
                          <a:effectLst/>
                          <a:latin typeface="+mn-ea"/>
                          <a:ea typeface="+mn-ea"/>
                        </a:rPr>
                        <a:t>34.647</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279938">
                <a:tc>
                  <a:txBody>
                    <a:bodyPr/>
                    <a:lstStyle/>
                    <a:p>
                      <a:pPr algn="ctr"/>
                      <a:r>
                        <a:rPr lang="en-US" altLang="zh-CN" sz="1200" b="1" dirty="0">
                          <a:solidFill>
                            <a:srgbClr val="7788B4"/>
                          </a:solidFill>
                          <a:effectLst/>
                          <a:latin typeface="+mn-ea"/>
                          <a:ea typeface="+mn-ea"/>
                        </a:rPr>
                        <a:t>10</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b="1">
                          <a:solidFill>
                            <a:srgbClr val="7788B4"/>
                          </a:solidFill>
                          <a:effectLst/>
                          <a:latin typeface="+mn-ea"/>
                          <a:ea typeface="+mn-ea"/>
                        </a:rPr>
                        <a:t>北京大学第一医院</a:t>
                      </a:r>
                      <a:endParaRPr lang="zh-CN" altLang="en-US" sz="1200" b="1">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a:solidFill>
                            <a:srgbClr val="7788B4"/>
                          </a:solidFill>
                          <a:effectLst/>
                          <a:latin typeface="+mn-ea"/>
                          <a:ea typeface="+mn-ea"/>
                        </a:rPr>
                        <a:t>24.038</a:t>
                      </a:r>
                      <a:endParaRPr lang="en-US" altLang="zh-CN" sz="1200" b="1">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9.975</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34.013</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4094">
                <a:tc>
                  <a:txBody>
                    <a:bodyPr/>
                    <a:lstStyle/>
                    <a:p>
                      <a:pPr algn="ctr"/>
                      <a:r>
                        <a:rPr lang="en-US" altLang="zh-CN" sz="1200" b="1" dirty="0">
                          <a:solidFill>
                            <a:srgbClr val="7788B4"/>
                          </a:solidFill>
                          <a:effectLst/>
                          <a:latin typeface="+mn-ea"/>
                          <a:ea typeface="+mn-ea"/>
                        </a:rPr>
                        <a:t>11</a:t>
                      </a:r>
                      <a:endParaRPr lang="en-US" altLang="zh-CN" sz="1200" b="1" dirty="0">
                        <a:solidFill>
                          <a:srgbClr val="7788B4"/>
                        </a:solidFill>
                        <a:effectLst/>
                        <a:latin typeface="+mn-ea"/>
                        <a:ea typeface="+mn-ea"/>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zh-CN" altLang="en-US" sz="1200" b="1" dirty="0">
                          <a:solidFill>
                            <a:srgbClr val="7788B4"/>
                          </a:solidFill>
                          <a:effectLst/>
                          <a:latin typeface="+mn-ea"/>
                          <a:ea typeface="+mn-ea"/>
                        </a:rPr>
                        <a:t>华中科技大学同济医学院附属协和医院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200" b="1" dirty="0">
                          <a:solidFill>
                            <a:srgbClr val="7788B4"/>
                          </a:solidFill>
                          <a:effectLst/>
                          <a:latin typeface="+mn-ea"/>
                          <a:ea typeface="+mn-ea"/>
                        </a:rPr>
                        <a:t>18.641</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200" b="1" dirty="0">
                          <a:solidFill>
                            <a:srgbClr val="7788B4"/>
                          </a:solidFill>
                          <a:effectLst/>
                          <a:latin typeface="+mn-ea"/>
                          <a:ea typeface="+mn-ea"/>
                        </a:rPr>
                        <a:t>11.287</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1200" b="1" dirty="0">
                          <a:solidFill>
                            <a:srgbClr val="7788B4"/>
                          </a:solidFill>
                          <a:effectLst/>
                          <a:latin typeface="+mn-ea"/>
                          <a:ea typeface="+mn-ea"/>
                        </a:rPr>
                        <a:t>29.928</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394822">
                <a:tc>
                  <a:txBody>
                    <a:bodyPr/>
                    <a:lstStyle/>
                    <a:p>
                      <a:pPr algn="ctr"/>
                      <a:r>
                        <a:rPr lang="en-US" altLang="zh-CN" sz="1200" b="1" dirty="0">
                          <a:solidFill>
                            <a:srgbClr val="7788B4"/>
                          </a:solidFill>
                          <a:effectLst/>
                          <a:latin typeface="+mn-ea"/>
                          <a:ea typeface="+mn-ea"/>
                        </a:rPr>
                        <a:t>12</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a:solidFill>
                            <a:srgbClr val="7788B4"/>
                          </a:solidFill>
                          <a:effectLst/>
                          <a:latin typeface="+mn-ea"/>
                          <a:ea typeface="+mn-ea"/>
                        </a:rPr>
                        <a:t>中国医科大学附属第一医院</a:t>
                      </a:r>
                      <a:endParaRPr lang="zh-CN" altLang="en-US" sz="1200" b="1">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18.298</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10.803</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29.101</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r h="279938">
                <a:tc>
                  <a:txBody>
                    <a:bodyPr/>
                    <a:lstStyle/>
                    <a:p>
                      <a:pPr algn="ctr"/>
                      <a:r>
                        <a:rPr lang="en-US" altLang="zh-CN" sz="1200" b="1" dirty="0">
                          <a:solidFill>
                            <a:srgbClr val="7788B4"/>
                          </a:solidFill>
                          <a:effectLst/>
                          <a:latin typeface="+mn-ea"/>
                          <a:ea typeface="+mn-ea"/>
                        </a:rPr>
                        <a:t>13</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a:solidFill>
                            <a:srgbClr val="7788B4"/>
                          </a:solidFill>
                          <a:effectLst/>
                          <a:latin typeface="+mn-ea"/>
                          <a:ea typeface="+mn-ea"/>
                        </a:rPr>
                        <a:t>中南大学湘雅二医院</a:t>
                      </a:r>
                      <a:endParaRPr lang="zh-CN" altLang="en-US" sz="1200" b="1">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13.810</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13.677</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27.487</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79211">
                <a:tc>
                  <a:txBody>
                    <a:bodyPr/>
                    <a:lstStyle/>
                    <a:p>
                      <a:pPr algn="ctr"/>
                      <a:r>
                        <a:rPr lang="en-US" altLang="zh-CN" sz="1200" b="1" dirty="0">
                          <a:solidFill>
                            <a:srgbClr val="7788B4"/>
                          </a:solidFill>
                          <a:effectLst/>
                          <a:latin typeface="+mn-ea"/>
                          <a:ea typeface="+mn-ea"/>
                        </a:rPr>
                        <a:t>14</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b="1" dirty="0">
                          <a:solidFill>
                            <a:srgbClr val="7788B4"/>
                          </a:solidFill>
                          <a:effectLst/>
                          <a:latin typeface="+mn-ea"/>
                          <a:ea typeface="+mn-ea"/>
                        </a:rPr>
                        <a:t>北京大学第三医院</a:t>
                      </a:r>
                      <a:endParaRPr lang="zh-CN" altLang="en-US"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19.107</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8.034</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b="1" dirty="0">
                          <a:solidFill>
                            <a:srgbClr val="7788B4"/>
                          </a:solidFill>
                          <a:effectLst/>
                          <a:latin typeface="+mn-ea"/>
                          <a:ea typeface="+mn-ea"/>
                        </a:rPr>
                        <a:t>27.141</a:t>
                      </a:r>
                      <a:endParaRPr lang="en-US" altLang="zh-CN" sz="1200" b="1" dirty="0">
                        <a:solidFill>
                          <a:srgbClr val="7788B4"/>
                        </a:solidFill>
                        <a:effectLst/>
                        <a:latin typeface="+mn-ea"/>
                        <a:ea typeface="+mn-ea"/>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11" name="文本框 10"/>
          <p:cNvSpPr txBox="1"/>
          <p:nvPr/>
        </p:nvSpPr>
        <p:spPr>
          <a:xfrm>
            <a:off x="6547062" y="1429871"/>
            <a:ext cx="5010150" cy="6140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rgbClr val="7788B4"/>
                </a:solidFill>
                <a:effectLst/>
                <a:uLnTx/>
                <a:uFillTx/>
                <a:latin typeface="Arial Narrow" panose="020B0606020202030204"/>
                <a:ea typeface="微软雅黑" panose="020B0503020204020204" pitchFamily="34" charset="-122"/>
                <a:cs typeface="+mn-cs"/>
                <a:sym typeface="+mn-ea"/>
              </a:rPr>
              <a:t>         </a:t>
            </a:r>
            <a:r>
              <a:rPr kumimoji="0" lang="en-US" altLang="zh-CN"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sym typeface="+mn-ea"/>
              </a:rPr>
              <a:t>2017</a:t>
            </a:r>
            <a:r>
              <a:rPr kumimoji="0" lang="zh-CN" altLang="en-US"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sym typeface="+mn-ea"/>
              </a:rPr>
              <a:t>年发布的</a:t>
            </a:r>
            <a:r>
              <a:rPr kumimoji="0" lang="en-US" altLang="zh-CN"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sym typeface="+mn-ea"/>
              </a:rPr>
              <a:t>《2016</a:t>
            </a:r>
            <a:r>
              <a:rPr kumimoji="0" lang="zh-CN" altLang="en-US"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sym typeface="+mn-ea"/>
              </a:rPr>
              <a:t>年度中国医院排行榜</a:t>
            </a:r>
            <a:r>
              <a:rPr kumimoji="0" lang="en-US" altLang="zh-CN"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sym typeface="+mn-ea"/>
              </a:rPr>
              <a:t>》</a:t>
            </a:r>
            <a:endParaRPr kumimoji="0" lang="en-US" altLang="zh-CN" sz="18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7788B4"/>
              </a:solidFill>
              <a:effectLst/>
              <a:uLnTx/>
              <a:uFillTx/>
              <a:latin typeface="Arial Narrow" panose="020B0606020202030204"/>
              <a:ea typeface="微软雅黑" panose="020B0503020204020204" pitchFamily="34" charset="-122"/>
              <a:cs typeface="+mn-cs"/>
              <a:sym typeface="+mn-ea"/>
            </a:endParaRPr>
          </a:p>
        </p:txBody>
      </p:sp>
      <p:grpSp>
        <p:nvGrpSpPr>
          <p:cNvPr id="13" name="组合 12"/>
          <p:cNvGrpSpPr/>
          <p:nvPr/>
        </p:nvGrpSpPr>
        <p:grpSpPr>
          <a:xfrm>
            <a:off x="128186" y="1550066"/>
            <a:ext cx="1120402" cy="379918"/>
            <a:chOff x="1511942" y="1667820"/>
            <a:chExt cx="1120402" cy="379918"/>
          </a:xfrm>
        </p:grpSpPr>
        <p:sp>
          <p:nvSpPr>
            <p:cNvPr id="17" name="矩形 16"/>
            <p:cNvSpPr/>
            <p:nvPr/>
          </p:nvSpPr>
          <p:spPr>
            <a:xfrm>
              <a:off x="1511942" y="1667820"/>
              <a:ext cx="1059918" cy="373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cs"/>
              </a:endParaRPr>
            </a:p>
          </p:txBody>
        </p:sp>
        <p:sp>
          <p:nvSpPr>
            <p:cNvPr id="3" name="文本框 2"/>
            <p:cNvSpPr txBox="1"/>
            <p:nvPr/>
          </p:nvSpPr>
          <p:spPr>
            <a:xfrm>
              <a:off x="1511942" y="1706106"/>
              <a:ext cx="1120402" cy="3416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位院士</a:t>
              </a:r>
              <a:endParaRPr kumimoji="0" lang="zh-CN" altLang="en-US"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5" name="文本框 14"/>
          <p:cNvSpPr txBox="1"/>
          <p:nvPr/>
        </p:nvSpPr>
        <p:spPr>
          <a:xfrm>
            <a:off x="954882" y="4109038"/>
            <a:ext cx="8739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7788B4"/>
                </a:solidFill>
                <a:effectLst/>
                <a:uLnTx/>
                <a:uFillTx/>
                <a:latin typeface="Arial Narrow" panose="020B0606020202030204"/>
                <a:ea typeface="微软雅黑" panose="020B0503020204020204" pitchFamily="34" charset="-122"/>
                <a:cs typeface="+mn-cs"/>
              </a:rPr>
              <a:t>裘法祖</a:t>
            </a:r>
            <a:endParaRPr kumimoji="0" lang="zh-CN" altLang="en-US" sz="1800" b="1" i="0" u="none" strike="noStrike" kern="1200" cap="none" spc="0" normalizeH="0" baseline="0" noProof="0" dirty="0">
              <a:ln>
                <a:noFill/>
              </a:ln>
              <a:solidFill>
                <a:srgbClr val="7788B4"/>
              </a:solidFill>
              <a:effectLst/>
              <a:uLnTx/>
              <a:uFillTx/>
              <a:latin typeface="Arial Narrow" panose="020B0606020202030204"/>
              <a:ea typeface="微软雅黑" panose="020B0503020204020204" pitchFamily="34" charset="-122"/>
              <a:cs typeface="+mn-cs"/>
            </a:endParaRPr>
          </a:p>
        </p:txBody>
      </p:sp>
      <p:sp>
        <p:nvSpPr>
          <p:cNvPr id="18" name="文本框 17"/>
          <p:cNvSpPr txBox="1"/>
          <p:nvPr/>
        </p:nvSpPr>
        <p:spPr>
          <a:xfrm>
            <a:off x="2880099" y="4143525"/>
            <a:ext cx="15904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7788B4"/>
                </a:solidFill>
                <a:effectLst/>
                <a:uLnTx/>
                <a:uFillTx/>
                <a:latin typeface="Arial Narrow" panose="020B0606020202030204"/>
                <a:ea typeface="微软雅黑" panose="020B0503020204020204" pitchFamily="34" charset="-122"/>
                <a:cs typeface="+mn-cs"/>
              </a:rPr>
              <a:t>陈孝平</a:t>
            </a:r>
            <a:endParaRPr kumimoji="0" lang="zh-CN" altLang="en-US" sz="1800" b="1" i="0" u="none" strike="noStrike" kern="1200" cap="none" spc="0" normalizeH="0" baseline="0" noProof="0" dirty="0">
              <a:ln>
                <a:noFill/>
              </a:ln>
              <a:solidFill>
                <a:srgbClr val="7788B4"/>
              </a:solidFill>
              <a:effectLst/>
              <a:uLnTx/>
              <a:uFillTx/>
              <a:latin typeface="Arial Narrow" panose="020B0606020202030204"/>
              <a:ea typeface="微软雅黑" panose="020B0503020204020204" pitchFamily="34" charset="-122"/>
              <a:cs typeface="+mn-cs"/>
            </a:endParaRPr>
          </a:p>
        </p:txBody>
      </p:sp>
      <p:sp>
        <p:nvSpPr>
          <p:cNvPr id="19" name="文本框 18"/>
          <p:cNvSpPr txBox="1"/>
          <p:nvPr/>
        </p:nvSpPr>
        <p:spPr>
          <a:xfrm>
            <a:off x="4987594" y="4109038"/>
            <a:ext cx="14068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smtClean="0">
                <a:ln>
                  <a:noFill/>
                </a:ln>
                <a:solidFill>
                  <a:srgbClr val="7788B4"/>
                </a:solidFill>
                <a:effectLst/>
                <a:uLnTx/>
                <a:uFillTx/>
                <a:latin typeface="Arial Narrow" panose="020B0606020202030204"/>
                <a:ea typeface="微软雅黑" panose="020B0503020204020204" pitchFamily="34" charset="-122"/>
                <a:cs typeface="+mn-cs"/>
              </a:rPr>
              <a:t>马丁</a:t>
            </a:r>
            <a:endParaRPr kumimoji="0" lang="zh-CN" altLang="en-US" sz="1800" b="1" i="0" u="none" strike="noStrike" kern="1200" cap="none" spc="0" normalizeH="0" baseline="0" noProof="0" dirty="0">
              <a:ln>
                <a:noFill/>
              </a:ln>
              <a:solidFill>
                <a:srgbClr val="7788B4"/>
              </a:solidFill>
              <a:effectLst/>
              <a:uLnTx/>
              <a:uFillTx/>
              <a:latin typeface="Arial Narrow" panose="020B0606020202030204"/>
              <a:ea typeface="微软雅黑" panose="020B0503020204020204" pitchFamily="34" charset="-122"/>
              <a:cs typeface="+mn-cs"/>
            </a:endParaRPr>
          </a:p>
        </p:txBody>
      </p:sp>
      <p:grpSp>
        <p:nvGrpSpPr>
          <p:cNvPr id="22" name="组合 21"/>
          <p:cNvGrpSpPr/>
          <p:nvPr/>
        </p:nvGrpSpPr>
        <p:grpSpPr>
          <a:xfrm>
            <a:off x="128186" y="5662657"/>
            <a:ext cx="3134117" cy="387158"/>
            <a:chOff x="195492" y="5662657"/>
            <a:chExt cx="3134117" cy="387158"/>
          </a:xfrm>
        </p:grpSpPr>
        <p:sp>
          <p:nvSpPr>
            <p:cNvPr id="25" name="矩形 24"/>
            <p:cNvSpPr/>
            <p:nvPr/>
          </p:nvSpPr>
          <p:spPr>
            <a:xfrm>
              <a:off x="195492" y="5662657"/>
              <a:ext cx="3134117" cy="373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cs"/>
              </a:endParaRPr>
            </a:p>
          </p:txBody>
        </p:sp>
        <p:sp>
          <p:nvSpPr>
            <p:cNvPr id="26" name="文本框 25"/>
            <p:cNvSpPr txBox="1"/>
            <p:nvPr/>
          </p:nvSpPr>
          <p:spPr>
            <a:xfrm>
              <a:off x="329500" y="5708183"/>
              <a:ext cx="2877144" cy="3416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5个一级学科排名全国前十</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sp>
        <p:nvSpPr>
          <p:cNvPr id="27" name="矩形 26"/>
          <p:cNvSpPr/>
          <p:nvPr/>
        </p:nvSpPr>
        <p:spPr>
          <a:xfrm>
            <a:off x="415870" y="6151547"/>
            <a:ext cx="45717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临床医学、公共卫生与预防医学、基础医学、生物医学工程、公共管理</a:t>
            </a:r>
            <a:endParaRPr kumimoji="0" lang="zh-CN" altLang="en-US" sz="1800" b="0"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rgbClr val="7788B4"/>
                </a:solidFill>
              </a:rPr>
              <a:t>师资力量视角</a:t>
            </a:r>
            <a:endParaRPr lang="zh-CN" altLang="en-US" dirty="0">
              <a:solidFill>
                <a:srgbClr val="7788B4"/>
              </a:solidFill>
            </a:endParaRPr>
          </a:p>
        </p:txBody>
      </p:sp>
      <p:graphicFrame>
        <p:nvGraphicFramePr>
          <p:cNvPr id="2" name="表格 1"/>
          <p:cNvGraphicFramePr>
            <a:graphicFrameLocks noGrp="1"/>
          </p:cNvGraphicFramePr>
          <p:nvPr/>
        </p:nvGraphicFramePr>
        <p:xfrm>
          <a:off x="1991200" y="1784774"/>
          <a:ext cx="8128002" cy="1508760"/>
        </p:xfrm>
        <a:graphic>
          <a:graphicData uri="http://schemas.openxmlformats.org/drawingml/2006/table">
            <a:tbl>
              <a:tblPr firstRow="1" bandRow="1">
                <a:tableStyleId>{5C22544A-7EE6-4342-B048-85BDC9FD1C3A}</a:tableStyleId>
              </a:tblPr>
              <a:tblGrid>
                <a:gridCol w="1168400"/>
                <a:gridCol w="1790700"/>
                <a:gridCol w="1104901"/>
                <a:gridCol w="1114424"/>
                <a:gridCol w="1762125"/>
                <a:gridCol w="1187452"/>
              </a:tblGrid>
              <a:tr h="370840">
                <a:tc grid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b="1" dirty="0" smtClean="0">
                          <a:solidFill>
                            <a:schemeClr val="bg1"/>
                          </a:solidFill>
                          <a:latin typeface="微软雅黑" panose="020B0503020204020204" pitchFamily="34" charset="-122"/>
                          <a:ea typeface="微软雅黑" panose="020B0503020204020204" pitchFamily="34" charset="-122"/>
                        </a:rPr>
                        <a:t>学校实施“人才兴校”战略，师资力量雄厚</a:t>
                      </a:r>
                      <a:endParaRPr lang="en-US" altLang="zh-CN" sz="2000" b="1" dirty="0" smtClean="0">
                        <a:solidFill>
                          <a:schemeClr val="bg1"/>
                        </a:solidFill>
                        <a:latin typeface="微软雅黑" panose="020B0503020204020204" pitchFamily="34" charset="-122"/>
                        <a:ea typeface="微软雅黑" panose="020B0503020204020204" pitchFamily="34" charset="-122"/>
                      </a:endParaRPr>
                    </a:p>
                  </a:txBody>
                  <a:tcPr/>
                </a:tc>
                <a:tc hMerge="1">
                  <a:tcPr/>
                </a:tc>
                <a:tc hMerge="1">
                  <a:tcPr/>
                </a:tc>
                <a:tc hMerge="1">
                  <a:tcPr/>
                </a:tc>
                <a:tc hMerge="1">
                  <a:tcPr/>
                </a:tc>
                <a:tc hMerge="1">
                  <a:tcPr/>
                </a:tc>
              </a:tr>
              <a:tr h="370840">
                <a:tc>
                  <a:txBody>
                    <a:bodyPr/>
                    <a:lstStyle/>
                    <a:p>
                      <a:pPr algn="ctr"/>
                      <a:r>
                        <a:rPr lang="zh-CN" altLang="en-US" dirty="0" smtClean="0"/>
                        <a:t>专任教师</a:t>
                      </a:r>
                      <a:endParaRPr lang="zh-CN" altLang="en-US" dirty="0"/>
                    </a:p>
                  </a:txBody>
                  <a:tcPr/>
                </a:tc>
                <a:tc>
                  <a:txBody>
                    <a:bodyPr/>
                    <a:lstStyle/>
                    <a:p>
                      <a:pPr algn="ctr"/>
                      <a:r>
                        <a:rPr lang="en-US" altLang="zh-CN" dirty="0" smtClean="0"/>
                        <a:t>3000</a:t>
                      </a:r>
                      <a:r>
                        <a:rPr lang="zh-CN" altLang="en-US" dirty="0" smtClean="0"/>
                        <a:t>余人</a:t>
                      </a:r>
                      <a:endParaRPr lang="zh-CN" altLang="en-US" dirty="0"/>
                    </a:p>
                  </a:txBody>
                  <a:tcPr/>
                </a:tc>
                <a:tc>
                  <a:txBody>
                    <a:bodyPr/>
                    <a:lstStyle/>
                    <a:p>
                      <a:pPr algn="ctr"/>
                      <a:r>
                        <a:rPr lang="zh-CN" altLang="en-US" dirty="0" smtClean="0"/>
                        <a:t>教授</a:t>
                      </a:r>
                      <a:endParaRPr lang="zh-CN" altLang="en-US" dirty="0"/>
                    </a:p>
                  </a:txBody>
                  <a:tcPr/>
                </a:tc>
                <a:tc>
                  <a:txBody>
                    <a:bodyPr/>
                    <a:lstStyle/>
                    <a:p>
                      <a:pPr algn="ctr"/>
                      <a:r>
                        <a:rPr lang="en-US" altLang="zh-CN" dirty="0" smtClean="0"/>
                        <a:t>1000</a:t>
                      </a:r>
                      <a:r>
                        <a:rPr lang="zh-CN" altLang="en-US" dirty="0" smtClean="0"/>
                        <a:t>余人</a:t>
                      </a:r>
                      <a:endParaRPr lang="zh-CN" altLang="en-US" dirty="0"/>
                    </a:p>
                  </a:txBody>
                  <a:tcPr/>
                </a:tc>
                <a:tc>
                  <a:txBody>
                    <a:bodyPr/>
                    <a:lstStyle/>
                    <a:p>
                      <a:pPr algn="ctr"/>
                      <a:r>
                        <a:rPr lang="zh-CN" altLang="en-US" dirty="0" smtClean="0"/>
                        <a:t>副教授</a:t>
                      </a:r>
                      <a:endParaRPr lang="zh-CN" altLang="en-US" dirty="0"/>
                    </a:p>
                  </a:txBody>
                  <a:tcPr/>
                </a:tc>
                <a:tc>
                  <a:txBody>
                    <a:bodyPr/>
                    <a:lstStyle/>
                    <a:p>
                      <a:pPr algn="ctr"/>
                      <a:r>
                        <a:rPr lang="en-US" altLang="zh-CN" dirty="0" smtClean="0"/>
                        <a:t>1300</a:t>
                      </a:r>
                      <a:r>
                        <a:rPr lang="zh-CN" altLang="en-US" dirty="0" smtClean="0"/>
                        <a:t>余人</a:t>
                      </a:r>
                      <a:endParaRPr lang="zh-CN" altLang="en-US" dirty="0"/>
                    </a:p>
                  </a:txBody>
                  <a:tcPr/>
                </a:tc>
              </a:tr>
              <a:tr h="370840">
                <a:tc>
                  <a:txBody>
                    <a:bodyPr/>
                    <a:lstStyle/>
                    <a:p>
                      <a:pPr algn="ctr"/>
                      <a:r>
                        <a:rPr lang="zh-CN" altLang="en-US" dirty="0" smtClean="0"/>
                        <a:t>院士</a:t>
                      </a:r>
                      <a:endParaRPr lang="zh-CN" altLang="en-US" dirty="0"/>
                    </a:p>
                  </a:txBody>
                  <a:tcPr/>
                </a:tc>
                <a:tc>
                  <a:txBody>
                    <a:bodyPr/>
                    <a:lstStyle/>
                    <a:p>
                      <a:pPr algn="ctr"/>
                      <a:r>
                        <a:rPr lang="en-US" altLang="zh-CN" dirty="0" smtClean="0"/>
                        <a:t>27</a:t>
                      </a:r>
                      <a:r>
                        <a:rPr lang="zh-CN" altLang="en-US" dirty="0" smtClean="0"/>
                        <a:t>人</a:t>
                      </a:r>
                      <a:r>
                        <a:rPr lang="zh-CN" altLang="en-US" sz="1400" dirty="0" smtClean="0"/>
                        <a:t>（含双聘</a:t>
                      </a:r>
                      <a:r>
                        <a:rPr lang="en-US" altLang="zh-CN" sz="1400" dirty="0" smtClean="0"/>
                        <a:t>11</a:t>
                      </a:r>
                      <a:r>
                        <a:rPr lang="zh-CN" altLang="en-US" sz="1400" dirty="0" smtClean="0"/>
                        <a:t>人）</a:t>
                      </a:r>
                      <a:endParaRPr lang="zh-CN" altLang="en-US" sz="1400" dirty="0"/>
                    </a:p>
                  </a:txBody>
                  <a:tcPr/>
                </a:tc>
                <a:tc>
                  <a:txBody>
                    <a:bodyPr/>
                    <a:lstStyle/>
                    <a:p>
                      <a:pPr algn="ctr"/>
                      <a:r>
                        <a:rPr lang="zh-CN" altLang="en-US" dirty="0" smtClean="0"/>
                        <a:t>千人计划</a:t>
                      </a:r>
                      <a:endParaRPr lang="zh-CN" altLang="en-US" dirty="0"/>
                    </a:p>
                  </a:txBody>
                  <a:tcPr/>
                </a:tc>
                <a:tc>
                  <a:txBody>
                    <a:bodyPr/>
                    <a:lstStyle/>
                    <a:p>
                      <a:pPr algn="ctr"/>
                      <a:r>
                        <a:rPr lang="en-US" altLang="zh-CN" dirty="0" smtClean="0"/>
                        <a:t>43</a:t>
                      </a:r>
                      <a:endParaRPr lang="zh-CN" altLang="en-US" dirty="0"/>
                    </a:p>
                  </a:txBody>
                  <a:tcPr/>
                </a:tc>
                <a:tc>
                  <a:txBody>
                    <a:bodyPr/>
                    <a:lstStyle/>
                    <a:p>
                      <a:pPr algn="ctr"/>
                      <a:r>
                        <a:rPr lang="zh-CN" altLang="en-US" dirty="0" smtClean="0"/>
                        <a:t>青年千人</a:t>
                      </a:r>
                      <a:endParaRPr lang="zh-CN" altLang="en-US" dirty="0"/>
                    </a:p>
                  </a:txBody>
                  <a:tcPr/>
                </a:tc>
                <a:tc>
                  <a:txBody>
                    <a:bodyPr/>
                    <a:lstStyle/>
                    <a:p>
                      <a:pPr algn="ctr"/>
                      <a:r>
                        <a:rPr lang="en-US" altLang="zh-CN" dirty="0" smtClean="0"/>
                        <a:t>103</a:t>
                      </a:r>
                      <a:endParaRPr lang="zh-CN" altLang="en-US" dirty="0"/>
                    </a:p>
                  </a:txBody>
                  <a:tcPr/>
                </a:tc>
              </a:tr>
              <a:tr h="370840">
                <a:tc>
                  <a:txBody>
                    <a:bodyPr/>
                    <a:lstStyle/>
                    <a:p>
                      <a:pPr algn="ctr"/>
                      <a:r>
                        <a:rPr lang="zh-CN" altLang="en-US" dirty="0" smtClean="0"/>
                        <a:t>长江学者</a:t>
                      </a:r>
                      <a:endParaRPr lang="zh-CN" altLang="en-US" dirty="0"/>
                    </a:p>
                  </a:txBody>
                  <a:tcPr/>
                </a:tc>
                <a:tc>
                  <a:txBody>
                    <a:bodyPr/>
                    <a:lstStyle/>
                    <a:p>
                      <a:pPr algn="ctr"/>
                      <a:r>
                        <a:rPr lang="en-US" altLang="zh-CN" dirty="0" smtClean="0"/>
                        <a:t>55+41</a:t>
                      </a:r>
                      <a:endParaRPr lang="zh-CN" altLang="en-US" dirty="0"/>
                    </a:p>
                  </a:txBody>
                  <a:tcPr/>
                </a:tc>
                <a:tc>
                  <a:txBody>
                    <a:bodyPr/>
                    <a:lstStyle/>
                    <a:p>
                      <a:pPr algn="ctr"/>
                      <a:r>
                        <a:rPr lang="zh-CN" altLang="en-US" dirty="0" smtClean="0"/>
                        <a:t>杰青</a:t>
                      </a:r>
                      <a:endParaRPr lang="zh-CN" altLang="en-US" dirty="0"/>
                    </a:p>
                  </a:txBody>
                  <a:tcPr/>
                </a:tc>
                <a:tc>
                  <a:txBody>
                    <a:bodyPr/>
                    <a:lstStyle/>
                    <a:p>
                      <a:pPr algn="ctr"/>
                      <a:r>
                        <a:rPr lang="en-US" altLang="zh-CN" dirty="0" smtClean="0"/>
                        <a:t>61</a:t>
                      </a:r>
                      <a:endParaRPr lang="zh-CN" altLang="en-US" dirty="0"/>
                    </a:p>
                  </a:txBody>
                  <a:tcPr/>
                </a:tc>
                <a:tc>
                  <a:txBody>
                    <a:bodyPr/>
                    <a:lstStyle/>
                    <a:p>
                      <a:pPr algn="ctr"/>
                      <a:r>
                        <a:rPr lang="zh-CN" altLang="en-US" dirty="0" smtClean="0"/>
                        <a:t>国家教学名师</a:t>
                      </a:r>
                      <a:endParaRPr lang="zh-CN" altLang="en-US" dirty="0"/>
                    </a:p>
                  </a:txBody>
                  <a:tcPr/>
                </a:tc>
                <a:tc>
                  <a:txBody>
                    <a:bodyPr/>
                    <a:lstStyle/>
                    <a:p>
                      <a:pPr algn="ctr"/>
                      <a:r>
                        <a:rPr lang="en-US" altLang="zh-CN" dirty="0" smtClean="0"/>
                        <a:t>9</a:t>
                      </a:r>
                      <a:endParaRPr lang="zh-CN" altLang="en-US" dirty="0"/>
                    </a:p>
                  </a:txBody>
                  <a:tcPr/>
                </a:tc>
              </a:tr>
            </a:tbl>
          </a:graphicData>
        </a:graphic>
      </p:graphicFrame>
      <p:graphicFrame>
        <p:nvGraphicFramePr>
          <p:cNvPr id="7" name="表格 6"/>
          <p:cNvGraphicFramePr>
            <a:graphicFrameLocks noGrp="1"/>
          </p:cNvGraphicFramePr>
          <p:nvPr/>
        </p:nvGraphicFramePr>
        <p:xfrm>
          <a:off x="7149051" y="2192487"/>
          <a:ext cx="4454865" cy="4236250"/>
        </p:xfrm>
        <a:graphic>
          <a:graphicData uri="http://schemas.openxmlformats.org/drawingml/2006/table">
            <a:tbl>
              <a:tblPr firstRow="1" firstCol="1" bandRow="1">
                <a:tableStyleId>{FABFCF23-3B69-468F-B69F-88F6DE6A72F2}</a:tableStyleId>
              </a:tblPr>
              <a:tblGrid>
                <a:gridCol w="921512"/>
                <a:gridCol w="2232318"/>
                <a:gridCol w="1301035"/>
              </a:tblGrid>
              <a:tr h="441921">
                <a:tc gridSpan="3">
                  <a:txBody>
                    <a:bodyPr/>
                    <a:lstStyle/>
                    <a:p>
                      <a:pPr algn="ctr">
                        <a:spcAft>
                          <a:spcPts val="0"/>
                        </a:spcAft>
                      </a:pPr>
                      <a:r>
                        <a:rPr lang="zh-CN" altLang="en-US" sz="1600" b="1" kern="0" dirty="0" smtClean="0">
                          <a:solidFill>
                            <a:schemeClr val="tx1"/>
                          </a:solidFill>
                          <a:effectLst/>
                          <a:latin typeface="+mn-lt"/>
                          <a:ea typeface="+mn-ea"/>
                          <a:cs typeface="+mn-cs"/>
                        </a:rPr>
                        <a:t>历年国家青年千人计划人选人数</a:t>
                      </a:r>
                      <a:endParaRPr lang="zh-CN" sz="1600" b="1" kern="0" dirty="0">
                        <a:solidFill>
                          <a:schemeClr val="tx1"/>
                        </a:solidFill>
                        <a:effectLst/>
                        <a:latin typeface="+mn-lt"/>
                        <a:ea typeface="+mn-ea"/>
                        <a:cs typeface="+mn-cs"/>
                      </a:endParaRPr>
                    </a:p>
                  </a:txBody>
                  <a:tcPr marL="96658" marR="96658" marT="0" marB="0" anchor="ctr"/>
                </a:tc>
                <a:tc hMerge="1">
                  <a:tcPr marL="96658" marR="96658" marT="0" marB="0" anchor="ctr"/>
                </a:tc>
                <a:tc hMerge="1">
                  <a:tcPr marL="96658" marR="96658" marT="0" marB="0" anchor="ctr"/>
                </a:tc>
              </a:tr>
              <a:tr h="287679">
                <a:tc>
                  <a:txBody>
                    <a:bodyPr/>
                    <a:lstStyle/>
                    <a:p>
                      <a:pPr marL="0" algn="ctr" defTabSz="914400" rtl="0" eaLnBrk="1" latinLnBrk="0" hangingPunct="1">
                        <a:spcAft>
                          <a:spcPts val="0"/>
                        </a:spcAft>
                      </a:pPr>
                      <a:r>
                        <a:rPr lang="zh-CN" sz="1600" b="1" kern="0" dirty="0">
                          <a:solidFill>
                            <a:schemeClr val="lt1"/>
                          </a:solidFill>
                          <a:effectLst/>
                          <a:latin typeface="+mn-lt"/>
                          <a:ea typeface="+mn-ea"/>
                          <a:cs typeface="+mn-cs"/>
                        </a:rPr>
                        <a:t>排序</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sz="1600" b="1" kern="0" dirty="0">
                          <a:solidFill>
                            <a:schemeClr val="lt1"/>
                          </a:solidFill>
                          <a:effectLst/>
                          <a:latin typeface="+mn-lt"/>
                          <a:ea typeface="+mn-ea"/>
                          <a:cs typeface="+mn-cs"/>
                        </a:rPr>
                        <a:t>学校名称</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sz="1600" b="1" kern="0" dirty="0">
                          <a:solidFill>
                            <a:schemeClr val="lt1"/>
                          </a:solidFill>
                          <a:effectLst/>
                          <a:latin typeface="+mn-lt"/>
                          <a:ea typeface="+mn-ea"/>
                          <a:cs typeface="+mn-cs"/>
                        </a:rPr>
                        <a:t>人数</a:t>
                      </a:r>
                      <a:endParaRPr lang="zh-CN" sz="1600" b="1" kern="0" dirty="0">
                        <a:solidFill>
                          <a:schemeClr val="lt1"/>
                        </a:solidFill>
                        <a:effectLst/>
                        <a:latin typeface="+mn-lt"/>
                        <a:ea typeface="+mn-ea"/>
                        <a:cs typeface="+mn-cs"/>
                      </a:endParaRPr>
                    </a:p>
                  </a:txBody>
                  <a:tcPr marL="96658" marR="96658" marT="0" marB="0" anchor="ctr">
                    <a:solidFill>
                      <a:srgbClr val="7788B4"/>
                    </a:solidFill>
                  </a:tcPr>
                </a:tc>
              </a:tr>
              <a:tr h="350665">
                <a:tc>
                  <a:txBody>
                    <a:bodyPr/>
                    <a:lstStyle/>
                    <a:p>
                      <a:pPr algn="ctr">
                        <a:spcAft>
                          <a:spcPts val="0"/>
                        </a:spcAft>
                      </a:pPr>
                      <a:r>
                        <a:rPr lang="en-US" sz="1600" kern="0" dirty="0">
                          <a:effectLst/>
                          <a:latin typeface="+mn-ea"/>
                          <a:ea typeface="+mn-ea"/>
                        </a:rPr>
                        <a:t>1</a:t>
                      </a:r>
                      <a:endParaRPr lang="zh-CN" sz="1200" kern="100" dirty="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ea"/>
                          <a:ea typeface="+mn-ea"/>
                          <a:cs typeface="+mn-cs"/>
                        </a:rPr>
                        <a:t>清华大学</a:t>
                      </a:r>
                      <a:endParaRPr lang="zh-CN" altLang="en-US"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221</a:t>
                      </a:r>
                      <a:endParaRPr lang="en-US" altLang="zh-CN" sz="1600" kern="0" dirty="0">
                        <a:solidFill>
                          <a:schemeClr val="dk1"/>
                        </a:solidFill>
                        <a:effectLst/>
                        <a:latin typeface="+mn-ea"/>
                        <a:ea typeface="+mn-ea"/>
                        <a:cs typeface="+mn-cs"/>
                      </a:endParaRPr>
                    </a:p>
                  </a:txBody>
                  <a:tcPr marL="9525" marR="9525" marT="9525" marB="0" anchor="ctr"/>
                </a:tc>
              </a:tr>
              <a:tr h="350665">
                <a:tc>
                  <a:txBody>
                    <a:bodyPr/>
                    <a:lstStyle/>
                    <a:p>
                      <a:pPr algn="ctr">
                        <a:spcAft>
                          <a:spcPts val="0"/>
                        </a:spcAft>
                      </a:pPr>
                      <a:r>
                        <a:rPr lang="en-US" sz="1600" kern="0" dirty="0">
                          <a:effectLst/>
                          <a:latin typeface="+mn-ea"/>
                          <a:ea typeface="+mn-ea"/>
                        </a:rPr>
                        <a:t>2</a:t>
                      </a:r>
                      <a:endParaRPr lang="zh-CN" sz="1200" kern="100" dirty="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ea"/>
                          <a:ea typeface="+mn-ea"/>
                          <a:cs typeface="+mn-cs"/>
                        </a:rPr>
                        <a:t>浙江大学</a:t>
                      </a:r>
                      <a:endParaRPr lang="zh-CN" altLang="en-US"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200</a:t>
                      </a:r>
                      <a:endParaRPr lang="en-US" altLang="zh-CN" sz="1600" kern="0" dirty="0">
                        <a:solidFill>
                          <a:schemeClr val="dk1"/>
                        </a:solidFill>
                        <a:effectLst/>
                        <a:latin typeface="+mn-ea"/>
                        <a:ea typeface="+mn-ea"/>
                        <a:cs typeface="+mn-cs"/>
                      </a:endParaRPr>
                    </a:p>
                  </a:txBody>
                  <a:tcPr marL="9525" marR="9525" marT="9525" marB="0" anchor="ctr"/>
                </a:tc>
              </a:tr>
              <a:tr h="350665">
                <a:tc>
                  <a:txBody>
                    <a:bodyPr/>
                    <a:lstStyle/>
                    <a:p>
                      <a:pPr algn="ctr">
                        <a:spcAft>
                          <a:spcPts val="0"/>
                        </a:spcAft>
                      </a:pPr>
                      <a:r>
                        <a:rPr lang="en-US" altLang="zh-CN" sz="1600" kern="0" dirty="0" smtClean="0">
                          <a:effectLst/>
                          <a:latin typeface="+mn-ea"/>
                          <a:ea typeface="+mn-ea"/>
                          <a:cs typeface="+mn-cs"/>
                        </a:rPr>
                        <a:t>3</a:t>
                      </a:r>
                      <a:endParaRPr lang="zh-CN" sz="1200" kern="100" dirty="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ea"/>
                          <a:ea typeface="+mn-ea"/>
                          <a:cs typeface="+mn-cs"/>
                        </a:rPr>
                        <a:t>北京大学</a:t>
                      </a:r>
                      <a:endParaRPr lang="zh-CN" altLang="en-US"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196</a:t>
                      </a:r>
                      <a:endParaRPr lang="en-US" altLang="zh-CN" sz="1600" kern="0" dirty="0">
                        <a:solidFill>
                          <a:schemeClr val="dk1"/>
                        </a:solidFill>
                        <a:effectLst/>
                        <a:latin typeface="+mn-ea"/>
                        <a:ea typeface="+mn-ea"/>
                        <a:cs typeface="+mn-cs"/>
                      </a:endParaRPr>
                    </a:p>
                  </a:txBody>
                  <a:tcPr marL="9525" marR="9525" marT="9525" marB="0" anchor="ctr"/>
                </a:tc>
              </a:tr>
              <a:tr h="350665">
                <a:tc>
                  <a:txBody>
                    <a:bodyPr/>
                    <a:lstStyle/>
                    <a:p>
                      <a:pPr algn="ctr">
                        <a:spcAft>
                          <a:spcPts val="0"/>
                        </a:spcAft>
                      </a:pPr>
                      <a:r>
                        <a:rPr lang="en-US" sz="1600" kern="0">
                          <a:effectLst/>
                          <a:latin typeface="+mn-ea"/>
                          <a:ea typeface="+mn-ea"/>
                        </a:rPr>
                        <a:t>4</a:t>
                      </a:r>
                      <a:endParaRPr lang="zh-CN" sz="1200" kern="10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ea"/>
                          <a:ea typeface="+mn-ea"/>
                          <a:cs typeface="+mn-cs"/>
                        </a:rPr>
                        <a:t>中国科学技术大学</a:t>
                      </a:r>
                      <a:endParaRPr lang="zh-CN" altLang="en-US"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183</a:t>
                      </a:r>
                      <a:endParaRPr lang="en-US" altLang="zh-CN" sz="1600" kern="0" dirty="0">
                        <a:solidFill>
                          <a:schemeClr val="dk1"/>
                        </a:solidFill>
                        <a:effectLst/>
                        <a:latin typeface="+mn-ea"/>
                        <a:ea typeface="+mn-ea"/>
                        <a:cs typeface="+mn-cs"/>
                      </a:endParaRPr>
                    </a:p>
                  </a:txBody>
                  <a:tcPr marL="9525" marR="9525" marT="9525" marB="0" anchor="ctr"/>
                </a:tc>
              </a:tr>
              <a:tr h="350665">
                <a:tc>
                  <a:txBody>
                    <a:bodyPr/>
                    <a:lstStyle/>
                    <a:p>
                      <a:pPr algn="ctr">
                        <a:spcAft>
                          <a:spcPts val="0"/>
                        </a:spcAft>
                      </a:pPr>
                      <a:r>
                        <a:rPr lang="en-US" sz="1600" kern="0">
                          <a:effectLst/>
                          <a:latin typeface="+mn-ea"/>
                          <a:ea typeface="+mn-ea"/>
                        </a:rPr>
                        <a:t>5</a:t>
                      </a:r>
                      <a:endParaRPr lang="zh-CN" sz="1200" kern="10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ea"/>
                          <a:ea typeface="+mn-ea"/>
                          <a:cs typeface="+mn-cs"/>
                        </a:rPr>
                        <a:t>上海交通大学</a:t>
                      </a:r>
                      <a:endParaRPr lang="zh-CN" altLang="en-US"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157</a:t>
                      </a:r>
                      <a:endParaRPr lang="en-US" altLang="zh-CN" sz="1600" kern="0" dirty="0">
                        <a:solidFill>
                          <a:schemeClr val="dk1"/>
                        </a:solidFill>
                        <a:effectLst/>
                        <a:latin typeface="+mn-ea"/>
                        <a:ea typeface="+mn-ea"/>
                        <a:cs typeface="+mn-cs"/>
                      </a:endParaRPr>
                    </a:p>
                  </a:txBody>
                  <a:tcPr marL="9525" marR="9525" marT="9525" marB="0" anchor="ctr"/>
                </a:tc>
              </a:tr>
              <a:tr h="350665">
                <a:tc>
                  <a:txBody>
                    <a:bodyPr/>
                    <a:lstStyle/>
                    <a:p>
                      <a:pPr algn="ctr">
                        <a:spcAft>
                          <a:spcPts val="0"/>
                        </a:spcAft>
                      </a:pPr>
                      <a:r>
                        <a:rPr lang="en-US" sz="1600" kern="0">
                          <a:effectLst/>
                          <a:latin typeface="+mn-ea"/>
                          <a:ea typeface="+mn-ea"/>
                        </a:rPr>
                        <a:t>6</a:t>
                      </a:r>
                      <a:endParaRPr lang="zh-CN" sz="1200" kern="10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ea"/>
                          <a:ea typeface="+mn-ea"/>
                          <a:cs typeface="+mn-cs"/>
                        </a:rPr>
                        <a:t>复旦大学</a:t>
                      </a:r>
                      <a:endParaRPr lang="zh-CN" altLang="en-US"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136</a:t>
                      </a:r>
                      <a:endParaRPr lang="en-US" altLang="zh-CN" sz="1600" kern="0" dirty="0">
                        <a:solidFill>
                          <a:schemeClr val="dk1"/>
                        </a:solidFill>
                        <a:effectLst/>
                        <a:latin typeface="+mn-ea"/>
                        <a:ea typeface="+mn-ea"/>
                        <a:cs typeface="+mn-cs"/>
                      </a:endParaRPr>
                    </a:p>
                  </a:txBody>
                  <a:tcPr marL="9525" marR="9525" marT="9525" marB="0" anchor="ctr"/>
                </a:tc>
              </a:tr>
              <a:tr h="350665">
                <a:tc>
                  <a:txBody>
                    <a:bodyPr/>
                    <a:lstStyle/>
                    <a:p>
                      <a:pPr algn="ctr">
                        <a:spcAft>
                          <a:spcPts val="0"/>
                        </a:spcAft>
                      </a:pPr>
                      <a:r>
                        <a:rPr lang="en-US" altLang="zh-CN" sz="1600" kern="0" dirty="0" smtClean="0">
                          <a:effectLst/>
                          <a:latin typeface="+mn-ea"/>
                          <a:ea typeface="+mn-ea"/>
                          <a:cs typeface="+mn-cs"/>
                        </a:rPr>
                        <a:t>7</a:t>
                      </a:r>
                      <a:endParaRPr lang="zh-CN" sz="1200" kern="100" dirty="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ea"/>
                          <a:ea typeface="+mn-ea"/>
                          <a:cs typeface="+mn-cs"/>
                        </a:rPr>
                        <a:t>南京大学</a:t>
                      </a:r>
                      <a:endParaRPr lang="zh-CN" altLang="en-US"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124</a:t>
                      </a:r>
                      <a:endParaRPr lang="en-US" altLang="zh-CN" sz="1600" kern="0" dirty="0">
                        <a:solidFill>
                          <a:schemeClr val="dk1"/>
                        </a:solidFill>
                        <a:effectLst/>
                        <a:latin typeface="+mn-ea"/>
                        <a:ea typeface="+mn-ea"/>
                        <a:cs typeface="+mn-cs"/>
                      </a:endParaRPr>
                    </a:p>
                  </a:txBody>
                  <a:tcPr marL="9525" marR="9525" marT="9525" marB="0" anchor="ctr"/>
                </a:tc>
              </a:tr>
              <a:tr h="350665">
                <a:tc>
                  <a:txBody>
                    <a:bodyPr/>
                    <a:lstStyle/>
                    <a:p>
                      <a:pPr algn="ctr">
                        <a:spcAft>
                          <a:spcPts val="0"/>
                        </a:spcAft>
                      </a:pPr>
                      <a:r>
                        <a:rPr lang="en-US" altLang="zh-CN" sz="1600" b="1" kern="0" dirty="0" smtClean="0">
                          <a:effectLst/>
                          <a:latin typeface="+mn-ea"/>
                          <a:ea typeface="+mn-ea"/>
                          <a:cs typeface="+mn-cs"/>
                        </a:rPr>
                        <a:t>8</a:t>
                      </a:r>
                      <a:endParaRPr lang="zh-CN" sz="1200" b="1" kern="100" dirty="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b="1" kern="0" dirty="0" smtClean="0">
                          <a:solidFill>
                            <a:schemeClr val="dk1"/>
                          </a:solidFill>
                          <a:effectLst/>
                          <a:latin typeface="+mn-ea"/>
                          <a:ea typeface="+mn-ea"/>
                          <a:cs typeface="+mn-cs"/>
                        </a:rPr>
                        <a:t>华中科技大学</a:t>
                      </a:r>
                      <a:endParaRPr lang="zh-CN" altLang="en-US" sz="1600" b="1"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b="1" kern="0" dirty="0" smtClean="0">
                          <a:solidFill>
                            <a:schemeClr val="dk1"/>
                          </a:solidFill>
                          <a:effectLst/>
                          <a:latin typeface="+mn-ea"/>
                          <a:ea typeface="+mn-ea"/>
                          <a:cs typeface="+mn-cs"/>
                        </a:rPr>
                        <a:t>114</a:t>
                      </a:r>
                      <a:endParaRPr lang="en-US" altLang="zh-CN" sz="1600" b="1" kern="0" dirty="0">
                        <a:solidFill>
                          <a:schemeClr val="dk1"/>
                        </a:solidFill>
                        <a:effectLst/>
                        <a:latin typeface="+mn-ea"/>
                        <a:ea typeface="+mn-ea"/>
                        <a:cs typeface="+mn-cs"/>
                      </a:endParaRPr>
                    </a:p>
                  </a:txBody>
                  <a:tcPr marL="9525" marR="9525" marT="9525" marB="0" anchor="ctr"/>
                </a:tc>
              </a:tr>
              <a:tr h="350665">
                <a:tc>
                  <a:txBody>
                    <a:bodyPr/>
                    <a:lstStyle/>
                    <a:p>
                      <a:pPr algn="ctr">
                        <a:spcAft>
                          <a:spcPts val="0"/>
                        </a:spcAft>
                      </a:pPr>
                      <a:r>
                        <a:rPr lang="en-US" altLang="zh-CN" sz="1600" kern="0" dirty="0" smtClean="0">
                          <a:effectLst/>
                          <a:latin typeface="+mn-ea"/>
                          <a:ea typeface="+mn-ea"/>
                          <a:cs typeface="+mn-cs"/>
                        </a:rPr>
                        <a:t>8</a:t>
                      </a:r>
                      <a:endParaRPr lang="zh-CN" sz="1200" kern="100" dirty="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kern="0" dirty="0">
                          <a:solidFill>
                            <a:schemeClr val="dk1"/>
                          </a:solidFill>
                          <a:effectLst/>
                          <a:latin typeface="+mn-ea"/>
                          <a:ea typeface="+mn-ea"/>
                          <a:cs typeface="+mn-cs"/>
                        </a:rPr>
                        <a:t>中山大学</a:t>
                      </a:r>
                      <a:endParaRPr lang="zh-CN" altLang="en-US"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114</a:t>
                      </a:r>
                      <a:endParaRPr lang="en-US" altLang="zh-CN" sz="1600" kern="0" dirty="0">
                        <a:solidFill>
                          <a:schemeClr val="dk1"/>
                        </a:solidFill>
                        <a:effectLst/>
                        <a:latin typeface="+mn-ea"/>
                        <a:ea typeface="+mn-ea"/>
                        <a:cs typeface="+mn-cs"/>
                      </a:endParaRPr>
                    </a:p>
                  </a:txBody>
                  <a:tcPr marL="9525" marR="9525" marT="9525" marB="0" anchor="ctr"/>
                </a:tc>
              </a:tr>
              <a:tr h="350665">
                <a:tc>
                  <a:txBody>
                    <a:bodyPr/>
                    <a:lstStyle/>
                    <a:p>
                      <a:pPr algn="ctr">
                        <a:spcAft>
                          <a:spcPts val="0"/>
                        </a:spcAft>
                      </a:pPr>
                      <a:r>
                        <a:rPr lang="en-US" sz="1600" kern="0">
                          <a:effectLst/>
                          <a:latin typeface="+mn-ea"/>
                          <a:ea typeface="+mn-ea"/>
                        </a:rPr>
                        <a:t>10</a:t>
                      </a:r>
                      <a:endParaRPr lang="zh-CN" sz="1200" kern="100">
                        <a:effectLst/>
                        <a:latin typeface="+mn-ea"/>
                        <a:ea typeface="+mn-ea"/>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ea"/>
                          <a:ea typeface="+mn-ea"/>
                          <a:cs typeface="+mn-cs"/>
                        </a:rPr>
                        <a:t>武汉大学</a:t>
                      </a:r>
                      <a:endParaRPr lang="zh-CN" altLang="en-US"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90</a:t>
                      </a:r>
                      <a:endParaRPr lang="en-US" altLang="zh-CN" sz="1600" kern="0" dirty="0">
                        <a:solidFill>
                          <a:schemeClr val="dk1"/>
                        </a:solidFill>
                        <a:effectLst/>
                        <a:latin typeface="+mn-ea"/>
                        <a:ea typeface="+mn-ea"/>
                        <a:cs typeface="+mn-cs"/>
                      </a:endParaRPr>
                    </a:p>
                  </a:txBody>
                  <a:tcPr marL="9525" marR="9525" marT="9525" marB="0" anchor="ctr"/>
                </a:tc>
              </a:tr>
            </a:tbl>
          </a:graphicData>
        </a:graphic>
      </p:graphicFrame>
      <p:graphicFrame>
        <p:nvGraphicFramePr>
          <p:cNvPr id="5" name="表格 4"/>
          <p:cNvGraphicFramePr>
            <a:graphicFrameLocks noGrp="1"/>
          </p:cNvGraphicFramePr>
          <p:nvPr/>
        </p:nvGraphicFramePr>
        <p:xfrm>
          <a:off x="3378207" y="2192492"/>
          <a:ext cx="5353986" cy="4236245"/>
        </p:xfrm>
        <a:graphic>
          <a:graphicData uri="http://schemas.openxmlformats.org/drawingml/2006/table">
            <a:tbl>
              <a:tblPr firstRow="1" firstCol="1" bandRow="1">
                <a:tableStyleId>{FABFCF23-3B69-468F-B69F-88F6DE6A72F2}</a:tableStyleId>
              </a:tblPr>
              <a:tblGrid>
                <a:gridCol w="601081"/>
                <a:gridCol w="2353733"/>
                <a:gridCol w="846667"/>
                <a:gridCol w="845914"/>
                <a:gridCol w="706591"/>
              </a:tblGrid>
              <a:tr h="461010">
                <a:tc gridSpan="5">
                  <a:txBody>
                    <a:bodyPr/>
                    <a:lstStyle/>
                    <a:p>
                      <a:pPr algn="ctr">
                        <a:lnSpc>
                          <a:spcPts val="1200"/>
                        </a:lnSpc>
                        <a:spcAft>
                          <a:spcPts val="0"/>
                        </a:spcAft>
                      </a:pPr>
                      <a:r>
                        <a:rPr lang="en-US" altLang="zh-CN" sz="1600" b="1" kern="0" dirty="0" smtClean="0">
                          <a:solidFill>
                            <a:schemeClr val="tx1"/>
                          </a:solidFill>
                          <a:effectLst/>
                          <a:latin typeface="+mn-lt"/>
                          <a:ea typeface="+mn-ea"/>
                          <a:cs typeface="+mn-cs"/>
                        </a:rPr>
                        <a:t>2007-2017</a:t>
                      </a:r>
                      <a:r>
                        <a:rPr lang="zh-CN" altLang="en-US" sz="1600" b="1" kern="0" dirty="0" smtClean="0">
                          <a:solidFill>
                            <a:schemeClr val="tx1"/>
                          </a:solidFill>
                          <a:effectLst/>
                          <a:latin typeface="+mn-lt"/>
                          <a:ea typeface="+mn-ea"/>
                          <a:cs typeface="+mn-cs"/>
                        </a:rPr>
                        <a:t>年高校当选两院院士人数统计排名</a:t>
                      </a:r>
                      <a:endParaRPr lang="zh-CN" sz="1600" b="1" kern="0" dirty="0">
                        <a:solidFill>
                          <a:schemeClr val="tx1"/>
                        </a:solidFill>
                        <a:effectLst/>
                        <a:latin typeface="+mn-lt"/>
                        <a:ea typeface="+mn-ea"/>
                        <a:cs typeface="+mn-cs"/>
                      </a:endParaRPr>
                    </a:p>
                  </a:txBody>
                  <a:tcPr marL="96658" marR="96658" marT="0" marB="0" anchor="ctr" anchorCtr="1"/>
                </a:tc>
                <a:tc hMerge="1">
                  <a:tcPr marL="96658" marR="96658" marT="0" marB="0" anchor="ctr"/>
                </a:tc>
                <a:tc hMerge="1">
                  <a:tcPr marL="96658" marR="96658" marT="0" marB="0" anchor="ctr"/>
                </a:tc>
                <a:tc hMerge="1">
                  <a:tcPr marL="96658" marR="96658" marT="0" marB="0" anchor="ctr"/>
                </a:tc>
                <a:tc hMerge="1">
                  <a:tcPr marL="96658" marR="96658" marT="0" marB="0" anchor="ctr"/>
                </a:tc>
              </a:tr>
              <a:tr h="261375">
                <a:tc>
                  <a:txBody>
                    <a:bodyPr/>
                    <a:lstStyle/>
                    <a:p>
                      <a:pPr marL="0" algn="ctr" defTabSz="914400" rtl="0" eaLnBrk="1" latinLnBrk="0" hangingPunct="1">
                        <a:spcAft>
                          <a:spcPts val="0"/>
                        </a:spcAft>
                      </a:pPr>
                      <a:r>
                        <a:rPr lang="zh-CN" sz="1600" b="1" kern="0" dirty="0" smtClean="0">
                          <a:solidFill>
                            <a:schemeClr val="lt1"/>
                          </a:solidFill>
                          <a:effectLst/>
                          <a:latin typeface="+mn-lt"/>
                          <a:ea typeface="+mn-ea"/>
                          <a:cs typeface="+mn-cs"/>
                        </a:rPr>
                        <a:t>排序</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sz="1600" b="1" kern="0" dirty="0">
                          <a:solidFill>
                            <a:schemeClr val="lt1"/>
                          </a:solidFill>
                          <a:effectLst/>
                          <a:latin typeface="+mn-lt"/>
                          <a:ea typeface="+mn-ea"/>
                          <a:cs typeface="+mn-cs"/>
                        </a:rPr>
                        <a:t>学校名称</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altLang="en-US" sz="1600" b="1" kern="0" dirty="0" smtClean="0">
                          <a:solidFill>
                            <a:schemeClr val="lt1"/>
                          </a:solidFill>
                          <a:effectLst/>
                          <a:latin typeface="+mn-lt"/>
                          <a:ea typeface="+mn-ea"/>
                          <a:cs typeface="+mn-cs"/>
                        </a:rPr>
                        <a:t>科学院</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altLang="en-US" sz="1600" b="1" kern="0" dirty="0" smtClean="0">
                          <a:solidFill>
                            <a:schemeClr val="lt1"/>
                          </a:solidFill>
                          <a:effectLst/>
                          <a:latin typeface="+mn-lt"/>
                          <a:ea typeface="+mn-ea"/>
                          <a:cs typeface="+mn-cs"/>
                        </a:rPr>
                        <a:t>工程院</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altLang="en-US" sz="1600" b="1" kern="0" dirty="0" smtClean="0">
                          <a:solidFill>
                            <a:schemeClr val="lt1"/>
                          </a:solidFill>
                          <a:effectLst/>
                          <a:latin typeface="+mn-lt"/>
                          <a:ea typeface="+mn-ea"/>
                          <a:cs typeface="+mn-cs"/>
                        </a:rPr>
                        <a:t>合计</a:t>
                      </a:r>
                      <a:endParaRPr lang="zh-CN" sz="1600" b="1" kern="0" dirty="0">
                        <a:solidFill>
                          <a:schemeClr val="lt1"/>
                        </a:solidFill>
                        <a:effectLst/>
                        <a:latin typeface="+mn-lt"/>
                        <a:ea typeface="+mn-ea"/>
                        <a:cs typeface="+mn-cs"/>
                      </a:endParaRPr>
                    </a:p>
                  </a:txBody>
                  <a:tcPr marL="96658" marR="96658" marT="0" marB="0" anchor="ctr">
                    <a:solidFill>
                      <a:srgbClr val="7788B4"/>
                    </a:solidFill>
                  </a:tcPr>
                </a:tc>
              </a:tr>
              <a:tr h="351386">
                <a:tc>
                  <a:txBody>
                    <a:bodyPr/>
                    <a:lstStyle/>
                    <a:p>
                      <a:pPr algn="ctr">
                        <a:spcAft>
                          <a:spcPts val="0"/>
                        </a:spcAft>
                      </a:pPr>
                      <a:r>
                        <a:rPr lang="en-US" sz="1600" kern="0" dirty="0">
                          <a:effectLst/>
                        </a:rPr>
                        <a:t>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清华大学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15</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11</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26</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dirty="0">
                          <a:effectLst/>
                        </a:rPr>
                        <a:t>2</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北京大学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22</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3</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25</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dirty="0" smtClean="0">
                          <a:effectLst/>
                        </a:rPr>
                        <a:t>3</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浙江大学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5</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6</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11</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a:effectLst/>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中国科技大学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9</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10</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dirty="0" smtClean="0">
                          <a:effectLst/>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复旦大学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8</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10</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a:effectLst/>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上海交通大学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5</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4</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9</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b="1" kern="0" dirty="0" smtClean="0">
                          <a:effectLst/>
                        </a:rPr>
                        <a:t>7</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solidFill>
                      <a:schemeClr val="accent1">
                        <a:lumMod val="40000"/>
                        <a:lumOff val="60000"/>
                      </a:schemeClr>
                    </a:solidFill>
                  </a:tcPr>
                </a:tc>
                <a:tc>
                  <a:txBody>
                    <a:bodyPr/>
                    <a:lstStyle/>
                    <a:p>
                      <a:pPr algn="ctr" fontAlgn="ctr"/>
                      <a:r>
                        <a:rPr lang="zh-CN" altLang="en-US" sz="1600" b="1" kern="0" dirty="0" smtClean="0">
                          <a:solidFill>
                            <a:schemeClr val="dk1"/>
                          </a:solidFill>
                          <a:effectLst/>
                          <a:latin typeface="+mn-lt"/>
                          <a:ea typeface="+mn-ea"/>
                          <a:cs typeface="+mn-cs"/>
                        </a:rPr>
                        <a:t>华中科技大学</a:t>
                      </a:r>
                      <a:endParaRPr lang="zh-CN" altLang="en-US" sz="1600" b="1" kern="0" dirty="0">
                        <a:solidFill>
                          <a:schemeClr val="dk1"/>
                        </a:solidFill>
                        <a:effectLst/>
                        <a:latin typeface="+mn-lt"/>
                        <a:ea typeface="+mn-ea"/>
                        <a:cs typeface="+mn-cs"/>
                      </a:endParaRP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spcAft>
                          <a:spcPts val="0"/>
                        </a:spcAft>
                      </a:pPr>
                      <a:r>
                        <a:rPr lang="en-US" altLang="zh-CN" sz="1600" b="1" kern="0" dirty="0" smtClean="0">
                          <a:solidFill>
                            <a:schemeClr val="dk1"/>
                          </a:solidFill>
                          <a:effectLst/>
                          <a:latin typeface="+mn-ea"/>
                          <a:ea typeface="+mn-ea"/>
                          <a:cs typeface="+mn-cs"/>
                        </a:rPr>
                        <a:t>4</a:t>
                      </a:r>
                      <a:endParaRPr lang="en-US" altLang="zh-CN" sz="1600" b="1" kern="0" dirty="0">
                        <a:solidFill>
                          <a:schemeClr val="dk1"/>
                        </a:solidFill>
                        <a:effectLst/>
                        <a:latin typeface="+mn-ea"/>
                        <a:ea typeface="+mn-ea"/>
                        <a:cs typeface="+mn-cs"/>
                      </a:endParaRP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spcAft>
                          <a:spcPts val="0"/>
                        </a:spcAft>
                      </a:pPr>
                      <a:r>
                        <a:rPr lang="en-US" altLang="zh-CN" sz="1600" b="1" kern="0" dirty="0" smtClean="0">
                          <a:solidFill>
                            <a:schemeClr val="dk1"/>
                          </a:solidFill>
                          <a:effectLst/>
                          <a:latin typeface="+mn-ea"/>
                          <a:ea typeface="+mn-ea"/>
                          <a:cs typeface="+mn-cs"/>
                        </a:rPr>
                        <a:t>4</a:t>
                      </a:r>
                      <a:endParaRPr lang="en-US" altLang="zh-CN" sz="1600" b="1" kern="0" dirty="0">
                        <a:solidFill>
                          <a:schemeClr val="dk1"/>
                        </a:solidFill>
                        <a:effectLst/>
                        <a:latin typeface="+mn-ea"/>
                        <a:ea typeface="+mn-ea"/>
                        <a:cs typeface="+mn-cs"/>
                      </a:endParaRP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spcAft>
                          <a:spcPts val="0"/>
                        </a:spcAft>
                      </a:pPr>
                      <a:r>
                        <a:rPr lang="en-US" altLang="zh-CN" sz="1600" b="1" kern="0" dirty="0" smtClean="0">
                          <a:solidFill>
                            <a:schemeClr val="dk1"/>
                          </a:solidFill>
                          <a:effectLst/>
                          <a:latin typeface="+mn-ea"/>
                          <a:ea typeface="+mn-ea"/>
                          <a:cs typeface="+mn-cs"/>
                        </a:rPr>
                        <a:t>8</a:t>
                      </a:r>
                      <a:endParaRPr lang="en-US" altLang="zh-CN" sz="1600" b="1" kern="0" dirty="0">
                        <a:solidFill>
                          <a:schemeClr val="dk1"/>
                        </a:solidFill>
                        <a:effectLst/>
                        <a:latin typeface="+mn-ea"/>
                        <a:ea typeface="+mn-ea"/>
                        <a:cs typeface="+mn-cs"/>
                      </a:endParaRPr>
                    </a:p>
                  </a:txBody>
                  <a:tcPr marL="9525" marR="9525" marT="9525" marB="0" anchor="ctr">
                    <a:solidFill>
                      <a:schemeClr val="accent1">
                        <a:lumMod val="40000"/>
                        <a:lumOff val="60000"/>
                      </a:schemeClr>
                    </a:solidFill>
                  </a:tcPr>
                </a:tc>
              </a:tr>
              <a:tr h="351386">
                <a:tc>
                  <a:txBody>
                    <a:bodyPr/>
                    <a:lstStyle/>
                    <a:p>
                      <a:pPr algn="ctr">
                        <a:spcAft>
                          <a:spcPts val="0"/>
                        </a:spcAft>
                      </a:pPr>
                      <a:r>
                        <a:rPr lang="en-US" sz="1600" kern="0" dirty="0" smtClean="0">
                          <a:effectLst/>
                        </a:rPr>
                        <a:t>7</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南京大学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7</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8</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dirty="0" smtClean="0">
                          <a:effectLst/>
                        </a:rPr>
                        <a:t>7</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武汉大学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6</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8</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dirty="0" smtClean="0">
                          <a:effectLst/>
                        </a:rPr>
                        <a:t>7</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北京协和医学院</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3</a:t>
                      </a:r>
                      <a:endParaRPr lang="en-US" altLang="zh-CN" sz="1600" kern="0" dirty="0" smtClean="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5</a:t>
                      </a:r>
                      <a:endParaRPr lang="en-US" altLang="zh-CN" sz="1600" kern="0" dirty="0" smtClean="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8</a:t>
                      </a:r>
                      <a:endParaRPr lang="en-US" altLang="zh-CN" sz="1600" kern="0" dirty="0" smtClean="0">
                        <a:solidFill>
                          <a:schemeClr val="dk1"/>
                        </a:solidFill>
                        <a:effectLst/>
                        <a:latin typeface="+mn-ea"/>
                        <a:ea typeface="+mn-ea"/>
                        <a:cs typeface="+mn-cs"/>
                      </a:endParaRPr>
                    </a:p>
                  </a:txBody>
                  <a:tcPr marL="9525" marR="9525" marT="9525" marB="0" anchor="ctr"/>
                </a:tc>
              </a:tr>
            </a:tbl>
          </a:graphicData>
        </a:graphic>
      </p:graphicFrame>
      <p:graphicFrame>
        <p:nvGraphicFramePr>
          <p:cNvPr id="6" name="表格 5"/>
          <p:cNvGraphicFramePr>
            <a:graphicFrameLocks noGrp="1"/>
          </p:cNvGraphicFramePr>
          <p:nvPr/>
        </p:nvGraphicFramePr>
        <p:xfrm>
          <a:off x="701214" y="2192487"/>
          <a:ext cx="5353987" cy="4245770"/>
        </p:xfrm>
        <a:graphic>
          <a:graphicData uri="http://schemas.openxmlformats.org/drawingml/2006/table">
            <a:tbl>
              <a:tblPr firstRow="1" firstCol="1" bandRow="1">
                <a:tableStyleId>{FABFCF23-3B69-468F-B69F-88F6DE6A72F2}</a:tableStyleId>
              </a:tblPr>
              <a:tblGrid>
                <a:gridCol w="601081"/>
                <a:gridCol w="2056130"/>
                <a:gridCol w="720937"/>
                <a:gridCol w="680452"/>
                <a:gridCol w="685800"/>
                <a:gridCol w="609587"/>
              </a:tblGrid>
              <a:tr h="470535">
                <a:tc gridSpan="6">
                  <a:txBody>
                    <a:bodyPr/>
                    <a:lstStyle/>
                    <a:p>
                      <a:pPr algn="ctr">
                        <a:lnSpc>
                          <a:spcPts val="1200"/>
                        </a:lnSpc>
                        <a:spcAft>
                          <a:spcPts val="0"/>
                        </a:spcAft>
                      </a:pPr>
                      <a:r>
                        <a:rPr lang="en-US" altLang="zh-CN" sz="1600" b="1" kern="0" dirty="0" smtClean="0">
                          <a:solidFill>
                            <a:schemeClr val="tx1"/>
                          </a:solidFill>
                          <a:effectLst/>
                          <a:latin typeface="+mn-lt"/>
                          <a:ea typeface="+mn-ea"/>
                          <a:cs typeface="+mn-cs"/>
                        </a:rPr>
                        <a:t>1999-2017</a:t>
                      </a:r>
                      <a:r>
                        <a:rPr lang="zh-CN" altLang="en-US" sz="1600" b="1" kern="0" dirty="0" smtClean="0">
                          <a:solidFill>
                            <a:schemeClr val="tx1"/>
                          </a:solidFill>
                          <a:effectLst/>
                          <a:latin typeface="+mn-lt"/>
                          <a:ea typeface="+mn-ea"/>
                          <a:cs typeface="+mn-cs"/>
                        </a:rPr>
                        <a:t>年度“长江学者奖励计划”入选人数排名</a:t>
                      </a:r>
                      <a:endParaRPr lang="zh-CN" sz="1600" b="1" kern="0" dirty="0">
                        <a:solidFill>
                          <a:schemeClr val="tx1"/>
                        </a:solidFill>
                        <a:effectLst/>
                        <a:latin typeface="+mn-lt"/>
                        <a:ea typeface="+mn-ea"/>
                        <a:cs typeface="+mn-cs"/>
                      </a:endParaRPr>
                    </a:p>
                  </a:txBody>
                  <a:tcPr marL="96658" marR="96658" marT="0" marB="0" anchor="ctr"/>
                </a:tc>
                <a:tc hMerge="1">
                  <a:tcPr marL="96658" marR="96658" marT="0" marB="0" anchor="ctr"/>
                </a:tc>
                <a:tc hMerge="1">
                  <a:tcPr marL="96658" marR="96658" marT="0" marB="0" anchor="ctr"/>
                </a:tc>
                <a:tc hMerge="1">
                  <a:tcPr/>
                </a:tc>
                <a:tc hMerge="1">
                  <a:tcPr marL="96658" marR="96658" marT="0" marB="0" anchor="ctr"/>
                </a:tc>
                <a:tc hMerge="1">
                  <a:tcPr marL="96658" marR="96658" marT="0" marB="0" anchor="ctr"/>
                </a:tc>
              </a:tr>
              <a:tr h="261375">
                <a:tc>
                  <a:txBody>
                    <a:bodyPr/>
                    <a:lstStyle/>
                    <a:p>
                      <a:pPr marL="0" algn="ctr" defTabSz="914400" rtl="0" eaLnBrk="1" latinLnBrk="0" hangingPunct="1">
                        <a:spcAft>
                          <a:spcPts val="0"/>
                        </a:spcAft>
                      </a:pPr>
                      <a:r>
                        <a:rPr lang="zh-CN" sz="1600" b="1" kern="0" dirty="0" smtClean="0">
                          <a:solidFill>
                            <a:schemeClr val="lt1"/>
                          </a:solidFill>
                          <a:effectLst/>
                          <a:latin typeface="+mn-lt"/>
                          <a:ea typeface="+mn-ea"/>
                          <a:cs typeface="+mn-cs"/>
                        </a:rPr>
                        <a:t>排序</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sz="1600" b="1" kern="0" dirty="0">
                          <a:solidFill>
                            <a:schemeClr val="lt1"/>
                          </a:solidFill>
                          <a:effectLst/>
                          <a:latin typeface="+mn-lt"/>
                          <a:ea typeface="+mn-ea"/>
                          <a:cs typeface="+mn-cs"/>
                        </a:rPr>
                        <a:t>学校名称</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altLang="en-US" sz="1600" b="1" kern="0" dirty="0" smtClean="0">
                          <a:solidFill>
                            <a:schemeClr val="lt1"/>
                          </a:solidFill>
                          <a:effectLst/>
                          <a:latin typeface="+mn-lt"/>
                          <a:ea typeface="+mn-ea"/>
                          <a:cs typeface="+mn-cs"/>
                        </a:rPr>
                        <a:t>特聘</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altLang="en-US" sz="1600" b="1" kern="0" dirty="0" smtClean="0">
                          <a:solidFill>
                            <a:schemeClr val="lt1"/>
                          </a:solidFill>
                          <a:effectLst/>
                          <a:latin typeface="+mn-lt"/>
                          <a:ea typeface="+mn-ea"/>
                          <a:cs typeface="+mn-cs"/>
                        </a:rPr>
                        <a:t>青年</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altLang="en-US" sz="1600" b="1" kern="0" dirty="0" smtClean="0">
                          <a:solidFill>
                            <a:schemeClr val="lt1"/>
                          </a:solidFill>
                          <a:effectLst/>
                          <a:latin typeface="+mn-lt"/>
                          <a:ea typeface="+mn-ea"/>
                          <a:cs typeface="+mn-cs"/>
                        </a:rPr>
                        <a:t>讲座</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altLang="en-US" sz="1600" b="1" kern="0" dirty="0" smtClean="0">
                          <a:solidFill>
                            <a:schemeClr val="lt1"/>
                          </a:solidFill>
                          <a:effectLst/>
                          <a:latin typeface="+mn-lt"/>
                          <a:ea typeface="+mn-ea"/>
                          <a:cs typeface="+mn-cs"/>
                        </a:rPr>
                        <a:t>合计</a:t>
                      </a:r>
                      <a:endParaRPr lang="zh-CN" sz="1600" b="1" kern="0" dirty="0">
                        <a:solidFill>
                          <a:schemeClr val="lt1"/>
                        </a:solidFill>
                        <a:effectLst/>
                        <a:latin typeface="+mn-lt"/>
                        <a:ea typeface="+mn-ea"/>
                        <a:cs typeface="+mn-cs"/>
                      </a:endParaRPr>
                    </a:p>
                  </a:txBody>
                  <a:tcPr marL="96658" marR="96658" marT="0" marB="0" anchor="ctr">
                    <a:solidFill>
                      <a:srgbClr val="7788B4"/>
                    </a:solidFill>
                  </a:tcPr>
                </a:tc>
              </a:tr>
              <a:tr h="351386">
                <a:tc>
                  <a:txBody>
                    <a:bodyPr/>
                    <a:lstStyle/>
                    <a:p>
                      <a:pPr algn="ctr">
                        <a:spcAft>
                          <a:spcPts val="0"/>
                        </a:spcAft>
                      </a:pPr>
                      <a:r>
                        <a:rPr lang="en-US" sz="1600" kern="0" dirty="0">
                          <a:effectLst/>
                        </a:rPr>
                        <a:t>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清华大学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167</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52</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58</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277</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dirty="0">
                          <a:effectLst/>
                        </a:rPr>
                        <a:t>2</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北京大学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170</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43</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63</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276</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dirty="0" smtClean="0">
                          <a:effectLst/>
                        </a:rPr>
                        <a:t>3</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复旦大学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97</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27</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41</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ea"/>
                          <a:ea typeface="+mn-ea"/>
                          <a:cs typeface="+mn-cs"/>
                        </a:rPr>
                        <a:t>165</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dirty="0" smtClean="0">
                          <a:effectLst/>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600" kern="0" dirty="0" smtClean="0">
                          <a:solidFill>
                            <a:schemeClr val="dk1"/>
                          </a:solidFill>
                          <a:effectLst/>
                          <a:latin typeface="+mn-lt"/>
                          <a:ea typeface="+mn-ea"/>
                          <a:cs typeface="+mn-cs"/>
                        </a:rPr>
                        <a:t>上海交通大学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a:solidFill>
                            <a:schemeClr val="dk1"/>
                          </a:solidFill>
                          <a:effectLst/>
                          <a:latin typeface="+mn-ea"/>
                          <a:ea typeface="+mn-ea"/>
                          <a:cs typeface="+mn-cs"/>
                        </a:rPr>
                        <a:t>88</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a:solidFill>
                            <a:schemeClr val="dk1"/>
                          </a:solidFill>
                          <a:effectLst/>
                          <a:latin typeface="+mn-ea"/>
                          <a:ea typeface="+mn-ea"/>
                          <a:cs typeface="+mn-cs"/>
                        </a:rPr>
                        <a:t>29</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a:solidFill>
                            <a:schemeClr val="dk1"/>
                          </a:solidFill>
                          <a:effectLst/>
                          <a:latin typeface="+mn-ea"/>
                          <a:ea typeface="+mn-ea"/>
                          <a:cs typeface="+mn-cs"/>
                        </a:rPr>
                        <a:t>39</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a:solidFill>
                            <a:schemeClr val="dk1"/>
                          </a:solidFill>
                          <a:effectLst/>
                          <a:latin typeface="+mn-ea"/>
                          <a:ea typeface="+mn-ea"/>
                          <a:cs typeface="+mn-cs"/>
                        </a:rPr>
                        <a:t>156</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sz="1600" kern="0" dirty="0" smtClean="0">
                          <a:effectLst/>
                        </a:rPr>
                        <a:t>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600" kern="0" dirty="0" smtClean="0">
                          <a:solidFill>
                            <a:schemeClr val="dk1"/>
                          </a:solidFill>
                          <a:effectLst/>
                          <a:latin typeface="+mn-lt"/>
                          <a:ea typeface="+mn-ea"/>
                          <a:cs typeface="+mn-cs"/>
                        </a:rPr>
                        <a:t>浙江大学</a:t>
                      </a:r>
                      <a:endParaRPr lang="zh-CN" altLang="en-US" sz="1600" kern="0" dirty="0" smtClean="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smtClean="0">
                          <a:solidFill>
                            <a:schemeClr val="dk1"/>
                          </a:solidFill>
                          <a:effectLst/>
                          <a:latin typeface="+mn-ea"/>
                          <a:ea typeface="+mn-ea"/>
                          <a:cs typeface="+mn-cs"/>
                        </a:rPr>
                        <a:t>88</a:t>
                      </a:r>
                      <a:endParaRPr lang="en-US" altLang="zh-CN" sz="1600" kern="0" dirty="0" smtClean="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smtClean="0">
                          <a:solidFill>
                            <a:schemeClr val="dk1"/>
                          </a:solidFill>
                          <a:effectLst/>
                          <a:latin typeface="+mn-ea"/>
                          <a:ea typeface="+mn-ea"/>
                          <a:cs typeface="+mn-cs"/>
                        </a:rPr>
                        <a:t>33</a:t>
                      </a:r>
                      <a:endParaRPr lang="en-US" altLang="zh-CN" sz="1600" kern="0" dirty="0" smtClean="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smtClean="0">
                          <a:solidFill>
                            <a:schemeClr val="dk1"/>
                          </a:solidFill>
                          <a:effectLst/>
                          <a:latin typeface="+mn-ea"/>
                          <a:ea typeface="+mn-ea"/>
                          <a:cs typeface="+mn-cs"/>
                        </a:rPr>
                        <a:t>32</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smtClean="0">
                          <a:solidFill>
                            <a:schemeClr val="dk1"/>
                          </a:solidFill>
                          <a:effectLst/>
                          <a:latin typeface="+mn-ea"/>
                          <a:ea typeface="+mn-ea"/>
                          <a:cs typeface="+mn-cs"/>
                        </a:rPr>
                        <a:t>153</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altLang="zh-CN" sz="1600" kern="0" dirty="0" smtClean="0">
                          <a:effectLst/>
                          <a:latin typeface="+mn-lt"/>
                          <a:ea typeface="+mn-ea"/>
                          <a:cs typeface="+mn-cs"/>
                        </a:rPr>
                        <a:t>6</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南京大学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96</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15</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25</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136</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altLang="zh-CN" sz="1600" b="1" kern="0" dirty="0" smtClean="0">
                          <a:effectLst/>
                          <a:latin typeface="+mn-lt"/>
                          <a:ea typeface="+mn-ea"/>
                          <a:cs typeface="+mn-cs"/>
                        </a:rPr>
                        <a:t>7</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solidFill>
                      <a:schemeClr val="accent1">
                        <a:lumMod val="40000"/>
                        <a:lumOff val="60000"/>
                      </a:schemeClr>
                    </a:solidFill>
                  </a:tcPr>
                </a:tc>
                <a:tc>
                  <a:txBody>
                    <a:bodyPr/>
                    <a:lstStyle/>
                    <a:p>
                      <a:pPr algn="ctr" fontAlgn="ctr"/>
                      <a:r>
                        <a:rPr lang="zh-CN" altLang="en-US" sz="1600" b="1" kern="0" dirty="0" smtClean="0">
                          <a:solidFill>
                            <a:schemeClr val="dk1"/>
                          </a:solidFill>
                          <a:effectLst/>
                          <a:latin typeface="+mn-lt"/>
                          <a:ea typeface="+mn-ea"/>
                          <a:cs typeface="+mn-cs"/>
                        </a:rPr>
                        <a:t>华中科技大学</a:t>
                      </a:r>
                      <a:endParaRPr lang="zh-CN" altLang="en-US" sz="1600" b="1" kern="0" dirty="0">
                        <a:solidFill>
                          <a:schemeClr val="dk1"/>
                        </a:solidFill>
                        <a:effectLst/>
                        <a:latin typeface="+mn-lt"/>
                        <a:ea typeface="+mn-ea"/>
                        <a:cs typeface="+mn-cs"/>
                      </a:endParaRPr>
                    </a:p>
                  </a:txBody>
                  <a:tcPr marL="9525" marR="9525" marT="9525" marB="0" anchor="ctr">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kern="0" dirty="0">
                          <a:solidFill>
                            <a:schemeClr val="dk1"/>
                          </a:solidFill>
                          <a:effectLst/>
                          <a:latin typeface="+mn-ea"/>
                          <a:ea typeface="+mn-ea"/>
                          <a:cs typeface="+mn-cs"/>
                        </a:rPr>
                        <a:t>58</a:t>
                      </a:r>
                      <a:endParaRPr lang="en-US" altLang="zh-CN" sz="1600" b="1" kern="0" dirty="0">
                        <a:solidFill>
                          <a:schemeClr val="dk1"/>
                        </a:solidFill>
                        <a:effectLst/>
                        <a:latin typeface="+mn-ea"/>
                        <a:ea typeface="+mn-ea"/>
                        <a:cs typeface="+mn-cs"/>
                      </a:endParaRPr>
                    </a:p>
                  </a:txBody>
                  <a:tcPr marL="9525" marR="9525" marT="9525" marB="0" anchor="ctr">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kern="0" dirty="0">
                          <a:solidFill>
                            <a:schemeClr val="dk1"/>
                          </a:solidFill>
                          <a:effectLst/>
                          <a:latin typeface="+mn-ea"/>
                          <a:ea typeface="+mn-ea"/>
                          <a:cs typeface="+mn-cs"/>
                        </a:rPr>
                        <a:t>15</a:t>
                      </a:r>
                      <a:endParaRPr lang="en-US" altLang="zh-CN" sz="1600" b="1" kern="0" dirty="0">
                        <a:solidFill>
                          <a:schemeClr val="dk1"/>
                        </a:solidFill>
                        <a:effectLst/>
                        <a:latin typeface="+mn-ea"/>
                        <a:ea typeface="+mn-ea"/>
                        <a:cs typeface="+mn-cs"/>
                      </a:endParaRPr>
                    </a:p>
                  </a:txBody>
                  <a:tcPr marL="9525" marR="9525" marT="9525" marB="0" anchor="ctr">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kern="0" dirty="0">
                          <a:solidFill>
                            <a:schemeClr val="dk1"/>
                          </a:solidFill>
                          <a:effectLst/>
                          <a:latin typeface="+mn-ea"/>
                          <a:ea typeface="+mn-ea"/>
                          <a:cs typeface="+mn-cs"/>
                        </a:rPr>
                        <a:t>42</a:t>
                      </a:r>
                      <a:endParaRPr lang="en-US" altLang="zh-CN" sz="1600" b="1" kern="0" dirty="0">
                        <a:solidFill>
                          <a:schemeClr val="dk1"/>
                        </a:solidFill>
                        <a:effectLst/>
                        <a:latin typeface="+mn-ea"/>
                        <a:ea typeface="+mn-ea"/>
                        <a:cs typeface="+mn-cs"/>
                      </a:endParaRPr>
                    </a:p>
                  </a:txBody>
                  <a:tcPr marL="9525" marR="9525" marT="9525" marB="0" anchor="ctr">
                    <a:solidFill>
                      <a:schemeClr val="accent1">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kern="0" dirty="0">
                          <a:solidFill>
                            <a:schemeClr val="dk1"/>
                          </a:solidFill>
                          <a:effectLst/>
                          <a:latin typeface="+mn-ea"/>
                          <a:ea typeface="+mn-ea"/>
                          <a:cs typeface="+mn-cs"/>
                        </a:rPr>
                        <a:t>115</a:t>
                      </a:r>
                      <a:endParaRPr lang="en-US" altLang="zh-CN" sz="1600" b="1" kern="0" dirty="0">
                        <a:solidFill>
                          <a:schemeClr val="dk1"/>
                        </a:solidFill>
                        <a:effectLst/>
                        <a:latin typeface="+mn-ea"/>
                        <a:ea typeface="+mn-ea"/>
                        <a:cs typeface="+mn-cs"/>
                      </a:endParaRPr>
                    </a:p>
                  </a:txBody>
                  <a:tcPr marL="9525" marR="9525" marT="9525" marB="0" anchor="ctr">
                    <a:solidFill>
                      <a:schemeClr val="accent1">
                        <a:lumMod val="40000"/>
                        <a:lumOff val="60000"/>
                      </a:schemeClr>
                    </a:solidFill>
                  </a:tcPr>
                </a:tc>
              </a:tr>
              <a:tr h="351386">
                <a:tc>
                  <a:txBody>
                    <a:bodyPr/>
                    <a:lstStyle/>
                    <a:p>
                      <a:pPr algn="ctr">
                        <a:spcAft>
                          <a:spcPts val="0"/>
                        </a:spcAft>
                      </a:pPr>
                      <a:r>
                        <a:rPr lang="en-US" altLang="zh-CN" sz="1600" kern="0" dirty="0" smtClean="0">
                          <a:effectLst/>
                          <a:latin typeface="+mn-lt"/>
                          <a:ea typeface="+mn-ea"/>
                          <a:cs typeface="+mn-cs"/>
                        </a:rPr>
                        <a:t>8</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武汉大学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57</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21</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24</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102</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altLang="zh-CN" sz="1600" kern="0" dirty="0" smtClean="0">
                          <a:effectLst/>
                          <a:latin typeface="+mn-lt"/>
                          <a:ea typeface="+mn-ea"/>
                          <a:cs typeface="+mn-cs"/>
                        </a:rPr>
                        <a:t>9</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西安交通大学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38</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11</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45</a:t>
                      </a:r>
                      <a:endParaRPr lang="en-US" altLang="zh-CN" sz="1600" kern="0" dirty="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94</a:t>
                      </a:r>
                      <a:endParaRPr lang="en-US" altLang="zh-CN" sz="1600" kern="0" dirty="0">
                        <a:solidFill>
                          <a:schemeClr val="dk1"/>
                        </a:solidFill>
                        <a:effectLst/>
                        <a:latin typeface="+mn-ea"/>
                        <a:ea typeface="+mn-ea"/>
                        <a:cs typeface="+mn-cs"/>
                      </a:endParaRPr>
                    </a:p>
                  </a:txBody>
                  <a:tcPr marL="9525" marR="9525" marT="9525" marB="0" anchor="ctr"/>
                </a:tc>
              </a:tr>
              <a:tr h="351386">
                <a:tc>
                  <a:txBody>
                    <a:bodyPr/>
                    <a:lstStyle/>
                    <a:p>
                      <a:pPr algn="ctr">
                        <a:spcAft>
                          <a:spcPts val="0"/>
                        </a:spcAft>
                      </a:pPr>
                      <a:r>
                        <a:rPr lang="en-US" altLang="zh-CN" sz="1600" kern="0" dirty="0" smtClean="0">
                          <a:effectLst/>
                          <a:latin typeface="+mn-lt"/>
                          <a:ea typeface="+mn-ea"/>
                          <a:cs typeface="+mn-cs"/>
                        </a:rPr>
                        <a:t>10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中山大学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a:solidFill>
                            <a:schemeClr val="dk1"/>
                          </a:solidFill>
                          <a:effectLst/>
                          <a:latin typeface="+mn-ea"/>
                          <a:ea typeface="+mn-ea"/>
                          <a:cs typeface="+mn-cs"/>
                        </a:rPr>
                        <a:t>47</a:t>
                      </a:r>
                      <a:endParaRPr lang="en-US" altLang="zh-CN" sz="1600" kern="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a:solidFill>
                            <a:schemeClr val="dk1"/>
                          </a:solidFill>
                          <a:effectLst/>
                          <a:latin typeface="+mn-ea"/>
                          <a:ea typeface="+mn-ea"/>
                          <a:cs typeface="+mn-cs"/>
                        </a:rPr>
                        <a:t>22</a:t>
                      </a:r>
                      <a:endParaRPr lang="en-US" altLang="zh-CN" sz="1600" kern="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a:solidFill>
                            <a:schemeClr val="dk1"/>
                          </a:solidFill>
                          <a:effectLst/>
                          <a:latin typeface="+mn-ea"/>
                          <a:ea typeface="+mn-ea"/>
                          <a:cs typeface="+mn-cs"/>
                        </a:rPr>
                        <a:t>18</a:t>
                      </a:r>
                      <a:endParaRPr lang="en-US" altLang="zh-CN" sz="1600" kern="0">
                        <a:solidFill>
                          <a:schemeClr val="dk1"/>
                        </a:solidFill>
                        <a:effectLst/>
                        <a:latin typeface="+mn-ea"/>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kern="0" dirty="0">
                          <a:solidFill>
                            <a:schemeClr val="dk1"/>
                          </a:solidFill>
                          <a:effectLst/>
                          <a:latin typeface="+mn-ea"/>
                          <a:ea typeface="+mn-ea"/>
                          <a:cs typeface="+mn-cs"/>
                        </a:rPr>
                        <a:t>87</a:t>
                      </a:r>
                      <a:endParaRPr lang="en-US" altLang="zh-CN" sz="1600" kern="0" dirty="0">
                        <a:solidFill>
                          <a:schemeClr val="dk1"/>
                        </a:solidFill>
                        <a:effectLst/>
                        <a:latin typeface="+mn-ea"/>
                        <a:ea typeface="+mn-ea"/>
                        <a:cs typeface="+mn-cs"/>
                      </a:endParaRPr>
                    </a:p>
                  </a:txBody>
                  <a:tcPr marL="9525" marR="9525" marT="9525"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anim calcmode="lin" valueType="num">
                                      <p:cBhvr>
                                        <p:cTn id="13" dur="750" fill="hold"/>
                                        <p:tgtEl>
                                          <p:spTgt spid="6"/>
                                        </p:tgtEl>
                                        <p:attrNameLst>
                                          <p:attrName>ppt_x</p:attrName>
                                        </p:attrNameLst>
                                      </p:cBhvr>
                                      <p:tavLst>
                                        <p:tav tm="0">
                                          <p:val>
                                            <p:strVal val="#ppt_x"/>
                                          </p:val>
                                        </p:tav>
                                        <p:tav tm="100000">
                                          <p:val>
                                            <p:strVal val="#ppt_x"/>
                                          </p:val>
                                        </p:tav>
                                      </p:tavLst>
                                    </p:anim>
                                    <p:anim calcmode="lin" valueType="num">
                                      <p:cBhvr>
                                        <p:cTn id="14" dur="750" fill="hold"/>
                                        <p:tgtEl>
                                          <p:spTgt spid="6"/>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500"/>
                                        <p:tgtEl>
                                          <p:spTgt spid="7"/>
                                        </p:tgtEl>
                                      </p:cBhvr>
                                    </p:animEffec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7788B4"/>
                </a:solidFill>
              </a:rPr>
              <a:t>科研实力视角</a:t>
            </a:r>
            <a:endParaRPr lang="zh-CN" altLang="en-US" dirty="0">
              <a:solidFill>
                <a:srgbClr val="7788B4"/>
              </a:solidFill>
            </a:endParaRPr>
          </a:p>
        </p:txBody>
      </p:sp>
      <p:sp>
        <p:nvSpPr>
          <p:cNvPr id="14" name="TextBox 13"/>
          <p:cNvSpPr txBox="1"/>
          <p:nvPr/>
        </p:nvSpPr>
        <p:spPr>
          <a:xfrm>
            <a:off x="1901888" y="6292626"/>
            <a:ext cx="84281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2017</a:t>
            </a:r>
            <a:r>
              <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年国家自然科学基金获</a:t>
            </a:r>
            <a:r>
              <a:rPr kumimoji="0" lang="zh-CN" altLang="en-US" sz="2000" b="1" i="0" u="none" strike="noStrike" kern="1200" cap="none" spc="0" normalizeH="0" baseline="0" noProof="0">
                <a:ln>
                  <a:noFill/>
                </a:ln>
                <a:solidFill>
                  <a:srgbClr val="506291"/>
                </a:solidFill>
                <a:effectLst/>
                <a:uLnTx/>
                <a:uFillTx/>
                <a:latin typeface="微软雅黑" panose="020B0503020204020204" pitchFamily="34" charset="-122"/>
                <a:ea typeface="微软雅黑" panose="020B0503020204020204" pitchFamily="34" charset="-122"/>
                <a:cs typeface="+mn-cs"/>
              </a:rPr>
              <a:t>批</a:t>
            </a:r>
            <a:r>
              <a:rPr kumimoji="0" lang="zh-CN" altLang="en-US" sz="2000" b="1" i="0" u="none" strike="noStrike" kern="1200" cap="none" spc="0" normalizeH="0" baseline="0" noProof="0" smtClean="0">
                <a:ln>
                  <a:noFill/>
                </a:ln>
                <a:solidFill>
                  <a:srgbClr val="506291"/>
                </a:solidFill>
                <a:effectLst/>
                <a:uLnTx/>
                <a:uFillTx/>
                <a:latin typeface="微软雅黑" panose="020B0503020204020204" pitchFamily="34" charset="-122"/>
                <a:ea typeface="微软雅黑" panose="020B0503020204020204" pitchFamily="34" charset="-122"/>
                <a:cs typeface="+mn-cs"/>
              </a:rPr>
              <a:t>项目及经费</a:t>
            </a:r>
            <a:r>
              <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情况</a:t>
            </a:r>
            <a:endParaRPr kumimoji="0" lang="zh-CN" altLang="en-US" sz="20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207105" y="1734672"/>
            <a:ext cx="6166801" cy="4523601"/>
            <a:chOff x="207105" y="1734672"/>
            <a:chExt cx="6166801" cy="4523601"/>
          </a:xfrm>
        </p:grpSpPr>
        <p:graphicFrame>
          <p:nvGraphicFramePr>
            <p:cNvPr id="8" name="图表 7"/>
            <p:cNvGraphicFramePr/>
            <p:nvPr/>
          </p:nvGraphicFramePr>
          <p:xfrm>
            <a:off x="207105" y="1934727"/>
            <a:ext cx="6166801" cy="4323546"/>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Box 13"/>
            <p:cNvSpPr txBox="1"/>
            <p:nvPr/>
          </p:nvSpPr>
          <p:spPr>
            <a:xfrm>
              <a:off x="623586" y="4687969"/>
              <a:ext cx="9093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304</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15" name="TextBox 13"/>
            <p:cNvSpPr txBox="1"/>
            <p:nvPr/>
          </p:nvSpPr>
          <p:spPr>
            <a:xfrm>
              <a:off x="5038928" y="4204433"/>
              <a:ext cx="9093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362</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16" name="TextBox 13"/>
            <p:cNvSpPr txBox="1"/>
            <p:nvPr/>
          </p:nvSpPr>
          <p:spPr>
            <a:xfrm>
              <a:off x="3582734" y="1734672"/>
              <a:ext cx="9093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69</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17" name="TextBox 13"/>
            <p:cNvSpPr txBox="1"/>
            <p:nvPr/>
          </p:nvSpPr>
          <p:spPr>
            <a:xfrm>
              <a:off x="1028332" y="1793071"/>
              <a:ext cx="9093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4</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18" name="TextBox 13"/>
            <p:cNvSpPr txBox="1"/>
            <p:nvPr/>
          </p:nvSpPr>
          <p:spPr>
            <a:xfrm>
              <a:off x="506946" y="2508413"/>
              <a:ext cx="9093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10</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19" name="TextBox 13"/>
            <p:cNvSpPr txBox="1"/>
            <p:nvPr/>
          </p:nvSpPr>
          <p:spPr>
            <a:xfrm>
              <a:off x="2283297" y="3235767"/>
              <a:ext cx="2014415"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rPr>
                <a:t>总</a:t>
              </a:r>
              <a:r>
                <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项数</a:t>
              </a:r>
              <a:endParaRPr kumimoji="0" lang="en-US" altLang="zh-CN"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749</a:t>
              </a:r>
              <a:endParaRPr kumimoji="0" lang="en-US" altLang="zh-CN" sz="2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05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rPr>
                <a:t>全国</a:t>
              </a:r>
              <a:r>
                <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排名</a:t>
              </a:r>
              <a:endParaRPr kumimoji="0" lang="en-US" altLang="zh-CN" sz="20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4</a:t>
              </a:r>
              <a:endParaRPr kumimoji="0" lang="zh-CN" altLang="en-US" sz="2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grpSp>
      <p:grpSp>
        <p:nvGrpSpPr>
          <p:cNvPr id="27" name="组合 26"/>
          <p:cNvGrpSpPr/>
          <p:nvPr/>
        </p:nvGrpSpPr>
        <p:grpSpPr>
          <a:xfrm>
            <a:off x="5991313" y="1734672"/>
            <a:ext cx="6663056" cy="4391799"/>
            <a:chOff x="5991313" y="1734672"/>
            <a:chExt cx="6663056" cy="4391799"/>
          </a:xfrm>
        </p:grpSpPr>
        <p:graphicFrame>
          <p:nvGraphicFramePr>
            <p:cNvPr id="20" name="图表 19"/>
            <p:cNvGraphicFramePr/>
            <p:nvPr/>
          </p:nvGraphicFramePr>
          <p:xfrm>
            <a:off x="5991313" y="1802925"/>
            <a:ext cx="6663056" cy="4323546"/>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13"/>
            <p:cNvSpPr txBox="1"/>
            <p:nvPr/>
          </p:nvSpPr>
          <p:spPr>
            <a:xfrm>
              <a:off x="10733431" y="1919338"/>
              <a:ext cx="9093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20753</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22" name="TextBox 13"/>
            <p:cNvSpPr txBox="1"/>
            <p:nvPr/>
          </p:nvSpPr>
          <p:spPr>
            <a:xfrm>
              <a:off x="10886043" y="5231797"/>
              <a:ext cx="10236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6647.5</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23" name="TextBox 13"/>
            <p:cNvSpPr txBox="1"/>
            <p:nvPr/>
          </p:nvSpPr>
          <p:spPr>
            <a:xfrm>
              <a:off x="6612400" y="4938415"/>
              <a:ext cx="10236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2781</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24" name="TextBox 13"/>
            <p:cNvSpPr txBox="1"/>
            <p:nvPr/>
          </p:nvSpPr>
          <p:spPr>
            <a:xfrm>
              <a:off x="6452878" y="3683995"/>
              <a:ext cx="10236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1400</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25" name="TextBox 13"/>
            <p:cNvSpPr txBox="1"/>
            <p:nvPr/>
          </p:nvSpPr>
          <p:spPr>
            <a:xfrm>
              <a:off x="6879938" y="1734672"/>
              <a:ext cx="12955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14964.2</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26" name="TextBox 13"/>
            <p:cNvSpPr txBox="1"/>
            <p:nvPr/>
          </p:nvSpPr>
          <p:spPr>
            <a:xfrm>
              <a:off x="8315633" y="3262697"/>
              <a:ext cx="2014415" cy="17312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总经费（万元）</a:t>
              </a:r>
              <a:endParaRPr kumimoji="0" lang="en-US" altLang="zh-CN"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46545.7</a:t>
              </a:r>
              <a:endParaRPr kumimoji="0" lang="en-US" altLang="zh-CN" sz="2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05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rPr>
                <a:t>全国</a:t>
              </a:r>
              <a:r>
                <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排名</a:t>
              </a:r>
              <a:endParaRPr kumimoji="0" lang="en-US" altLang="zh-CN" sz="20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7</a:t>
              </a:r>
              <a:endParaRPr kumimoji="0" lang="zh-CN" altLang="en-US" sz="2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7000" r="-27000"/>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6729" b="7924"/>
          <a:stretch>
            <a:fillRect/>
          </a:stretch>
        </p:blipFill>
        <p:spPr>
          <a:xfrm>
            <a:off x="0" y="0"/>
            <a:ext cx="12192000" cy="6858000"/>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7616" b="6045"/>
          <a:stretch>
            <a:fillRect/>
          </a:stretch>
        </p:blipFill>
        <p:spPr>
          <a:xfrm>
            <a:off x="0" y="0"/>
            <a:ext cx="12298735" cy="6896735"/>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92" t="8889" r="92" b="8056"/>
          <a:stretch>
            <a:fillRect/>
          </a:stretch>
        </p:blipFill>
        <p:spPr>
          <a:xfrm>
            <a:off x="0" y="0"/>
            <a:ext cx="12519662" cy="6887170"/>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t="10565"/>
          <a:stretch>
            <a:fillRect/>
          </a:stretch>
        </p:blipFill>
        <p:spPr>
          <a:xfrm>
            <a:off x="0" y="-9031"/>
            <a:ext cx="12264836" cy="6905231"/>
          </a:xfrm>
          <a:prstGeom prst="rect">
            <a:avLst/>
          </a:prstGeom>
        </p:spPr>
      </p:pic>
      <p:grpSp>
        <p:nvGrpSpPr>
          <p:cNvPr id="8" name="组合 7"/>
          <p:cNvGrpSpPr/>
          <p:nvPr/>
        </p:nvGrpSpPr>
        <p:grpSpPr>
          <a:xfrm>
            <a:off x="133350" y="3764522"/>
            <a:ext cx="5243592" cy="3471790"/>
            <a:chOff x="288583" y="3502607"/>
            <a:chExt cx="5243592" cy="3471790"/>
          </a:xfrm>
        </p:grpSpPr>
        <p:cxnSp>
          <p:nvCxnSpPr>
            <p:cNvPr id="4" name="直线连接符 3"/>
            <p:cNvCxnSpPr/>
            <p:nvPr/>
          </p:nvCxnSpPr>
          <p:spPr>
            <a:xfrm>
              <a:off x="523730" y="4760783"/>
              <a:ext cx="4662473"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288583" y="3502607"/>
              <a:ext cx="5243592" cy="3021777"/>
            </a:xfrm>
            <a:prstGeom prst="rect">
              <a:avLst/>
            </a:prstGeom>
            <a:solidFill>
              <a:srgbClr val="44546A">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 name="文本框 4"/>
            <p:cNvSpPr txBox="1"/>
            <p:nvPr/>
          </p:nvSpPr>
          <p:spPr>
            <a:xfrm>
              <a:off x="429663" y="3716251"/>
              <a:ext cx="4894677" cy="830889"/>
            </a:xfrm>
            <a:prstGeom prst="rect">
              <a:avLst/>
            </a:prstGeom>
            <a:noFill/>
          </p:spPr>
          <p:txBody>
            <a:bodyPr wrap="none" rtlCol="0">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华中科技大学</a:t>
              </a:r>
              <a:endParaRPr kumimoji="1"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rPr>
                <a:t>HUAZHONG UNIVERSITY OF SCIENCE AND TECHNOLOGY</a:t>
              </a:r>
              <a:endParaRPr kumimoji="1"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9" name="文本框 8"/>
            <p:cNvSpPr txBox="1"/>
            <p:nvPr/>
          </p:nvSpPr>
          <p:spPr>
            <a:xfrm>
              <a:off x="416995" y="4419852"/>
              <a:ext cx="4756540" cy="2554545"/>
            </a:xfrm>
            <a:prstGeom prst="rect">
              <a:avLst/>
            </a:prstGeom>
            <a:noFill/>
          </p:spPr>
          <p:txBody>
            <a:bodyPr wrap="square" rtlCol="0">
              <a:spAutoFit/>
            </a:bodyPr>
            <a:lstStyle/>
            <a:p>
              <a:pPr marL="0" marR="0" lvl="0" indent="0" algn="l" defTabSz="608965" rtl="0" eaLnBrk="1" fontAlgn="auto" latinLnBrk="0" hangingPunct="1">
                <a:lnSpc>
                  <a:spcPct val="2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校园之址</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武汉市光谷</a:t>
              </a: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腹地</a:t>
              </a:r>
              <a:endPar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8965" rtl="0" eaLnBrk="1" fontAlgn="auto" latinLnBrk="0" hangingPunct="1">
                <a:lnSpc>
                  <a:spcPct val="2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华中大</a:t>
              </a:r>
              <a:r>
                <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光谷；斯坦福</a:t>
              </a:r>
              <a:r>
                <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硅谷</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8965" rtl="0" eaLnBrk="1" fontAlgn="auto" latinLnBrk="0" hangingPunct="1">
                <a:lnSpc>
                  <a:spcPct val="2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校园之大</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占地</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7000</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多</a:t>
              </a: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亩</a:t>
              </a:r>
              <a:endPar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8965" rtl="0" eaLnBrk="1" fontAlgn="auto" latinLnBrk="0" hangingPunct="1">
                <a:lnSpc>
                  <a:spcPct val="20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校园之特</a:t>
              </a:r>
              <a:r>
                <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森林大学，绿化</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覆盖率达</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72</a:t>
              </a:r>
              <a:r>
                <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en-US" altLang="zh-CN"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8965" rtl="0" eaLnBrk="1" fontAlgn="auto" latinLnBrk="0" hangingPunct="1">
                <a:lnSpc>
                  <a:spcPct val="20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par>
                          <p:cTn id="8" fill="hold">
                            <p:stCondLst>
                              <p:cond delay="1000"/>
                            </p:stCondLst>
                            <p:childTnLst>
                              <p:par>
                                <p:cTn id="9" presetID="10" presetClass="entr" presetSubtype="0" fill="hold" nodeType="afterEffect">
                                  <p:stCondLst>
                                    <p:cond delay="3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500"/>
                                        <p:tgtEl>
                                          <p:spTgt spid="6"/>
                                        </p:tgtEl>
                                      </p:cBhvr>
                                    </p:animEffect>
                                  </p:childTnLst>
                                </p:cTn>
                              </p:par>
                            </p:childTnLst>
                          </p:cTn>
                        </p:par>
                        <p:par>
                          <p:cTn id="12" fill="hold">
                            <p:stCondLst>
                              <p:cond delay="5500"/>
                            </p:stCondLst>
                            <p:childTnLst>
                              <p:par>
                                <p:cTn id="13" presetID="14" presetClass="entr" presetSubtype="10" fill="hold" nodeType="afterEffect">
                                  <p:stCondLst>
                                    <p:cond delay="30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11" name="表格 10"/>
          <p:cNvGraphicFramePr>
            <a:graphicFrameLocks noGrp="1"/>
          </p:cNvGraphicFramePr>
          <p:nvPr/>
        </p:nvGraphicFramePr>
        <p:xfrm>
          <a:off x="966653" y="2110536"/>
          <a:ext cx="10482382" cy="3615755"/>
        </p:xfrm>
        <a:graphic>
          <a:graphicData uri="http://schemas.openxmlformats.org/drawingml/2006/table">
            <a:tbl>
              <a:tblPr firstRow="1" firstCol="1" bandRow="1">
                <a:tableStyleId>{74C1A8A3-306A-4EB7-A6B1-4F7E0EB9C5D6}</a:tableStyleId>
              </a:tblPr>
              <a:tblGrid>
                <a:gridCol w="567914"/>
                <a:gridCol w="1361981"/>
                <a:gridCol w="610966"/>
                <a:gridCol w="684488"/>
                <a:gridCol w="806337"/>
                <a:gridCol w="806337"/>
                <a:gridCol w="806337"/>
                <a:gridCol w="806337"/>
                <a:gridCol w="806337"/>
                <a:gridCol w="806337"/>
                <a:gridCol w="806337"/>
                <a:gridCol w="806337"/>
                <a:gridCol w="806337"/>
              </a:tblGrid>
              <a:tr h="278135">
                <a:tc rowSpan="2">
                  <a:txBody>
                    <a:bodyPr/>
                    <a:lstStyle/>
                    <a:p>
                      <a:pPr algn="ctr" latinLnBrk="1">
                        <a:spcAft>
                          <a:spcPts val="0"/>
                        </a:spcAft>
                      </a:pPr>
                      <a:r>
                        <a:rPr lang="ko-KR" sz="1200" kern="100" dirty="0">
                          <a:effectLst/>
                        </a:rPr>
                        <a:t>序号</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rowSpan="2">
                  <a:txBody>
                    <a:bodyPr/>
                    <a:lstStyle/>
                    <a:p>
                      <a:pPr algn="ctr" latinLnBrk="1">
                        <a:spcAft>
                          <a:spcPts val="0"/>
                        </a:spcAft>
                      </a:pPr>
                      <a:r>
                        <a:rPr lang="ko-KR" sz="1200" kern="100" dirty="0">
                          <a:effectLst/>
                        </a:rPr>
                        <a:t>获奖单位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alpha val="90980"/>
                      </a:srgbClr>
                    </a:solidFill>
                  </a:tcPr>
                </a:tc>
                <a:tc gridSpan="2">
                  <a:txBody>
                    <a:bodyPr/>
                    <a:lstStyle/>
                    <a:p>
                      <a:pPr marL="0" algn="ctr" defTabSz="914400" rtl="0" eaLnBrk="1" latinLnBrk="1" hangingPunct="1">
                        <a:spcAft>
                          <a:spcPts val="0"/>
                        </a:spcAft>
                      </a:pPr>
                      <a:r>
                        <a:rPr lang="ko-KR" sz="1200" b="1" kern="100" dirty="0">
                          <a:solidFill>
                            <a:schemeClr val="lt1"/>
                          </a:solidFill>
                          <a:effectLst/>
                          <a:latin typeface="+mn-lt"/>
                          <a:ea typeface="+mn-ea"/>
                          <a:cs typeface="+mn-cs"/>
                        </a:rPr>
                        <a:t>自然科学奖</a:t>
                      </a:r>
                      <a:endParaRPr lang="zh-CN" sz="1200" b="1" kern="100" dirty="0">
                        <a:solidFill>
                          <a:schemeClr val="lt1"/>
                        </a:solidFill>
                        <a:effectLst/>
                        <a:latin typeface="+mn-lt"/>
                        <a:ea typeface="+mn-ea"/>
                        <a:cs typeface="+mn-cs"/>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alpha val="90980"/>
                      </a:srgbClr>
                    </a:solidFill>
                  </a:tcPr>
                </a:tc>
                <a:tc hMerge="1">
                  <a:tcPr/>
                </a:tc>
                <a:tc gridSpan="2">
                  <a:txBody>
                    <a:bodyPr/>
                    <a:lstStyle/>
                    <a:p>
                      <a:pPr algn="ctr" latinLnBrk="1">
                        <a:spcAft>
                          <a:spcPts val="0"/>
                        </a:spcAft>
                      </a:pPr>
                      <a:r>
                        <a:rPr lang="ko-KR" sz="1200" kern="100" dirty="0">
                          <a:effectLst/>
                        </a:rPr>
                        <a:t>技术发明奖</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alpha val="90980"/>
                      </a:srgbClr>
                    </a:solidFill>
                  </a:tcPr>
                </a:tc>
                <a:tc hMerge="1">
                  <a:tcPr/>
                </a:tc>
                <a:tc gridSpan="3">
                  <a:txBody>
                    <a:bodyPr/>
                    <a:lstStyle/>
                    <a:p>
                      <a:pPr algn="ctr" latinLnBrk="1">
                        <a:spcAft>
                          <a:spcPts val="0"/>
                        </a:spcAft>
                      </a:pPr>
                      <a:r>
                        <a:rPr lang="ko-KR" sz="1200" kern="100" dirty="0">
                          <a:effectLst/>
                        </a:rPr>
                        <a:t>科技进步奖</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alpha val="90980"/>
                      </a:srgbClr>
                    </a:solidFill>
                  </a:tcPr>
                </a:tc>
                <a:tc hMerge="1">
                  <a:tcPr/>
                </a:tc>
                <a:tc hMerge="1">
                  <a:tcPr/>
                </a:tc>
                <a:tc gridSpan="4">
                  <a:txBody>
                    <a:bodyPr/>
                    <a:lstStyle/>
                    <a:p>
                      <a:pPr algn="ctr" latinLnBrk="1">
                        <a:spcAft>
                          <a:spcPts val="0"/>
                        </a:spcAft>
                      </a:pPr>
                      <a:r>
                        <a:rPr lang="ko-KR" sz="1200" kern="100" dirty="0">
                          <a:effectLst/>
                        </a:rPr>
                        <a:t>合计</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alpha val="90980"/>
                      </a:srgbClr>
                    </a:solidFill>
                  </a:tcPr>
                </a:tc>
                <a:tc hMerge="1">
                  <a:tcPr/>
                </a:tc>
                <a:tc hMerge="1">
                  <a:tcPr/>
                </a:tc>
                <a:tc hMerge="1">
                  <a:tcPr/>
                </a:tc>
              </a:tr>
              <a:tr h="278135">
                <a:tc vMerge="1">
                  <a:tcPr/>
                </a:tc>
                <a:tc vMerge="1">
                  <a:tcPr/>
                </a:tc>
                <a:tc>
                  <a:txBody>
                    <a:bodyPr/>
                    <a:lstStyle/>
                    <a:p>
                      <a:pPr algn="ctr" latinLnBrk="1">
                        <a:spcAft>
                          <a:spcPts val="0"/>
                        </a:spcAft>
                      </a:pPr>
                      <a:r>
                        <a:rPr lang="ko-KR" sz="1200" kern="100" dirty="0">
                          <a:effectLst/>
                        </a:rPr>
                        <a:t>一等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二等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一等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二等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特等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一等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二等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特等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一等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二等</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ko-KR" sz="1200" kern="100" dirty="0">
                          <a:effectLst/>
                        </a:rPr>
                        <a:t>合计</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1</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a:effectLst/>
                        </a:rPr>
                        <a:t>浙江大学</a:t>
                      </a: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2</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3</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3</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8</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9</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2</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dirty="0">
                          <a:effectLst/>
                        </a:rPr>
                        <a:t>清华大学</a:t>
                      </a: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2</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2</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2</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6</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7</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3</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dirty="0">
                          <a:effectLst/>
                        </a:rPr>
                        <a:t>北京大学</a:t>
                      </a: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4</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2</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6</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6</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4</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dirty="0">
                          <a:effectLst/>
                        </a:rPr>
                        <a:t>同济大学</a:t>
                      </a: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3</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4</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5</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5</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en-US" sz="1200" kern="100" dirty="0">
                          <a:effectLst/>
                        </a:rPr>
                        <a:t> </a:t>
                      </a:r>
                      <a:r>
                        <a:rPr lang="ko-KR" sz="1200" kern="100" dirty="0">
                          <a:effectLst/>
                        </a:rPr>
                        <a:t>华中科技大学</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1</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2</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4</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4</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5</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a:effectLst/>
                        </a:rPr>
                        <a:t>南京大学</a:t>
                      </a: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1</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1</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2</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4</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4</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5</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dirty="0">
                          <a:effectLst/>
                        </a:rPr>
                        <a:t>上海交通大学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1</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2</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4</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4</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5</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dirty="0">
                          <a:effectLst/>
                        </a:rPr>
                        <a:t>西安交通大学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2</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1</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4</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4</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9</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a:effectLst/>
                        </a:rPr>
                        <a:t>东南大学</a:t>
                      </a: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1</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3</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3</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9</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a:effectLst/>
                        </a:rPr>
                        <a:t>华中农业大学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1</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3</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3</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8135">
                <a:tc>
                  <a:txBody>
                    <a:bodyPr/>
                    <a:lstStyle/>
                    <a:p>
                      <a:pPr algn="ctr" latinLnBrk="1">
                        <a:spcAft>
                          <a:spcPts val="0"/>
                        </a:spcAft>
                      </a:pPr>
                      <a:r>
                        <a:rPr lang="en-US" sz="1200" kern="100" dirty="0">
                          <a:effectLst/>
                        </a:rPr>
                        <a:t>9</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788B4"/>
                    </a:solidFill>
                  </a:tcPr>
                </a:tc>
                <a:tc>
                  <a:txBody>
                    <a:bodyPr/>
                    <a:lstStyle/>
                    <a:p>
                      <a:pPr algn="ctr" latinLnBrk="1">
                        <a:spcAft>
                          <a:spcPts val="0"/>
                        </a:spcAft>
                      </a:pPr>
                      <a:r>
                        <a:rPr lang="ko-KR" sz="1200" kern="100" dirty="0">
                          <a:effectLst/>
                        </a:rPr>
                        <a:t>中山大学</a:t>
                      </a: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1</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a:effectLst/>
                        </a:rPr>
                        <a:t> </a:t>
                      </a:r>
                      <a:endParaRPr lang="zh-CN"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2</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3</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spcAft>
                          <a:spcPts val="0"/>
                        </a:spcAft>
                      </a:pPr>
                      <a:r>
                        <a:rPr lang="en-US" sz="1200" kern="100" dirty="0">
                          <a:effectLst/>
                        </a:rPr>
                        <a:t>3</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57596" marR="57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2" name="表格 11"/>
          <p:cNvGraphicFramePr>
            <a:graphicFrameLocks noGrp="1"/>
          </p:cNvGraphicFramePr>
          <p:nvPr/>
        </p:nvGraphicFramePr>
        <p:xfrm>
          <a:off x="966653" y="3753180"/>
          <a:ext cx="10482381" cy="359040"/>
        </p:xfrm>
        <a:graphic>
          <a:graphicData uri="http://schemas.openxmlformats.org/drawingml/2006/table">
            <a:tbl>
              <a:tblPr firstRow="1" firstCol="1" bandRow="1">
                <a:effectLst>
                  <a:outerShdw blurRad="304800" sx="104000" sy="104000" algn="ctr" rotWithShape="0">
                    <a:srgbClr val="546276"/>
                  </a:outerShdw>
                </a:effectLst>
                <a:tableStyleId>{2D5ABB26-0587-4C30-8999-92F81FD0307C}</a:tableStyleId>
              </a:tblPr>
              <a:tblGrid>
                <a:gridCol w="567913"/>
                <a:gridCol w="1674624"/>
                <a:gridCol w="176474"/>
                <a:gridCol w="806337"/>
                <a:gridCol w="806337"/>
                <a:gridCol w="806337"/>
                <a:gridCol w="806337"/>
                <a:gridCol w="806337"/>
                <a:gridCol w="806337"/>
                <a:gridCol w="806337"/>
                <a:gridCol w="806337"/>
                <a:gridCol w="806337"/>
                <a:gridCol w="806337"/>
              </a:tblGrid>
              <a:tr h="359040">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5</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C9C9C9"/>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 </a:t>
                      </a:r>
                      <a:r>
                        <a:rPr lang="ko-KR" sz="1400" b="1" kern="100" dirty="0">
                          <a:solidFill>
                            <a:srgbClr val="FF6600"/>
                          </a:solidFill>
                          <a:effectLst/>
                          <a:latin typeface="微软雅黑" panose="020B0503020204020204" pitchFamily="34" charset="-122"/>
                        </a:rPr>
                        <a:t>华中科技大学</a:t>
                      </a:r>
                      <a:endParaRPr lang="ko-KR" sz="1400" b="1" kern="100" dirty="0">
                        <a:solidFill>
                          <a:srgbClr val="FF6600"/>
                        </a:solidFill>
                        <a:effectLst/>
                        <a:latin typeface="微软雅黑" panose="020B0503020204020204" pitchFamily="34" charset="-122"/>
                        <a:ea typeface="宋体" panose="02010600030101010101" pitchFamily="2"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 </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smtClean="0">
                          <a:solidFill>
                            <a:srgbClr val="FF6600"/>
                          </a:solidFill>
                          <a:effectLst/>
                          <a:latin typeface="微软雅黑" panose="020B0503020204020204" pitchFamily="34" charset="-122"/>
                          <a:ea typeface="微软雅黑" panose="020B0503020204020204" pitchFamily="34" charset="-122"/>
                        </a:rPr>
                        <a:t>   1</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 </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smtClean="0">
                          <a:solidFill>
                            <a:srgbClr val="FF6600"/>
                          </a:solidFill>
                          <a:effectLst/>
                          <a:latin typeface="微软雅黑" panose="020B0503020204020204" pitchFamily="34" charset="-122"/>
                          <a:ea typeface="微软雅黑" panose="020B0503020204020204" pitchFamily="34" charset="-122"/>
                        </a:rPr>
                        <a:t>2</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 </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 </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1</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 </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 </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4</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latinLnBrk="1">
                        <a:spcAft>
                          <a:spcPts val="0"/>
                        </a:spcAft>
                      </a:pPr>
                      <a:r>
                        <a:rPr lang="en-US" sz="1400" b="1" kern="100" dirty="0">
                          <a:solidFill>
                            <a:srgbClr val="FF6600"/>
                          </a:solidFill>
                          <a:effectLst/>
                          <a:latin typeface="微软雅黑" panose="020B0503020204020204" pitchFamily="34" charset="-122"/>
                          <a:ea typeface="微软雅黑" panose="020B0503020204020204" pitchFamily="34" charset="-122"/>
                        </a:rPr>
                        <a:t>4</a:t>
                      </a:r>
                      <a:endParaRPr lang="en-US" sz="1400" b="1" kern="100" dirty="0">
                        <a:solidFill>
                          <a:srgbClr val="FF66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998" marR="56998"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r>
            </a:tbl>
          </a:graphicData>
        </a:graphic>
      </p:graphicFrame>
      <p:sp>
        <p:nvSpPr>
          <p:cNvPr id="2" name="标题 1"/>
          <p:cNvSpPr>
            <a:spLocks noGrp="1"/>
          </p:cNvSpPr>
          <p:nvPr>
            <p:ph type="title"/>
          </p:nvPr>
        </p:nvSpPr>
        <p:spPr/>
        <p:txBody>
          <a:bodyPr/>
          <a:lstStyle/>
          <a:p>
            <a:r>
              <a:rPr lang="zh-CN" altLang="en-US" dirty="0" smtClean="0">
                <a:solidFill>
                  <a:srgbClr val="7788B4"/>
                </a:solidFill>
              </a:rPr>
              <a:t>科研实力视角</a:t>
            </a:r>
            <a:endParaRPr lang="zh-CN" altLang="en-US" dirty="0">
              <a:solidFill>
                <a:srgbClr val="7788B4"/>
              </a:solidFill>
            </a:endParaRPr>
          </a:p>
        </p:txBody>
      </p:sp>
      <p:sp>
        <p:nvSpPr>
          <p:cNvPr id="3" name="文本框 29"/>
          <p:cNvSpPr txBox="1"/>
          <p:nvPr/>
        </p:nvSpPr>
        <p:spPr>
          <a:xfrm>
            <a:off x="2623434" y="1561325"/>
            <a:ext cx="7456203" cy="507831"/>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rPr>
              <a:t>高校</a:t>
            </a:r>
            <a:r>
              <a:rPr kumimoji="0" lang="zh-CN" altLang="en-US"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为第一完成单位获</a:t>
            </a:r>
            <a:r>
              <a:rPr kumimoji="0" lang="en-US" altLang="zh-CN"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2016</a:t>
            </a:r>
            <a:r>
              <a:rPr kumimoji="0" lang="zh-CN" altLang="en-US" sz="18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rPr>
              <a:t>年度国家科学技术奖（通用项目）统计表</a:t>
            </a:r>
            <a:endParaRPr kumimoji="0" lang="zh-CN" altLang="en-US" sz="18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endParaRPr>
          </a:p>
        </p:txBody>
      </p:sp>
      <p:sp>
        <p:nvSpPr>
          <p:cNvPr id="5" name="文本框 29"/>
          <p:cNvSpPr txBox="1"/>
          <p:nvPr/>
        </p:nvSpPr>
        <p:spPr>
          <a:xfrm>
            <a:off x="2211335" y="5944576"/>
            <a:ext cx="82804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506291"/>
                </a:solidFill>
                <a:effectLst/>
                <a:uLnTx/>
                <a:uFillTx/>
                <a:latin typeface="微软雅黑" panose="020B0503020204020204" pitchFamily="34" charset="-122"/>
                <a:ea typeface="微软雅黑" panose="020B0503020204020204" pitchFamily="34" charset="-122"/>
                <a:cs typeface="+mn-cs"/>
              </a:rPr>
              <a:t>国家三大科技奖</a:t>
            </a:r>
            <a:r>
              <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sym typeface="+mn-ea"/>
              </a:rPr>
              <a:t>（通用项目）获奖数</a:t>
            </a:r>
            <a:endParaRPr kumimoji="0" lang="en-US" altLang="zh-CN"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sym typeface="+mn-ea"/>
              </a:rPr>
              <a:t>连续两个五年排名全国高校第四，</a:t>
            </a:r>
            <a:r>
              <a:rPr kumimoji="0" lang="en-US" altLang="zh-CN"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sym typeface="+mn-ea"/>
              </a:rPr>
              <a:t>2015</a:t>
            </a:r>
            <a:r>
              <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sym typeface="+mn-ea"/>
              </a:rPr>
              <a:t>年获得国家科技进步一等奖</a:t>
            </a:r>
            <a:endParaRPr kumimoji="0" lang="zh-CN" altLang="en-US" sz="2000" b="1" i="0" u="none" strike="noStrike" kern="1200" cap="none" spc="0" normalizeH="0" baseline="0" noProof="0" dirty="0" smtClean="0">
              <a:ln>
                <a:noFill/>
              </a:ln>
              <a:solidFill>
                <a:srgbClr val="506291"/>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sharpenSoften amount="-100000"/>
                    </a14:imgEffect>
                  </a14:imgLayer>
                </a14:imgProps>
              </a:ext>
            </a:extLst>
          </a:blip>
          <a:stretch>
            <a:fillRect/>
          </a:stretch>
        </p:blipFill>
        <p:spPr>
          <a:xfrm>
            <a:off x="463119" y="1574772"/>
            <a:ext cx="11516342" cy="5194242"/>
          </a:xfrm>
          <a:prstGeom prst="rect">
            <a:avLst/>
          </a:prstGeom>
          <a:noFill/>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191" y="1537537"/>
            <a:ext cx="7591721" cy="5114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科研</a:t>
            </a:r>
            <a:r>
              <a:rPr lang="zh-CN" altLang="en-US" dirty="0" smtClean="0"/>
              <a:t>平台视角</a:t>
            </a:r>
            <a:endParaRPr lang="zh-CN" altLang="en-US" dirty="0"/>
          </a:p>
        </p:txBody>
      </p:sp>
      <p:graphicFrame>
        <p:nvGraphicFramePr>
          <p:cNvPr id="8" name="表格 7"/>
          <p:cNvGraphicFramePr>
            <a:graphicFrameLocks noGrp="1"/>
          </p:cNvGraphicFramePr>
          <p:nvPr/>
        </p:nvGraphicFramePr>
        <p:xfrm>
          <a:off x="1812818" y="1947333"/>
          <a:ext cx="8798032" cy="3981451"/>
        </p:xfrm>
        <a:graphic>
          <a:graphicData uri="http://schemas.openxmlformats.org/drawingml/2006/table">
            <a:tbl>
              <a:tblPr firstRow="1" bandRow="1">
                <a:tableStyleId>{BDBED569-4797-4DF1-A0F4-6AAB3CD982D8}</a:tableStyleId>
              </a:tblPr>
              <a:tblGrid>
                <a:gridCol w="2664185"/>
                <a:gridCol w="2828672"/>
                <a:gridCol w="3305175"/>
              </a:tblGrid>
              <a:tr h="452967">
                <a:tc rowSpan="3">
                  <a:txBody>
                    <a:bodyPr/>
                    <a:lstStyle/>
                    <a:p>
                      <a:pPr algn="ctr"/>
                      <a:r>
                        <a:rPr lang="zh-CN" altLang="en-US" sz="2200" b="0" dirty="0">
                          <a:solidFill>
                            <a:schemeClr val="bg1"/>
                          </a:solidFill>
                          <a:effectLst/>
                        </a:rPr>
                        <a:t>国家</a:t>
                      </a:r>
                      <a:r>
                        <a:rPr lang="zh-CN" altLang="en-US" sz="2200" b="0" dirty="0" smtClean="0">
                          <a:solidFill>
                            <a:schemeClr val="bg1"/>
                          </a:solidFill>
                          <a:effectLst/>
                        </a:rPr>
                        <a:t>重大基地</a:t>
                      </a:r>
                      <a:r>
                        <a:rPr lang="en-US" altLang="zh-CN" sz="2200" b="0" dirty="0">
                          <a:solidFill>
                            <a:schemeClr val="bg1"/>
                          </a:solidFill>
                          <a:effectLst/>
                        </a:rPr>
                        <a:t>3</a:t>
                      </a:r>
                      <a:r>
                        <a:rPr lang="zh-CN" altLang="en-US" sz="2200" b="0" dirty="0" smtClean="0">
                          <a:solidFill>
                            <a:schemeClr val="bg1"/>
                          </a:solidFill>
                          <a:effectLst/>
                        </a:rPr>
                        <a:t>个</a:t>
                      </a:r>
                      <a:endParaRPr lang="en-US" altLang="zh-CN" sz="2200" b="0" dirty="0" smtClean="0">
                        <a:solidFill>
                          <a:schemeClr val="bg1"/>
                        </a:solidFill>
                        <a:effectLst/>
                      </a:endParaRPr>
                    </a:p>
                    <a:p>
                      <a:pPr algn="ctr"/>
                      <a:r>
                        <a:rPr lang="zh-CN" altLang="en-US" sz="2200" b="1" dirty="0" smtClean="0">
                          <a:solidFill>
                            <a:schemeClr val="bg1"/>
                          </a:solidFill>
                          <a:effectLst/>
                        </a:rPr>
                        <a:t>（全国唯一）</a:t>
                      </a:r>
                      <a:endParaRPr lang="zh-CN" altLang="en-US" sz="2200" b="1" dirty="0">
                        <a:solidFill>
                          <a:schemeClr val="bg1"/>
                        </a:solidFill>
                        <a:effectLst/>
                        <a:latin typeface="微软雅黑" panose="020B0503020204020204" pitchFamily="34" charset="-122"/>
                        <a:ea typeface="微软雅黑" panose="020B0503020204020204" pitchFamily="34" charset="-122"/>
                      </a:endParaRPr>
                    </a:p>
                  </a:txBody>
                  <a:tcPr anchor="ctr">
                    <a:lnB w="28575" cap="flat" cmpd="sng" algn="ctr">
                      <a:solidFill>
                        <a:schemeClr val="bg1">
                          <a:lumMod val="75000"/>
                        </a:schemeClr>
                      </a:solidFill>
                      <a:prstDash val="solid"/>
                      <a:round/>
                      <a:headEnd type="none" w="med" len="med"/>
                      <a:tailEnd type="none" w="med" len="med"/>
                    </a:lnB>
                    <a:solidFill>
                      <a:srgbClr val="7788B4"/>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0" dirty="0">
                          <a:sym typeface="Arial" panose="020B0604020202020204" pitchFamily="34" charset="0"/>
                        </a:rPr>
                        <a:t>1</a:t>
                      </a:r>
                      <a:r>
                        <a:rPr lang="zh-CN" altLang="en-US" b="0" dirty="0" smtClean="0">
                          <a:sym typeface="Arial" panose="020B0604020202020204" pitchFamily="34" charset="0"/>
                        </a:rPr>
                        <a:t>个国家研究中心</a:t>
                      </a:r>
                      <a:endParaRPr lang="zh-CN" altLang="en-US" b="0" dirty="0">
                        <a:latin typeface="微软雅黑" panose="020B0503020204020204" pitchFamily="34" charset="-122"/>
                        <a:ea typeface="微软雅黑" panose="020B0503020204020204" pitchFamily="34" charset="-122"/>
                        <a:sym typeface="Arial" panose="020B0604020202020204" pitchFamily="34" charset="0"/>
                      </a:endParaRPr>
                    </a:p>
                  </a:txBody>
                  <a:tcPr anchor="ctr">
                    <a:lnR w="28575" cap="flat" cmpd="sng" algn="ctr">
                      <a:solidFill>
                        <a:schemeClr val="bg1">
                          <a:lumMod val="75000"/>
                        </a:schemeClr>
                      </a:solidFill>
                      <a:prstDash val="solid"/>
                      <a:round/>
                      <a:headEnd type="none" w="med" len="med"/>
                      <a:tailEnd type="none" w="med" len="med"/>
                    </a:lnR>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0" dirty="0" smtClean="0">
                          <a:sym typeface="Arial" panose="020B0604020202020204" pitchFamily="34" charset="0"/>
                        </a:rPr>
                        <a:t>武汉光电国家研究中心</a:t>
                      </a:r>
                      <a:endParaRPr lang="zh-CN" altLang="en-US" b="0" dirty="0">
                        <a:latin typeface="微软雅黑" panose="020B0503020204020204" pitchFamily="34" charset="-122"/>
                        <a:ea typeface="微软雅黑" panose="020B0503020204020204" pitchFamily="34" charset="-122"/>
                        <a:sym typeface="Arial" panose="020B0604020202020204" pitchFamily="34" charset="0"/>
                      </a:endParaRPr>
                    </a:p>
                  </a:txBody>
                  <a:tcPr anchor="ctr">
                    <a:lnL w="28575" cap="flat" cmpd="sng" algn="ctr">
                      <a:solidFill>
                        <a:schemeClr val="bg1">
                          <a:lumMod val="75000"/>
                        </a:schemeClr>
                      </a:solidFill>
                      <a:prstDash val="solid"/>
                      <a:round/>
                      <a:headEnd type="none" w="med" len="med"/>
                      <a:tailEnd type="none" w="med" len="med"/>
                    </a:lnL>
                  </a:tcPr>
                </a:tc>
              </a:tr>
              <a:tr h="420582">
                <a:tc vMerge="1">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sym typeface="Arial" panose="020B0604020202020204" pitchFamily="34" charset="0"/>
                        </a:rPr>
                        <a:t>2</a:t>
                      </a:r>
                      <a:r>
                        <a:rPr lang="zh-CN" altLang="en-US" dirty="0" smtClean="0">
                          <a:sym typeface="Arial" panose="020B0604020202020204" pitchFamily="34" charset="0"/>
                        </a:rPr>
                        <a:t>个国家重大科学基础设施</a:t>
                      </a:r>
                      <a:endParaRPr lang="zh-CN" altLang="en-US" b="1" dirty="0">
                        <a:latin typeface="微软雅黑" panose="020B0503020204020204" pitchFamily="34" charset="-122"/>
                        <a:ea typeface="微软雅黑" panose="020B0503020204020204" pitchFamily="34" charset="-122"/>
                      </a:endParaRPr>
                    </a:p>
                  </a:txBody>
                  <a:tcPr anchor="ctr">
                    <a:lnR w="28575" cap="flat" cmpd="sng" algn="ctr">
                      <a:solidFill>
                        <a:schemeClr val="bg1">
                          <a:lumMod val="75000"/>
                        </a:schemeClr>
                      </a:solidFill>
                      <a:prstDash val="solid"/>
                      <a:round/>
                      <a:headEnd type="none" w="med" len="med"/>
                      <a:tailEnd type="none" w="med" len="med"/>
                    </a:lnR>
                    <a:lnB w="28575" cap="flat" cmpd="sng" algn="ctr">
                      <a:solidFill>
                        <a:srgbClr val="7788B4"/>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err="1" smtClean="0">
                          <a:sym typeface="Arial" panose="020B0604020202020204" pitchFamily="34" charset="0"/>
                        </a:rPr>
                        <a:t>脉冲强磁场实验装置</a:t>
                      </a:r>
                      <a:endParaRPr lang="zh-CN" altLang="en-US" b="1" dirty="0">
                        <a:latin typeface="微软雅黑" panose="020B0503020204020204" pitchFamily="34" charset="-122"/>
                        <a:ea typeface="微软雅黑" panose="020B0503020204020204" pitchFamily="34" charset="-122"/>
                      </a:endParaRPr>
                    </a:p>
                  </a:txBody>
                  <a:tcPr anchor="ctr">
                    <a:lnL w="28575" cap="flat" cmpd="sng" algn="ctr">
                      <a:solidFill>
                        <a:schemeClr val="bg1">
                          <a:lumMod val="75000"/>
                        </a:schemeClr>
                      </a:solidFill>
                      <a:prstDash val="solid"/>
                      <a:round/>
                      <a:headEnd type="none" w="med" len="med"/>
                      <a:tailEnd type="none" w="med" len="med"/>
                    </a:lnL>
                  </a:tcPr>
                </a:tc>
              </a:tr>
              <a:tr h="447675">
                <a:tc vMerge="1">
                  <a:tcPr/>
                </a:tc>
                <a:tc vMerge="1">
                  <a:tcPr anchor="ctr">
                    <a:lnR w="28575" cap="flat" cmpd="sng" algn="ctr">
                      <a:solidFill>
                        <a:schemeClr val="bg1">
                          <a:lumMod val="75000"/>
                        </a:schemeClr>
                      </a:solidFill>
                      <a:prstDash val="solid"/>
                      <a:round/>
                      <a:headEnd type="none" w="med" len="med"/>
                      <a:tailEnd type="none" w="med" len="med"/>
                    </a:lnR>
                    <a:lnB w="28575" cap="flat" cmpd="sng" algn="ctr">
                      <a:solidFill>
                        <a:srgbClr val="7788B4"/>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sym typeface="Arial" panose="020B0604020202020204" pitchFamily="34" charset="0"/>
                        </a:rPr>
                        <a:t>精密重力测量研究设施</a:t>
                      </a:r>
                      <a:endParaRPr lang="zh-CN" altLang="en-US" b="1" dirty="0">
                        <a:latin typeface="微软雅黑" panose="020B0503020204020204" pitchFamily="34" charset="-122"/>
                        <a:ea typeface="微软雅黑" panose="020B0503020204020204" pitchFamily="34" charset="-122"/>
                      </a:endParaRPr>
                    </a:p>
                  </a:txBody>
                  <a:tcPr anchor="ctr">
                    <a:lnL w="28575" cap="flat" cmpd="sng" algn="ctr">
                      <a:solidFill>
                        <a:schemeClr val="bg1">
                          <a:lumMod val="75000"/>
                        </a:schemeClr>
                      </a:solidFill>
                      <a:prstDash val="solid"/>
                      <a:round/>
                      <a:headEnd type="none" w="med" len="med"/>
                      <a:tailEnd type="none" w="med" len="med"/>
                    </a:lnL>
                    <a:lnB w="28575" cap="flat" cmpd="sng" algn="ctr">
                      <a:solidFill>
                        <a:srgbClr val="7788B4"/>
                      </a:solidFill>
                      <a:prstDash val="solid"/>
                      <a:round/>
                      <a:headEnd type="none" w="med" len="med"/>
                      <a:tailEnd type="none" w="med" len="med"/>
                    </a:lnB>
                    <a:solidFill>
                      <a:srgbClr val="DADDE6"/>
                    </a:solidFill>
                  </a:tcPr>
                </a:tc>
              </a:tr>
              <a:tr h="370840">
                <a:tc rowSpan="4">
                  <a:txBody>
                    <a:bodyPr/>
                    <a:lstStyle/>
                    <a:p>
                      <a:pPr algn="ctr"/>
                      <a:r>
                        <a:rPr lang="zh-CN" altLang="en-US" sz="2200" b="0" dirty="0">
                          <a:solidFill>
                            <a:schemeClr val="bg1"/>
                          </a:solidFill>
                          <a:effectLst/>
                        </a:rPr>
                        <a:t>国家基地</a:t>
                      </a:r>
                      <a:r>
                        <a:rPr lang="en-US" altLang="zh-CN" sz="2200" b="0" dirty="0">
                          <a:solidFill>
                            <a:schemeClr val="bg1"/>
                          </a:solidFill>
                          <a:effectLst/>
                        </a:rPr>
                        <a:t>20</a:t>
                      </a:r>
                      <a:r>
                        <a:rPr lang="zh-CN" altLang="en-US" sz="2200" b="0" dirty="0" smtClean="0">
                          <a:solidFill>
                            <a:schemeClr val="bg1"/>
                          </a:solidFill>
                          <a:effectLst/>
                        </a:rPr>
                        <a:t>个</a:t>
                      </a:r>
                      <a:endParaRPr lang="en-US" altLang="zh-CN" sz="2200" b="0" dirty="0" smtClean="0">
                        <a:solidFill>
                          <a:schemeClr val="bg1"/>
                        </a:solidFill>
                        <a:effectLst/>
                      </a:endParaRPr>
                    </a:p>
                    <a:p>
                      <a:pPr algn="ctr"/>
                      <a:r>
                        <a:rPr lang="zh-CN" altLang="en-US" sz="2200" b="1" dirty="0" smtClean="0">
                          <a:solidFill>
                            <a:schemeClr val="bg1"/>
                          </a:solidFill>
                          <a:effectLst/>
                        </a:rPr>
                        <a:t>（国内领先）</a:t>
                      </a:r>
                      <a:endParaRPr lang="zh-CN" altLang="en-US" sz="2200" b="1" dirty="0">
                        <a:solidFill>
                          <a:schemeClr val="bg1"/>
                        </a:solidFill>
                        <a:effectLst/>
                        <a:latin typeface="微软雅黑" panose="020B0503020204020204" pitchFamily="34" charset="-122"/>
                        <a:ea typeface="微软雅黑" panose="020B0503020204020204" pitchFamily="34" charset="-122"/>
                      </a:endParaRPr>
                    </a:p>
                  </a:txBody>
                  <a:tcPr anchor="ct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7788B4"/>
                    </a:solidFill>
                  </a:tcPr>
                </a:tc>
                <a:tc gridSpan="2">
                  <a:txBody>
                    <a:bodyPr/>
                    <a:lstStyle/>
                    <a:p>
                      <a:pPr algn="ctr"/>
                      <a:r>
                        <a:rPr lang="en-US" altLang="zh-CN" dirty="0">
                          <a:sym typeface="Arial" panose="020B0604020202020204" pitchFamily="34" charset="0"/>
                        </a:rPr>
                        <a:t>6</a:t>
                      </a:r>
                      <a:r>
                        <a:rPr lang="zh-CN" altLang="en-US" dirty="0">
                          <a:sym typeface="Arial" panose="020B0604020202020204" pitchFamily="34" charset="0"/>
                        </a:rPr>
                        <a:t>个国家</a:t>
                      </a:r>
                      <a:r>
                        <a:rPr lang="en-US" altLang="zh-CN" dirty="0">
                          <a:sym typeface="Arial" panose="020B0604020202020204" pitchFamily="34" charset="0"/>
                        </a:rPr>
                        <a:t>(</a:t>
                      </a:r>
                      <a:r>
                        <a:rPr lang="en-US" altLang="zh-CN" dirty="0" err="1">
                          <a:sym typeface="Arial" panose="020B0604020202020204" pitchFamily="34" charset="0"/>
                        </a:rPr>
                        <a:t>国防</a:t>
                      </a:r>
                      <a:r>
                        <a:rPr lang="en-US" altLang="zh-CN" dirty="0">
                          <a:sym typeface="Arial" panose="020B0604020202020204" pitchFamily="34" charset="0"/>
                        </a:rPr>
                        <a:t>)</a:t>
                      </a:r>
                      <a:r>
                        <a:rPr lang="zh-CN" altLang="en-US" dirty="0">
                          <a:sym typeface="Arial" panose="020B0604020202020204" pitchFamily="34" charset="0"/>
                        </a:rPr>
                        <a:t>重点实验室</a:t>
                      </a:r>
                      <a:endParaRPr lang="zh-CN" altLang="en-US" b="1" dirty="0">
                        <a:latin typeface="微软雅黑" panose="020B0503020204020204" pitchFamily="34" charset="-122"/>
                        <a:ea typeface="微软雅黑" panose="020B0503020204020204" pitchFamily="34" charset="-122"/>
                      </a:endParaRPr>
                    </a:p>
                  </a:txBody>
                  <a:tcPr anchor="ctr">
                    <a:lnT w="28575" cap="flat" cmpd="sng" algn="ctr">
                      <a:solidFill>
                        <a:srgbClr val="7788B4"/>
                      </a:solidFill>
                      <a:prstDash val="solid"/>
                      <a:round/>
                      <a:headEnd type="none" w="med" len="med"/>
                      <a:tailEnd type="none" w="med" len="med"/>
                    </a:lnT>
                  </a:tcPr>
                </a:tc>
                <a:tc hMerge="1">
                  <a:tcPr/>
                </a:tc>
              </a:tr>
              <a:tr h="370840">
                <a:tc vMerge="1">
                  <a:tcPr/>
                </a:tc>
                <a:tc gridSpan="2">
                  <a:txBody>
                    <a:bodyPr/>
                    <a:lstStyle/>
                    <a:p>
                      <a:pPr algn="ctr"/>
                      <a:r>
                        <a:rPr lang="zh-CN" altLang="en-US" dirty="0">
                          <a:sym typeface="Arial" panose="020B0604020202020204" pitchFamily="34" charset="0"/>
                        </a:rPr>
                        <a:t>6个国家工程</a:t>
                      </a:r>
                      <a:r>
                        <a:rPr lang="en-US" altLang="zh-CN" dirty="0">
                          <a:sym typeface="Arial" panose="020B0604020202020204" pitchFamily="34" charset="0"/>
                        </a:rPr>
                        <a:t>(</a:t>
                      </a:r>
                      <a:r>
                        <a:rPr lang="zh-CN" altLang="en-US" dirty="0">
                          <a:sym typeface="Arial" panose="020B0604020202020204" pitchFamily="34" charset="0"/>
                        </a:rPr>
                        <a:t>技术</a:t>
                      </a:r>
                      <a:r>
                        <a:rPr lang="en-US" altLang="zh-CN" dirty="0">
                          <a:sym typeface="Arial" panose="020B0604020202020204" pitchFamily="34" charset="0"/>
                        </a:rPr>
                        <a:t>)</a:t>
                      </a:r>
                      <a:r>
                        <a:rPr lang="zh-CN" altLang="en-US" dirty="0">
                          <a:sym typeface="Arial" panose="020B0604020202020204" pitchFamily="34" charset="0"/>
                        </a:rPr>
                        <a:t>中心</a:t>
                      </a:r>
                      <a:endParaRPr lang="zh-CN" altLang="en-US" b="1" dirty="0">
                        <a:latin typeface="微软雅黑" panose="020B0503020204020204" pitchFamily="34" charset="-122"/>
                        <a:ea typeface="微软雅黑" panose="020B0503020204020204" pitchFamily="34" charset="-122"/>
                      </a:endParaRPr>
                    </a:p>
                  </a:txBody>
                  <a:tcPr anchor="ctr"/>
                </a:tc>
                <a:tc hMerge="1">
                  <a:tcPr/>
                </a:tc>
              </a:tr>
              <a:tr h="370840">
                <a:tc vMerge="1">
                  <a:tcPr/>
                </a:tc>
                <a:tc gridSpan="2">
                  <a:txBody>
                    <a:bodyPr/>
                    <a:lstStyle/>
                    <a:p>
                      <a:pPr algn="ctr"/>
                      <a:r>
                        <a:rPr lang="en-US" altLang="zh-CN" dirty="0">
                          <a:sym typeface="Arial" panose="020B0604020202020204" pitchFamily="34" charset="0"/>
                        </a:rPr>
                        <a:t>1</a:t>
                      </a:r>
                      <a:r>
                        <a:rPr lang="zh-CN" altLang="en-US" dirty="0">
                          <a:sym typeface="Arial" panose="020B0604020202020204" pitchFamily="34" charset="0"/>
                        </a:rPr>
                        <a:t>个国家工程实验室</a:t>
                      </a:r>
                      <a:endParaRPr lang="zh-CN" altLang="en-US" b="1" dirty="0">
                        <a:latin typeface="微软雅黑" panose="020B0503020204020204" pitchFamily="34" charset="-122"/>
                        <a:ea typeface="微软雅黑" panose="020B0503020204020204" pitchFamily="34" charset="-122"/>
                      </a:endParaRPr>
                    </a:p>
                  </a:txBody>
                  <a:tcPr anchor="ctr"/>
                </a:tc>
                <a:tc hMerge="1">
                  <a:tcPr/>
                </a:tc>
              </a:tr>
              <a:tr h="404707">
                <a:tc vMerge="1">
                  <a:tcPr/>
                </a:tc>
                <a:tc gridSpan="2">
                  <a:txBody>
                    <a:bodyPr/>
                    <a:lstStyle/>
                    <a:p>
                      <a:pPr algn="ctr"/>
                      <a:r>
                        <a:rPr lang="en-US" altLang="zh-CN" dirty="0">
                          <a:sym typeface="Arial" panose="020B0604020202020204" pitchFamily="34" charset="0"/>
                        </a:rPr>
                        <a:t>1</a:t>
                      </a:r>
                      <a:r>
                        <a:rPr lang="zh-CN" altLang="en-US" dirty="0">
                          <a:sym typeface="Arial" panose="020B0604020202020204" pitchFamily="34" charset="0"/>
                        </a:rPr>
                        <a:t>个国家妇产疾病临床医学研究中心</a:t>
                      </a:r>
                      <a:endParaRPr lang="zh-CN" altLang="en-US" b="1" dirty="0">
                        <a:latin typeface="微软雅黑" panose="020B0503020204020204" pitchFamily="34" charset="-122"/>
                        <a:ea typeface="微软雅黑" panose="020B0503020204020204" pitchFamily="34" charset="-122"/>
                      </a:endParaRPr>
                    </a:p>
                  </a:txBody>
                  <a:tcPr anchor="ctr">
                    <a:lnB w="28575" cap="flat" cmpd="sng" algn="ctr">
                      <a:solidFill>
                        <a:srgbClr val="7788B4"/>
                      </a:solidFill>
                      <a:prstDash val="solid"/>
                      <a:round/>
                      <a:headEnd type="none" w="med" len="med"/>
                      <a:tailEnd type="none" w="med" len="med"/>
                    </a:lnB>
                  </a:tcPr>
                </a:tc>
                <a:tc hMerge="1">
                  <a:tcPr/>
                </a:tc>
              </a:tr>
              <a:tr h="370840">
                <a:tc rowSpan="3">
                  <a:txBody>
                    <a:bodyPr/>
                    <a:lstStyle/>
                    <a:p>
                      <a:pPr algn="ctr"/>
                      <a:r>
                        <a:rPr lang="zh-CN" altLang="en-US" sz="2200" b="0" dirty="0">
                          <a:solidFill>
                            <a:schemeClr val="bg1"/>
                          </a:solidFill>
                          <a:effectLst/>
                        </a:rPr>
                        <a:t>省部基地</a:t>
                      </a:r>
                      <a:r>
                        <a:rPr lang="en-US" altLang="zh-CN" sz="2200" b="0" dirty="0">
                          <a:solidFill>
                            <a:schemeClr val="bg1"/>
                          </a:solidFill>
                          <a:effectLst/>
                        </a:rPr>
                        <a:t>83</a:t>
                      </a:r>
                      <a:r>
                        <a:rPr lang="zh-CN" altLang="en-US" sz="2200" b="0" dirty="0" smtClean="0">
                          <a:solidFill>
                            <a:schemeClr val="bg1"/>
                          </a:solidFill>
                          <a:effectLst/>
                        </a:rPr>
                        <a:t>个</a:t>
                      </a:r>
                      <a:endParaRPr lang="en-US" altLang="zh-CN" sz="2200" b="0" dirty="0" smtClean="0">
                        <a:solidFill>
                          <a:schemeClr val="bg1"/>
                        </a:solidFill>
                        <a:effectLst/>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2200" b="1" dirty="0" smtClean="0">
                          <a:solidFill>
                            <a:schemeClr val="bg1"/>
                          </a:solidFill>
                          <a:effectLst/>
                        </a:rPr>
                        <a:t>（国内领先）</a:t>
                      </a:r>
                      <a:endParaRPr lang="zh-CN" altLang="en-US" sz="2200" b="1" dirty="0" smtClean="0">
                        <a:solidFill>
                          <a:schemeClr val="bg1"/>
                        </a:solidFill>
                        <a:effectLst/>
                        <a:latin typeface="微软雅黑" panose="020B0503020204020204" pitchFamily="34" charset="-122"/>
                        <a:ea typeface="微软雅黑" panose="020B0503020204020204" pitchFamily="34" charset="-122"/>
                      </a:endParaRPr>
                    </a:p>
                  </a:txBody>
                  <a:tcPr anchor="ctr">
                    <a:lnT w="28575" cap="flat" cmpd="sng" algn="ctr">
                      <a:solidFill>
                        <a:schemeClr val="bg1">
                          <a:lumMod val="75000"/>
                        </a:schemeClr>
                      </a:solidFill>
                      <a:prstDash val="solid"/>
                      <a:round/>
                      <a:headEnd type="none" w="med" len="med"/>
                      <a:tailEnd type="none" w="med" len="med"/>
                    </a:lnT>
                    <a:solidFill>
                      <a:srgbClr val="7788B4"/>
                    </a:solidFill>
                  </a:tcPr>
                </a:tc>
                <a:tc gridSpan="2">
                  <a:txBody>
                    <a:bodyPr/>
                    <a:lstStyle/>
                    <a:p>
                      <a:pPr algn="ctr"/>
                      <a:r>
                        <a:rPr lang="en-US" altLang="zh-CN" dirty="0">
                          <a:sym typeface="Arial" panose="020B0604020202020204" pitchFamily="34" charset="0"/>
                        </a:rPr>
                        <a:t>4个</a:t>
                      </a:r>
                      <a:r>
                        <a:rPr lang="zh-CN" altLang="zh-CN" dirty="0"/>
                        <a:t>省部共建</a:t>
                      </a:r>
                      <a:r>
                        <a:rPr lang="en-US" altLang="zh-CN" dirty="0"/>
                        <a:t>(</a:t>
                      </a:r>
                      <a:r>
                        <a:rPr lang="en-US" altLang="zh-CN" dirty="0" err="1"/>
                        <a:t>联合</a:t>
                      </a:r>
                      <a:r>
                        <a:rPr lang="en-US" altLang="zh-CN" dirty="0"/>
                        <a:t>)</a:t>
                      </a:r>
                      <a:r>
                        <a:rPr lang="zh-CN" altLang="zh-CN" dirty="0"/>
                        <a:t>国家重点实</a:t>
                      </a:r>
                      <a:endParaRPr lang="zh-CN" altLang="en-US" b="1" dirty="0">
                        <a:latin typeface="微软雅黑" panose="020B0503020204020204" pitchFamily="34" charset="-122"/>
                        <a:ea typeface="微软雅黑" panose="020B0503020204020204" pitchFamily="34" charset="-122"/>
                      </a:endParaRPr>
                    </a:p>
                  </a:txBody>
                  <a:tcPr anchor="ctr">
                    <a:lnT w="28575" cap="flat" cmpd="sng" algn="ctr">
                      <a:solidFill>
                        <a:srgbClr val="7788B4"/>
                      </a:solidFill>
                      <a:prstDash val="solid"/>
                      <a:round/>
                      <a:headEnd type="none" w="med" len="med"/>
                      <a:tailEnd type="none" w="med" len="med"/>
                    </a:lnT>
                  </a:tcPr>
                </a:tc>
                <a:tc hMerge="1">
                  <a:tcPr/>
                </a:tc>
              </a:tr>
              <a:tr h="370840">
                <a:tc vMerge="1">
                  <a:tcPr/>
                </a:tc>
                <a:tc gridSpan="2">
                  <a:txBody>
                    <a:bodyPr/>
                    <a:lstStyle/>
                    <a:p>
                      <a:pPr algn="ctr"/>
                      <a:r>
                        <a:rPr lang="en-US" altLang="zh-CN" dirty="0"/>
                        <a:t>17个</a:t>
                      </a:r>
                      <a:r>
                        <a:rPr lang="zh-CN" altLang="zh-CN" dirty="0"/>
                        <a:t>教育部重点实验室</a:t>
                      </a:r>
                      <a:endParaRPr lang="zh-CN" altLang="en-US" b="1" dirty="0">
                        <a:latin typeface="微软雅黑" panose="020B0503020204020204" pitchFamily="34" charset="-122"/>
                        <a:ea typeface="微软雅黑" panose="020B0503020204020204" pitchFamily="34" charset="-122"/>
                      </a:endParaRPr>
                    </a:p>
                  </a:txBody>
                  <a:tcPr anchor="ctr"/>
                </a:tc>
                <a:tc hMerge="1">
                  <a:tcPr/>
                </a:tc>
              </a:tr>
              <a:tr h="401320">
                <a:tc vMerge="1">
                  <a:tcPr/>
                </a:tc>
                <a:tc gridSpan="2">
                  <a:txBody>
                    <a:bodyPr/>
                    <a:lstStyle/>
                    <a:p>
                      <a:pPr algn="ctr"/>
                      <a:r>
                        <a:rPr lang="en-US" altLang="zh-CN" dirty="0">
                          <a:sym typeface="Arial" panose="020B0604020202020204" pitchFamily="34" charset="0"/>
                        </a:rPr>
                        <a:t>18个</a:t>
                      </a:r>
                      <a:r>
                        <a:rPr lang="zh-CN" altLang="zh-CN" dirty="0"/>
                        <a:t>湖北省重点实验室</a:t>
                      </a:r>
                      <a:r>
                        <a:rPr lang="zh-CN" altLang="en-US" dirty="0"/>
                        <a:t>等</a:t>
                      </a:r>
                      <a:endParaRPr lang="zh-CN" altLang="en-US" b="1" dirty="0">
                        <a:latin typeface="微软雅黑" panose="020B0503020204020204" pitchFamily="34" charset="-122"/>
                        <a:ea typeface="微软雅黑" panose="020B0503020204020204" pitchFamily="34" charset="-122"/>
                      </a:endParaRPr>
                    </a:p>
                  </a:txBody>
                  <a:tcPr anchor="ctr"/>
                </a:tc>
                <a:tc hMerge="1">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科研</a:t>
            </a:r>
            <a:r>
              <a:rPr lang="zh-CN" altLang="en-US" dirty="0" smtClean="0"/>
              <a:t>平台视角</a:t>
            </a:r>
            <a:endParaRPr lang="zh-CN" altLang="en-US" dirty="0"/>
          </a:p>
        </p:txBody>
      </p:sp>
      <p:graphicFrame>
        <p:nvGraphicFramePr>
          <p:cNvPr id="3" name="表格 2"/>
          <p:cNvGraphicFramePr>
            <a:graphicFrameLocks noGrp="1"/>
          </p:cNvGraphicFramePr>
          <p:nvPr/>
        </p:nvGraphicFramePr>
        <p:xfrm>
          <a:off x="882009" y="1854925"/>
          <a:ext cx="10717808" cy="3184916"/>
        </p:xfrm>
        <a:graphic>
          <a:graphicData uri="http://schemas.openxmlformats.org/drawingml/2006/table">
            <a:tbl>
              <a:tblPr firstRow="1" bandRow="1">
                <a:tableStyleId>{5C22544A-7EE6-4342-B048-85BDC9FD1C3A}</a:tableStyleId>
              </a:tblPr>
              <a:tblGrid>
                <a:gridCol w="768681"/>
                <a:gridCol w="4092173"/>
                <a:gridCol w="1965848"/>
                <a:gridCol w="3891106"/>
              </a:tblGrid>
              <a:tr h="454988">
                <a:tc>
                  <a:txBody>
                    <a:bodyPr/>
                    <a:lstStyle/>
                    <a:p>
                      <a:pPr algn="ctr"/>
                      <a:r>
                        <a:rPr lang="zh-CN" altLang="en-US" dirty="0" smtClean="0"/>
                        <a:t>序号</a:t>
                      </a:r>
                      <a:endParaRPr lang="zh-CN" altLang="en-US" dirty="0"/>
                    </a:p>
                  </a:txBody>
                  <a:tcPr anchor="ctr"/>
                </a:tc>
                <a:tc>
                  <a:txBody>
                    <a:bodyPr/>
                    <a:lstStyle/>
                    <a:p>
                      <a:pPr algn="ctr"/>
                      <a:r>
                        <a:rPr lang="zh-CN" altLang="en-US" dirty="0" smtClean="0"/>
                        <a:t>中心名称</a:t>
                      </a:r>
                      <a:endParaRPr lang="zh-CN" altLang="en-US" dirty="0"/>
                    </a:p>
                  </a:txBody>
                  <a:tcPr anchor="ctr"/>
                </a:tc>
                <a:tc>
                  <a:txBody>
                    <a:bodyPr/>
                    <a:lstStyle/>
                    <a:p>
                      <a:pPr algn="ctr"/>
                      <a:r>
                        <a:rPr lang="zh-CN" altLang="en-US" dirty="0" smtClean="0"/>
                        <a:t>中心主任</a:t>
                      </a:r>
                      <a:endParaRPr lang="zh-CN" altLang="en-US" dirty="0"/>
                    </a:p>
                  </a:txBody>
                  <a:tcPr anchor="ctr"/>
                </a:tc>
                <a:tc>
                  <a:txBody>
                    <a:bodyPr/>
                    <a:lstStyle/>
                    <a:p>
                      <a:pPr algn="ctr"/>
                      <a:r>
                        <a:rPr lang="zh-CN" altLang="en-US" dirty="0" smtClean="0"/>
                        <a:t>组建单位</a:t>
                      </a:r>
                      <a:endParaRPr lang="zh-CN" altLang="en-US" dirty="0"/>
                    </a:p>
                  </a:txBody>
                  <a:tcPr anchor="ctr"/>
                </a:tc>
              </a:tr>
              <a:tr h="454988">
                <a:tc>
                  <a:txBody>
                    <a:bodyPr/>
                    <a:lstStyle/>
                    <a:p>
                      <a:pPr algn="ctr"/>
                      <a:r>
                        <a:rPr lang="en-US" altLang="zh-CN" b="1" dirty="0" smtClean="0"/>
                        <a:t>1</a:t>
                      </a:r>
                      <a:endParaRPr lang="zh-CN" altLang="en-US" b="1" dirty="0"/>
                    </a:p>
                  </a:txBody>
                  <a:tcPr anchor="ctr"/>
                </a:tc>
                <a:tc>
                  <a:txBody>
                    <a:bodyPr/>
                    <a:lstStyle/>
                    <a:p>
                      <a:pPr algn="ctr"/>
                      <a:r>
                        <a:rPr lang="zh-CN" altLang="en-US" b="1" dirty="0" smtClean="0"/>
                        <a:t>北京分子科学国家研究中心</a:t>
                      </a:r>
                      <a:endParaRPr lang="zh-CN" altLang="en-US" b="1" dirty="0"/>
                    </a:p>
                  </a:txBody>
                  <a:tcPr anchor="ctr"/>
                </a:tc>
                <a:tc>
                  <a:txBody>
                    <a:bodyPr/>
                    <a:lstStyle/>
                    <a:p>
                      <a:pPr algn="ctr"/>
                      <a:r>
                        <a:rPr lang="zh-CN" altLang="en-US" b="1" dirty="0" smtClean="0"/>
                        <a:t>席振峰、张德清</a:t>
                      </a:r>
                      <a:endParaRPr lang="zh-CN" altLang="en-US" b="1" dirty="0"/>
                    </a:p>
                  </a:txBody>
                  <a:tcPr anchor="ctr"/>
                </a:tc>
                <a:tc>
                  <a:txBody>
                    <a:bodyPr/>
                    <a:lstStyle/>
                    <a:p>
                      <a:pPr algn="ctr"/>
                      <a:r>
                        <a:rPr lang="zh-CN" altLang="en-US" b="1" dirty="0" smtClean="0">
                          <a:solidFill>
                            <a:srgbClr val="C00000"/>
                          </a:solidFill>
                        </a:rPr>
                        <a:t>北京大学</a:t>
                      </a:r>
                      <a:r>
                        <a:rPr lang="zh-CN" altLang="en-US" b="1" dirty="0" smtClean="0"/>
                        <a:t>、中国科学院化学研究所</a:t>
                      </a:r>
                      <a:endParaRPr lang="zh-CN" altLang="en-US" b="1" dirty="0"/>
                    </a:p>
                  </a:txBody>
                  <a:tcPr anchor="ctr"/>
                </a:tc>
              </a:tr>
              <a:tr h="454988">
                <a:tc>
                  <a:txBody>
                    <a:bodyPr/>
                    <a:lstStyle/>
                    <a:p>
                      <a:pPr algn="ctr"/>
                      <a:r>
                        <a:rPr lang="en-US" altLang="zh-CN" b="1" dirty="0" smtClean="0"/>
                        <a:t>2</a:t>
                      </a:r>
                      <a:endParaRPr lang="zh-CN" altLang="en-US" b="1" dirty="0"/>
                    </a:p>
                  </a:txBody>
                  <a:tcPr anchor="ctr"/>
                </a:tc>
                <a:tc>
                  <a:txBody>
                    <a:bodyPr/>
                    <a:lstStyle/>
                    <a:p>
                      <a:pPr algn="ctr"/>
                      <a:r>
                        <a:rPr lang="zh-CN" altLang="en-US" b="1" dirty="0" smtClean="0"/>
                        <a:t>武汉光电国家研究中心</a:t>
                      </a:r>
                      <a:endParaRPr lang="zh-CN" altLang="en-US" b="1" dirty="0"/>
                    </a:p>
                  </a:txBody>
                  <a:tcPr anchor="ctr"/>
                </a:tc>
                <a:tc>
                  <a:txBody>
                    <a:bodyPr/>
                    <a:lstStyle/>
                    <a:p>
                      <a:pPr algn="ctr"/>
                      <a:r>
                        <a:rPr lang="zh-CN" altLang="en-US" b="1" dirty="0" smtClean="0"/>
                        <a:t>骆清铭</a:t>
                      </a:r>
                      <a:endParaRPr lang="zh-CN" altLang="en-US" b="1" dirty="0"/>
                    </a:p>
                  </a:txBody>
                  <a:tcPr anchor="ctr"/>
                </a:tc>
                <a:tc>
                  <a:txBody>
                    <a:bodyPr/>
                    <a:lstStyle/>
                    <a:p>
                      <a:pPr algn="ctr"/>
                      <a:r>
                        <a:rPr lang="zh-CN" altLang="en-US" b="1" dirty="0" smtClean="0">
                          <a:solidFill>
                            <a:srgbClr val="C00000"/>
                          </a:solidFill>
                        </a:rPr>
                        <a:t>华中科技大学</a:t>
                      </a:r>
                      <a:endParaRPr lang="zh-CN" altLang="en-US" b="1" dirty="0">
                        <a:solidFill>
                          <a:srgbClr val="C00000"/>
                        </a:solidFill>
                      </a:endParaRPr>
                    </a:p>
                  </a:txBody>
                  <a:tcPr anchor="ctr"/>
                </a:tc>
              </a:tr>
              <a:tr h="454988">
                <a:tc>
                  <a:txBody>
                    <a:bodyPr/>
                    <a:lstStyle/>
                    <a:p>
                      <a:pPr algn="ctr"/>
                      <a:r>
                        <a:rPr lang="en-US" altLang="zh-CN" b="1" dirty="0" smtClean="0"/>
                        <a:t>3</a:t>
                      </a:r>
                      <a:endParaRPr lang="zh-CN" altLang="en-US" b="1" dirty="0"/>
                    </a:p>
                  </a:txBody>
                  <a:tcPr anchor="ctr"/>
                </a:tc>
                <a:tc>
                  <a:txBody>
                    <a:bodyPr/>
                    <a:lstStyle/>
                    <a:p>
                      <a:pPr algn="ctr"/>
                      <a:r>
                        <a:rPr lang="zh-CN" altLang="en-US" b="1" dirty="0" smtClean="0"/>
                        <a:t>北京凝聚态物理国家研究中心</a:t>
                      </a:r>
                      <a:endParaRPr lang="zh-CN" altLang="en-US" b="1" dirty="0"/>
                    </a:p>
                  </a:txBody>
                  <a:tcPr anchor="ctr"/>
                </a:tc>
                <a:tc>
                  <a:txBody>
                    <a:bodyPr/>
                    <a:lstStyle/>
                    <a:p>
                      <a:pPr algn="ctr"/>
                      <a:r>
                        <a:rPr lang="zh-CN" altLang="en-US" b="1" dirty="0" smtClean="0"/>
                        <a:t>方忠</a:t>
                      </a:r>
                      <a:endParaRPr lang="zh-CN" altLang="en-US" b="1" dirty="0"/>
                    </a:p>
                  </a:txBody>
                  <a:tcPr anchor="ctr"/>
                </a:tc>
                <a:tc>
                  <a:txBody>
                    <a:bodyPr/>
                    <a:lstStyle/>
                    <a:p>
                      <a:pPr algn="ctr"/>
                      <a:r>
                        <a:rPr lang="zh-CN" altLang="en-US" b="1" dirty="0" smtClean="0"/>
                        <a:t>中国科学院物理研究所</a:t>
                      </a:r>
                      <a:endParaRPr lang="zh-CN" altLang="en-US" b="1" dirty="0"/>
                    </a:p>
                  </a:txBody>
                  <a:tcPr anchor="ctr"/>
                </a:tc>
              </a:tr>
              <a:tr h="454988">
                <a:tc>
                  <a:txBody>
                    <a:bodyPr/>
                    <a:lstStyle/>
                    <a:p>
                      <a:pPr algn="ctr"/>
                      <a:r>
                        <a:rPr lang="en-US" altLang="zh-CN" b="1" dirty="0" smtClean="0"/>
                        <a:t>4</a:t>
                      </a:r>
                      <a:endParaRPr lang="zh-CN" altLang="en-US" b="1" dirty="0"/>
                    </a:p>
                  </a:txBody>
                  <a:tcPr anchor="ctr"/>
                </a:tc>
                <a:tc>
                  <a:txBody>
                    <a:bodyPr/>
                    <a:lstStyle/>
                    <a:p>
                      <a:pPr algn="ctr"/>
                      <a:r>
                        <a:rPr lang="zh-CN" altLang="en-US" b="1" dirty="0" smtClean="0"/>
                        <a:t>北京信息科学与技术国家研究中心</a:t>
                      </a:r>
                      <a:endParaRPr lang="zh-CN" altLang="en-US" b="1" dirty="0"/>
                    </a:p>
                  </a:txBody>
                  <a:tcPr anchor="ctr"/>
                </a:tc>
                <a:tc>
                  <a:txBody>
                    <a:bodyPr/>
                    <a:lstStyle/>
                    <a:p>
                      <a:pPr algn="ctr"/>
                      <a:r>
                        <a:rPr lang="zh-CN" altLang="en-US" b="1" dirty="0" smtClean="0"/>
                        <a:t>陆建华</a:t>
                      </a:r>
                      <a:endParaRPr lang="zh-CN" altLang="en-US" b="1" dirty="0"/>
                    </a:p>
                  </a:txBody>
                  <a:tcPr anchor="ctr"/>
                </a:tc>
                <a:tc>
                  <a:txBody>
                    <a:bodyPr/>
                    <a:lstStyle/>
                    <a:p>
                      <a:pPr algn="ctr"/>
                      <a:r>
                        <a:rPr lang="zh-CN" altLang="en-US" b="1" dirty="0" smtClean="0">
                          <a:solidFill>
                            <a:srgbClr val="C00000"/>
                          </a:solidFill>
                        </a:rPr>
                        <a:t>清华大学</a:t>
                      </a:r>
                      <a:endParaRPr lang="zh-CN" altLang="en-US" b="1" dirty="0">
                        <a:solidFill>
                          <a:srgbClr val="C00000"/>
                        </a:solidFill>
                      </a:endParaRPr>
                    </a:p>
                  </a:txBody>
                  <a:tcPr anchor="ctr"/>
                </a:tc>
              </a:tr>
              <a:tr h="454988">
                <a:tc>
                  <a:txBody>
                    <a:bodyPr/>
                    <a:lstStyle/>
                    <a:p>
                      <a:pPr algn="ctr"/>
                      <a:r>
                        <a:rPr lang="en-US" altLang="zh-CN" b="1" dirty="0" smtClean="0"/>
                        <a:t>5</a:t>
                      </a:r>
                      <a:endParaRPr lang="zh-CN" altLang="en-US" b="1" dirty="0"/>
                    </a:p>
                  </a:txBody>
                  <a:tcPr anchor="ctr"/>
                </a:tc>
                <a:tc>
                  <a:txBody>
                    <a:bodyPr/>
                    <a:lstStyle/>
                    <a:p>
                      <a:pPr algn="ctr"/>
                      <a:r>
                        <a:rPr lang="zh-CN" altLang="en-US" b="1" dirty="0" smtClean="0"/>
                        <a:t>沈阳材料科学国家研究中心</a:t>
                      </a:r>
                      <a:endParaRPr lang="zh-CN" altLang="en-US" b="1" dirty="0"/>
                    </a:p>
                  </a:txBody>
                  <a:tcPr anchor="ctr"/>
                </a:tc>
                <a:tc>
                  <a:txBody>
                    <a:bodyPr/>
                    <a:lstStyle/>
                    <a:p>
                      <a:pPr algn="ctr"/>
                      <a:r>
                        <a:rPr lang="zh-CN" altLang="en-US" b="1" dirty="0" smtClean="0"/>
                        <a:t>卢柯</a:t>
                      </a:r>
                      <a:endParaRPr lang="zh-CN" altLang="en-US" b="1" dirty="0"/>
                    </a:p>
                  </a:txBody>
                  <a:tcPr anchor="ctr"/>
                </a:tc>
                <a:tc>
                  <a:txBody>
                    <a:bodyPr/>
                    <a:lstStyle/>
                    <a:p>
                      <a:pPr algn="ctr"/>
                      <a:r>
                        <a:rPr lang="zh-CN" altLang="en-US" b="1" dirty="0" smtClean="0"/>
                        <a:t>中国科学院金属研究所</a:t>
                      </a:r>
                      <a:endParaRPr lang="zh-CN" altLang="en-US" b="1" dirty="0"/>
                    </a:p>
                  </a:txBody>
                  <a:tcPr anchor="ctr"/>
                </a:tc>
              </a:tr>
              <a:tr h="454988">
                <a:tc>
                  <a:txBody>
                    <a:bodyPr/>
                    <a:lstStyle/>
                    <a:p>
                      <a:pPr algn="ctr"/>
                      <a:r>
                        <a:rPr lang="en-US" altLang="zh-CN" b="1" dirty="0" smtClean="0"/>
                        <a:t>6</a:t>
                      </a:r>
                      <a:endParaRPr lang="zh-CN" altLang="en-US" b="1" dirty="0"/>
                    </a:p>
                  </a:txBody>
                  <a:tcPr anchor="ctr"/>
                </a:tc>
                <a:tc>
                  <a:txBody>
                    <a:bodyPr/>
                    <a:lstStyle/>
                    <a:p>
                      <a:pPr algn="ctr"/>
                      <a:r>
                        <a:rPr lang="zh-CN" altLang="en-US" b="1" dirty="0" smtClean="0"/>
                        <a:t>合肥微尺度物质科学国家研究中心</a:t>
                      </a:r>
                      <a:endParaRPr lang="zh-CN" altLang="en-US" b="1" dirty="0"/>
                    </a:p>
                  </a:txBody>
                  <a:tcPr anchor="ctr"/>
                </a:tc>
                <a:tc>
                  <a:txBody>
                    <a:bodyPr/>
                    <a:lstStyle/>
                    <a:p>
                      <a:pPr algn="ctr"/>
                      <a:r>
                        <a:rPr lang="zh-CN" altLang="en-US" b="1" dirty="0" smtClean="0"/>
                        <a:t>罗毅</a:t>
                      </a:r>
                      <a:endParaRPr lang="zh-CN" altLang="en-US" b="1" dirty="0"/>
                    </a:p>
                  </a:txBody>
                  <a:tcPr anchor="ctr"/>
                </a:tc>
                <a:tc>
                  <a:txBody>
                    <a:bodyPr/>
                    <a:lstStyle/>
                    <a:p>
                      <a:pPr algn="ctr"/>
                      <a:r>
                        <a:rPr lang="zh-CN" altLang="en-US" b="1" dirty="0" smtClean="0">
                          <a:solidFill>
                            <a:srgbClr val="C00000"/>
                          </a:solidFill>
                        </a:rPr>
                        <a:t>中国科学技术大学</a:t>
                      </a:r>
                      <a:endParaRPr lang="zh-CN" altLang="en-US" b="1" dirty="0">
                        <a:solidFill>
                          <a:srgbClr val="C00000"/>
                        </a:solidFill>
                      </a:endParaRPr>
                    </a:p>
                  </a:txBody>
                  <a:tcPr anchor="ctr"/>
                </a:tc>
              </a:tr>
            </a:tbl>
          </a:graphicData>
        </a:graphic>
      </p:graphicFrame>
      <p:sp>
        <p:nvSpPr>
          <p:cNvPr id="4" name="矩形 3"/>
          <p:cNvSpPr/>
          <p:nvPr/>
        </p:nvSpPr>
        <p:spPr>
          <a:xfrm>
            <a:off x="3278778" y="5356458"/>
            <a:ext cx="6115114" cy="769441"/>
          </a:xfrm>
          <a:prstGeom prst="rect">
            <a:avLst/>
          </a:prstGeom>
        </p:spPr>
        <p:txBody>
          <a:bodyPr wrap="square">
            <a:spAutoFit/>
          </a:bodyPr>
          <a:lstStyle/>
          <a:p>
            <a:pPr algn="ctr"/>
            <a:r>
              <a:rPr lang="en-US" altLang="zh-CN" sz="2000" b="1" dirty="0" smtClean="0">
                <a:solidFill>
                  <a:srgbClr val="333333"/>
                </a:solidFill>
                <a:latin typeface="Arial" panose="020B0604020202020204" pitchFamily="34" charset="0"/>
              </a:rPr>
              <a:t>2017</a:t>
            </a:r>
            <a:r>
              <a:rPr lang="zh-CN" altLang="en-US" sz="2000" b="1" dirty="0" smtClean="0">
                <a:solidFill>
                  <a:srgbClr val="333333"/>
                </a:solidFill>
                <a:latin typeface="Arial" panose="020B0604020202020204" pitchFamily="34" charset="0"/>
              </a:rPr>
              <a:t>年</a:t>
            </a:r>
            <a:r>
              <a:rPr lang="en-US" altLang="zh-CN" sz="2000" b="1" dirty="0" smtClean="0">
                <a:solidFill>
                  <a:srgbClr val="333333"/>
                </a:solidFill>
                <a:latin typeface="Arial" panose="020B0604020202020204" pitchFamily="34" charset="0"/>
              </a:rPr>
              <a:t>11</a:t>
            </a:r>
            <a:r>
              <a:rPr lang="zh-CN" altLang="en-US" sz="2000" b="1" dirty="0" smtClean="0">
                <a:solidFill>
                  <a:srgbClr val="333333"/>
                </a:solidFill>
                <a:latin typeface="Arial" panose="020B0604020202020204" pitchFamily="34" charset="0"/>
              </a:rPr>
              <a:t>月科技部批准组建的六个国家研究中心</a:t>
            </a:r>
            <a:endParaRPr lang="en-US" altLang="zh-CN" sz="2000" b="1" dirty="0" smtClean="0">
              <a:solidFill>
                <a:srgbClr val="333333"/>
              </a:solidFill>
              <a:latin typeface="Arial" panose="020B0604020202020204" pitchFamily="34" charset="0"/>
            </a:endParaRPr>
          </a:p>
          <a:p>
            <a:pPr algn="ctr"/>
            <a:endParaRPr lang="en-US" altLang="zh-CN" sz="400" b="1" dirty="0" smtClean="0">
              <a:solidFill>
                <a:srgbClr val="333333"/>
              </a:solidFill>
              <a:latin typeface="Arial" panose="020B0604020202020204" pitchFamily="34" charset="0"/>
            </a:endParaRPr>
          </a:p>
          <a:p>
            <a:pPr algn="ctr"/>
            <a:r>
              <a:rPr lang="zh-CN" altLang="en-US" sz="2000" b="1" dirty="0">
                <a:solidFill>
                  <a:srgbClr val="333333"/>
                </a:solidFill>
              </a:rPr>
              <a:t>仅有</a:t>
            </a:r>
            <a:r>
              <a:rPr lang="en-US" altLang="zh-CN" sz="2000" b="1" dirty="0">
                <a:solidFill>
                  <a:srgbClr val="333333"/>
                </a:solidFill>
              </a:rPr>
              <a:t>3</a:t>
            </a:r>
            <a:r>
              <a:rPr lang="zh-CN" altLang="en-US" sz="2000" b="1" dirty="0">
                <a:solidFill>
                  <a:srgbClr val="333333"/>
                </a:solidFill>
              </a:rPr>
              <a:t>所高校独立</a:t>
            </a:r>
            <a:r>
              <a:rPr lang="zh-CN" altLang="en-US" sz="2000" b="1" dirty="0" smtClean="0">
                <a:solidFill>
                  <a:srgbClr val="333333"/>
                </a:solidFill>
              </a:rPr>
              <a:t>组建</a:t>
            </a:r>
            <a:endParaRPr lang="en-US" altLang="zh-CN" sz="2000" b="1" dirty="0">
              <a:solidFill>
                <a:srgbClr val="333333"/>
              </a:solidFill>
            </a:endParaRPr>
          </a:p>
        </p:txBody>
      </p:sp>
      <p:sp>
        <p:nvSpPr>
          <p:cNvPr id="6" name="矩形 5"/>
          <p:cNvSpPr/>
          <p:nvPr/>
        </p:nvSpPr>
        <p:spPr>
          <a:xfrm>
            <a:off x="2117404" y="6254294"/>
            <a:ext cx="8247017" cy="400110"/>
          </a:xfrm>
          <a:prstGeom prst="rect">
            <a:avLst/>
          </a:prstGeom>
        </p:spPr>
        <p:txBody>
          <a:bodyPr wrap="square">
            <a:spAutoFit/>
          </a:bodyPr>
          <a:lstStyle/>
          <a:p>
            <a:pPr algn="ctr"/>
            <a:r>
              <a:rPr lang="zh-CN" altLang="en-US" sz="2000" b="1" dirty="0" smtClean="0"/>
              <a:t>六个国家研究中心，有三个中心的中心主任是华中科技大学校友</a:t>
            </a:r>
            <a:endParaRPr lang="zh-CN" altLang="en-US" sz="2000" b="1" dirty="0"/>
          </a:p>
        </p:txBody>
      </p:sp>
      <p:grpSp>
        <p:nvGrpSpPr>
          <p:cNvPr id="10" name="组合 9"/>
          <p:cNvGrpSpPr/>
          <p:nvPr/>
        </p:nvGrpSpPr>
        <p:grpSpPr>
          <a:xfrm>
            <a:off x="6284433" y="2808979"/>
            <a:ext cx="877163" cy="2192017"/>
            <a:chOff x="6284433" y="2808979"/>
            <a:chExt cx="877163" cy="2192017"/>
          </a:xfrm>
        </p:grpSpPr>
        <p:sp>
          <p:nvSpPr>
            <p:cNvPr id="5" name="矩形 4"/>
            <p:cNvSpPr/>
            <p:nvPr/>
          </p:nvSpPr>
          <p:spPr>
            <a:xfrm>
              <a:off x="6399850" y="3262717"/>
              <a:ext cx="646331" cy="369332"/>
            </a:xfrm>
            <a:prstGeom prst="rect">
              <a:avLst/>
            </a:prstGeom>
          </p:spPr>
          <p:txBody>
            <a:bodyPr wrap="none">
              <a:spAutoFit/>
            </a:bodyPr>
            <a:lstStyle/>
            <a:p>
              <a:pPr algn="ctr"/>
              <a:r>
                <a:rPr lang="zh-CN" altLang="en-US" b="1" dirty="0">
                  <a:solidFill>
                    <a:srgbClr val="FF0000"/>
                  </a:solidFill>
                </a:rPr>
                <a:t>方忠</a:t>
              </a:r>
              <a:endParaRPr lang="zh-CN" altLang="en-US" b="1" dirty="0">
                <a:solidFill>
                  <a:srgbClr val="FF0000"/>
                </a:solidFill>
              </a:endParaRPr>
            </a:p>
          </p:txBody>
        </p:sp>
        <p:sp>
          <p:nvSpPr>
            <p:cNvPr id="7" name="矩形 6"/>
            <p:cNvSpPr/>
            <p:nvPr/>
          </p:nvSpPr>
          <p:spPr>
            <a:xfrm>
              <a:off x="6284433" y="2808979"/>
              <a:ext cx="877163" cy="369332"/>
            </a:xfrm>
            <a:prstGeom prst="rect">
              <a:avLst/>
            </a:prstGeom>
          </p:spPr>
          <p:txBody>
            <a:bodyPr wrap="none">
              <a:spAutoFit/>
            </a:bodyPr>
            <a:lstStyle/>
            <a:p>
              <a:pPr algn="ctr"/>
              <a:r>
                <a:rPr lang="zh-CN" altLang="en-US" b="1" dirty="0">
                  <a:solidFill>
                    <a:srgbClr val="FF0000"/>
                  </a:solidFill>
                </a:rPr>
                <a:t>骆清铭</a:t>
              </a:r>
              <a:endParaRPr lang="zh-CN" altLang="en-US" b="1" dirty="0">
                <a:solidFill>
                  <a:srgbClr val="FF0000"/>
                </a:solidFill>
              </a:endParaRPr>
            </a:p>
          </p:txBody>
        </p:sp>
        <p:sp>
          <p:nvSpPr>
            <p:cNvPr id="9" name="矩形 8"/>
            <p:cNvSpPr/>
            <p:nvPr/>
          </p:nvSpPr>
          <p:spPr>
            <a:xfrm>
              <a:off x="6400868" y="4631664"/>
              <a:ext cx="646331" cy="369332"/>
            </a:xfrm>
            <a:prstGeom prst="rect">
              <a:avLst/>
            </a:prstGeom>
          </p:spPr>
          <p:txBody>
            <a:bodyPr wrap="none">
              <a:spAutoFit/>
            </a:bodyPr>
            <a:lstStyle/>
            <a:p>
              <a:pPr algn="ctr"/>
              <a:r>
                <a:rPr lang="zh-CN" altLang="en-US" b="1" dirty="0">
                  <a:solidFill>
                    <a:srgbClr val="FF0000"/>
                  </a:solidFill>
                </a:rPr>
                <a:t>罗毅</a:t>
              </a:r>
              <a:endParaRPr lang="zh-CN" altLang="en-US" b="1"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dirty="0" smtClean="0"/>
              <a:t>三颗明珠</a:t>
            </a:r>
            <a:endParaRPr lang="zh-CN" altLang="en-US" dirty="0"/>
          </a:p>
        </p:txBody>
      </p:sp>
      <p:grpSp>
        <p:nvGrpSpPr>
          <p:cNvPr id="13" name="组合 12"/>
          <p:cNvGrpSpPr/>
          <p:nvPr/>
        </p:nvGrpSpPr>
        <p:grpSpPr>
          <a:xfrm>
            <a:off x="706957" y="1733746"/>
            <a:ext cx="8111222" cy="1447604"/>
            <a:chOff x="706957" y="1733746"/>
            <a:chExt cx="8111222" cy="1447604"/>
          </a:xfrm>
        </p:grpSpPr>
        <p:grpSp>
          <p:nvGrpSpPr>
            <p:cNvPr id="3" name="组合 2"/>
            <p:cNvGrpSpPr>
              <a:grpSpLocks noChangeAspect="1"/>
            </p:cNvGrpSpPr>
            <p:nvPr/>
          </p:nvGrpSpPr>
          <p:grpSpPr>
            <a:xfrm>
              <a:off x="706957" y="1733746"/>
              <a:ext cx="6135875" cy="1447604"/>
              <a:chOff x="-803898" y="2030537"/>
              <a:chExt cx="8303502" cy="1988226"/>
            </a:xfrm>
            <a:solidFill>
              <a:srgbClr val="7788B4"/>
            </a:solidFill>
          </p:grpSpPr>
          <p:pic>
            <p:nvPicPr>
              <p:cNvPr id="4" name="图片 3"/>
              <p:cNvPicPr/>
              <p:nvPr/>
            </p:nvPicPr>
            <p:blipFill rotWithShape="1">
              <a:blip r:embed="rId1" cstate="print">
                <a:extLst>
                  <a:ext uri="{28A0092B-C50C-407E-A947-70E740481C1C}">
                    <a14:useLocalDpi xmlns:a14="http://schemas.microsoft.com/office/drawing/2010/main" val="0"/>
                  </a:ext>
                </a:extLst>
              </a:blip>
              <a:srcRect b="1249"/>
              <a:stretch>
                <a:fillRect/>
              </a:stretch>
            </p:blipFill>
            <p:spPr>
              <a:xfrm>
                <a:off x="1796238" y="2030537"/>
                <a:ext cx="5703366" cy="1988226"/>
              </a:xfrm>
              <a:prstGeom prst="rect">
                <a:avLst/>
              </a:prstGeom>
              <a:grpFill/>
              <a:ln>
                <a:noFill/>
              </a:ln>
            </p:spPr>
          </p:pic>
          <p:sp>
            <p:nvSpPr>
              <p:cNvPr id="5" name="矩形 4"/>
              <p:cNvSpPr>
                <a:spLocks noChangeAspect="1"/>
              </p:cNvSpPr>
              <p:nvPr/>
            </p:nvSpPr>
            <p:spPr>
              <a:xfrm>
                <a:off x="-803898" y="2033865"/>
                <a:ext cx="2640000" cy="1984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zh-CN" altLang="en-US" b="1" dirty="0">
                    <a:solidFill>
                      <a:prstClr val="white"/>
                    </a:solidFill>
                    <a:latin typeface="微软雅黑" panose="020B0503020204020204" pitchFamily="34" charset="-122"/>
                    <a:ea typeface="微软雅黑" panose="020B0503020204020204" pitchFamily="34" charset="-122"/>
                  </a:rPr>
                  <a:t>武汉光电</a:t>
                </a:r>
                <a:endParaRPr lang="en-US" altLang="zh-CN" b="1" dirty="0">
                  <a:solidFill>
                    <a:prstClr val="white"/>
                  </a:solidFill>
                  <a:latin typeface="微软雅黑" panose="020B0503020204020204" pitchFamily="34" charset="-122"/>
                  <a:ea typeface="微软雅黑" panose="020B0503020204020204" pitchFamily="34" charset="-122"/>
                </a:endParaRPr>
              </a:p>
              <a:p>
                <a:pPr algn="ctr" defTabSz="457200"/>
                <a:r>
                  <a:rPr lang="zh-CN" altLang="en-US" b="1" dirty="0" smtClean="0">
                    <a:solidFill>
                      <a:prstClr val="white"/>
                    </a:solidFill>
                    <a:latin typeface="微软雅黑" panose="020B0503020204020204" pitchFamily="34" charset="-122"/>
                    <a:ea typeface="微软雅黑" panose="020B0503020204020204" pitchFamily="34" charset="-122"/>
                  </a:rPr>
                  <a:t>国家研究中心</a:t>
                </a: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6826957" y="1734554"/>
              <a:ext cx="1991222" cy="1446795"/>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国家</a:t>
              </a:r>
              <a:r>
                <a:rPr lang="zh-CN" altLang="en-US" sz="1400" b="1" dirty="0">
                  <a:solidFill>
                    <a:schemeClr val="bg1"/>
                  </a:solidFill>
                  <a:latin typeface="微软雅黑" panose="020B0503020204020204" pitchFamily="34" charset="-122"/>
                  <a:ea typeface="微软雅黑" panose="020B0503020204020204" pitchFamily="34" charset="-122"/>
                </a:rPr>
                <a:t>首批</a:t>
              </a:r>
              <a:r>
                <a:rPr lang="zh-CN" altLang="en-US" sz="1400" b="1" dirty="0" smtClean="0">
                  <a:solidFill>
                    <a:schemeClr val="bg1"/>
                  </a:solidFill>
                  <a:latin typeface="微软雅黑" panose="020B0503020204020204" pitchFamily="34" charset="-122"/>
                  <a:ea typeface="微软雅黑" panose="020B0503020204020204" pitchFamily="34" charset="-122"/>
                </a:rPr>
                <a:t>批准组建的</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六个国家研究中心之一</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仅有三所部属高校拥有</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706957" y="5007035"/>
            <a:ext cx="8111222" cy="1445152"/>
            <a:chOff x="706957" y="5007035"/>
            <a:chExt cx="8111222" cy="1445152"/>
          </a:xfrm>
        </p:grpSpPr>
        <p:grpSp>
          <p:nvGrpSpPr>
            <p:cNvPr id="9" name="组合 8"/>
            <p:cNvGrpSpPr>
              <a:grpSpLocks noChangeAspect="1"/>
            </p:cNvGrpSpPr>
            <p:nvPr/>
          </p:nvGrpSpPr>
          <p:grpSpPr>
            <a:xfrm>
              <a:off x="706957" y="5007035"/>
              <a:ext cx="6167188" cy="1445152"/>
              <a:chOff x="-872783" y="2031645"/>
              <a:chExt cx="8470378" cy="1984857"/>
            </a:xfrm>
          </p:grpSpPr>
          <p:sp>
            <p:nvSpPr>
              <p:cNvPr id="10" name="矩形 9"/>
              <p:cNvSpPr>
                <a:spLocks noChangeAspect="1"/>
              </p:cNvSpPr>
              <p:nvPr/>
            </p:nvSpPr>
            <p:spPr>
              <a:xfrm>
                <a:off x="-872783" y="2036502"/>
                <a:ext cx="2640000" cy="1980000"/>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zh-CN" altLang="en-US" b="1" dirty="0">
                    <a:solidFill>
                      <a:prstClr val="white"/>
                    </a:solidFill>
                    <a:latin typeface="微软雅黑" panose="020B0503020204020204" pitchFamily="34" charset="-122"/>
                    <a:ea typeface="微软雅黑" panose="020B0503020204020204" pitchFamily="34" charset="-122"/>
                  </a:rPr>
                  <a:t>精密重力</a:t>
                </a:r>
                <a:endParaRPr lang="en-US" altLang="zh-CN" b="1" dirty="0">
                  <a:solidFill>
                    <a:prstClr val="white"/>
                  </a:solidFill>
                  <a:latin typeface="微软雅黑" panose="020B0503020204020204" pitchFamily="34" charset="-122"/>
                  <a:ea typeface="微软雅黑" panose="020B0503020204020204" pitchFamily="34" charset="-122"/>
                </a:endParaRPr>
              </a:p>
              <a:p>
                <a:pPr algn="ctr" defTabSz="457200"/>
                <a:r>
                  <a:rPr lang="zh-CN" altLang="en-US" b="1" dirty="0">
                    <a:solidFill>
                      <a:prstClr val="white"/>
                    </a:solidFill>
                    <a:latin typeface="微软雅黑" panose="020B0503020204020204" pitchFamily="34" charset="-122"/>
                    <a:ea typeface="微软雅黑" panose="020B0503020204020204" pitchFamily="34" charset="-122"/>
                  </a:rPr>
                  <a:t>测量研究设施</a:t>
                </a:r>
                <a:endParaRPr lang="en-US" altLang="zh-CN" b="1" dirty="0">
                  <a:solidFill>
                    <a:prstClr val="white"/>
                  </a:solidFill>
                  <a:latin typeface="微软雅黑" panose="020B0503020204020204" pitchFamily="34" charset="-122"/>
                  <a:ea typeface="微软雅黑" panose="020B0503020204020204" pitchFamily="34" charset="-122"/>
                </a:endParaRPr>
              </a:p>
              <a:p>
                <a:pPr algn="ctr" defTabSz="457200"/>
                <a:r>
                  <a:rPr lang="zh-CN" altLang="en-US" sz="1200" b="1" dirty="0">
                    <a:solidFill>
                      <a:prstClr val="white"/>
                    </a:solidFill>
                    <a:latin typeface="微软雅黑" panose="020B0503020204020204" pitchFamily="34" charset="-122"/>
                    <a:ea typeface="微软雅黑" panose="020B0503020204020204" pitchFamily="34" charset="-122"/>
                  </a:rPr>
                  <a:t>（</a:t>
                </a:r>
                <a:r>
                  <a:rPr lang="ko-KR" altLang="zh-CN" sz="1200" b="1" dirty="0">
                    <a:solidFill>
                      <a:prstClr val="white"/>
                    </a:solidFill>
                    <a:latin typeface="微软雅黑" panose="020B0503020204020204" pitchFamily="34" charset="-122"/>
                  </a:rPr>
                  <a:t>国家重大科技基础设施</a:t>
                </a:r>
                <a:r>
                  <a:rPr lang="zh-CN" altLang="en-US" sz="1200" b="1" dirty="0">
                    <a:solidFill>
                      <a:prstClr val="white"/>
                    </a:solidFill>
                    <a:latin typeface="微软雅黑" panose="020B0503020204020204" pitchFamily="34" charset="-122"/>
                    <a:ea typeface="微软雅黑" panose="020B0503020204020204" pitchFamily="34" charset="-122"/>
                  </a:rPr>
                  <a:t>）</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14260"/>
              <a:stretch>
                <a:fillRect/>
              </a:stretch>
            </p:blipFill>
            <p:spPr>
              <a:xfrm>
                <a:off x="1767217" y="2031645"/>
                <a:ext cx="5830378" cy="1980000"/>
              </a:xfrm>
              <a:prstGeom prst="rect">
                <a:avLst/>
              </a:prstGeom>
              <a:ln>
                <a:noFill/>
              </a:ln>
            </p:spPr>
          </p:pic>
        </p:grpSp>
        <p:sp>
          <p:nvSpPr>
            <p:cNvPr id="14" name="矩形 13"/>
            <p:cNvSpPr/>
            <p:nvPr/>
          </p:nvSpPr>
          <p:spPr>
            <a:xfrm>
              <a:off x="6826957" y="5007035"/>
              <a:ext cx="1991222" cy="1440000"/>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拥有</a:t>
              </a:r>
              <a:r>
                <a:rPr lang="zh-CN" altLang="en-US" sz="1400" b="1" dirty="0" smtClean="0">
                  <a:solidFill>
                    <a:schemeClr val="bg1"/>
                  </a:solidFill>
                  <a:latin typeface="微软雅黑" panose="020B0503020204020204" pitchFamily="34" charset="-122"/>
                  <a:ea typeface="微软雅黑" panose="020B0503020204020204" pitchFamily="34" charset="-122"/>
                </a:rPr>
                <a:t>世界最</a:t>
              </a:r>
              <a:r>
                <a:rPr lang="zh-CN" altLang="en-US" sz="1400" b="1" dirty="0">
                  <a:solidFill>
                    <a:schemeClr val="bg1"/>
                  </a:solidFill>
                  <a:latin typeface="微软雅黑" panose="020B0503020204020204" pitchFamily="34" charset="-122"/>
                  <a:ea typeface="微软雅黑" panose="020B0503020204020204" pitchFamily="34" charset="-122"/>
                </a:rPr>
                <a:t>精准的万有引力常数</a:t>
              </a:r>
              <a:r>
                <a:rPr lang="en-US" altLang="zh-CN" sz="1400" b="1" dirty="0">
                  <a:solidFill>
                    <a:schemeClr val="bg1"/>
                  </a:solidFill>
                  <a:latin typeface="微软雅黑" panose="020B0503020204020204" pitchFamily="34" charset="-122"/>
                  <a:ea typeface="微软雅黑" panose="020B0503020204020204" pitchFamily="34" charset="-122"/>
                </a:rPr>
                <a:t>G</a:t>
              </a:r>
              <a:r>
                <a:rPr lang="zh-CN" altLang="en-US" sz="1400" b="1" dirty="0">
                  <a:solidFill>
                    <a:schemeClr val="bg1"/>
                  </a:solidFill>
                  <a:latin typeface="微软雅黑" panose="020B0503020204020204" pitchFamily="34" charset="-122"/>
                  <a:ea typeface="微软雅黑" panose="020B0503020204020204" pitchFamily="34" charset="-122"/>
                </a:rPr>
                <a:t>的测量技术，引力中心的国际地位和影响力逐步攀升，被誉为“世界的引力中心</a:t>
              </a:r>
              <a:r>
                <a:rPr lang="zh-CN" altLang="en-US" sz="1400" b="1" dirty="0" smtClean="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706957" y="3371923"/>
            <a:ext cx="8111222" cy="1440976"/>
            <a:chOff x="706957" y="3371923"/>
            <a:chExt cx="8111222" cy="1440976"/>
          </a:xfrm>
        </p:grpSpPr>
        <p:grpSp>
          <p:nvGrpSpPr>
            <p:cNvPr id="6" name="组合 5"/>
            <p:cNvGrpSpPr>
              <a:grpSpLocks noChangeAspect="1"/>
            </p:cNvGrpSpPr>
            <p:nvPr/>
          </p:nvGrpSpPr>
          <p:grpSpPr>
            <a:xfrm>
              <a:off x="706957" y="3371923"/>
              <a:ext cx="6164452" cy="1440976"/>
              <a:chOff x="-876514" y="2031645"/>
              <a:chExt cx="8470378" cy="198000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6751" t="47348" r="-3" b="630"/>
              <a:stretch>
                <a:fillRect/>
              </a:stretch>
            </p:blipFill>
            <p:spPr>
              <a:xfrm>
                <a:off x="1763486" y="2031645"/>
                <a:ext cx="5830378" cy="1980000"/>
              </a:xfrm>
              <a:prstGeom prst="rect">
                <a:avLst/>
              </a:prstGeom>
            </p:spPr>
          </p:pic>
          <p:sp>
            <p:nvSpPr>
              <p:cNvPr id="8" name="矩形 7"/>
              <p:cNvSpPr>
                <a:spLocks noChangeAspect="1"/>
              </p:cNvSpPr>
              <p:nvPr/>
            </p:nvSpPr>
            <p:spPr>
              <a:xfrm>
                <a:off x="-876514" y="2031645"/>
                <a:ext cx="2640000" cy="1980000"/>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ko-KR" altLang="zh-CN" b="1" dirty="0">
                    <a:solidFill>
                      <a:prstClr val="white"/>
                    </a:solidFill>
                    <a:latin typeface="微软雅黑" panose="020B0503020204020204" pitchFamily="34" charset="-122"/>
                    <a:ea typeface="微软雅黑" panose="020B0503020204020204" pitchFamily="34" charset="-122"/>
                  </a:rPr>
                  <a:t>国家脉冲强磁场</a:t>
                </a:r>
                <a:endParaRPr lang="en-US" altLang="ko-KR" b="1" dirty="0">
                  <a:solidFill>
                    <a:prstClr val="white"/>
                  </a:solidFill>
                  <a:latin typeface="微软雅黑" panose="020B0503020204020204" pitchFamily="34" charset="-122"/>
                  <a:ea typeface="微软雅黑" panose="020B0503020204020204" pitchFamily="34" charset="-122"/>
                </a:endParaRPr>
              </a:p>
              <a:p>
                <a:pPr algn="ctr" defTabSz="457200"/>
                <a:r>
                  <a:rPr lang="ko-KR" altLang="zh-CN" b="1" dirty="0">
                    <a:solidFill>
                      <a:prstClr val="white"/>
                    </a:solidFill>
                    <a:latin typeface="微软雅黑" panose="020B0503020204020204" pitchFamily="34" charset="-122"/>
                    <a:ea typeface="微软雅黑" panose="020B0503020204020204" pitchFamily="34" charset="-122"/>
                  </a:rPr>
                  <a:t>实验装置</a:t>
                </a:r>
                <a:endParaRPr lang="en-US" altLang="ko-KR" b="1" dirty="0">
                  <a:solidFill>
                    <a:prstClr val="white"/>
                  </a:solidFill>
                  <a:latin typeface="微软雅黑" panose="020B0503020204020204" pitchFamily="34" charset="-122"/>
                  <a:ea typeface="微软雅黑" panose="020B0503020204020204" pitchFamily="34" charset="-122"/>
                </a:endParaRPr>
              </a:p>
              <a:p>
                <a:pPr algn="ctr" defTabSz="457200"/>
                <a:r>
                  <a:rPr lang="zh-CN" altLang="en-US" sz="1200" b="1" dirty="0">
                    <a:solidFill>
                      <a:prstClr val="white"/>
                    </a:solidFill>
                    <a:latin typeface="微软雅黑" panose="020B0503020204020204" pitchFamily="34" charset="-122"/>
                    <a:ea typeface="微软雅黑" panose="020B0503020204020204" pitchFamily="34" charset="-122"/>
                  </a:rPr>
                  <a:t>（</a:t>
                </a:r>
                <a:r>
                  <a:rPr lang="ko-KR" altLang="zh-CN" sz="1200" b="1" dirty="0">
                    <a:solidFill>
                      <a:prstClr val="white"/>
                    </a:solidFill>
                    <a:latin typeface="微软雅黑" panose="020B0503020204020204" pitchFamily="34" charset="-122"/>
                  </a:rPr>
                  <a:t>国家重大科技基础设施</a:t>
                </a:r>
                <a:r>
                  <a:rPr lang="zh-CN" altLang="en-US" sz="1200" b="1" dirty="0">
                    <a:solidFill>
                      <a:prstClr val="white"/>
                    </a:solidFill>
                    <a:latin typeface="微软雅黑" panose="020B0503020204020204" pitchFamily="34" charset="-122"/>
                    <a:ea typeface="微软雅黑" panose="020B0503020204020204" pitchFamily="34" charset="-122"/>
                  </a:rPr>
                  <a:t>）</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6826957" y="3371923"/>
              <a:ext cx="1991222" cy="1440000"/>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最高</a:t>
              </a:r>
              <a:r>
                <a:rPr lang="zh-CN" altLang="en-US" sz="1400" b="1" dirty="0">
                  <a:solidFill>
                    <a:schemeClr val="bg1"/>
                  </a:solidFill>
                  <a:latin typeface="微软雅黑" panose="020B0503020204020204" pitchFamily="34" charset="-122"/>
                  <a:ea typeface="微软雅黑" panose="020B0503020204020204" pitchFamily="34" charset="-122"/>
                </a:rPr>
                <a:t>场强达到</a:t>
              </a:r>
              <a:r>
                <a:rPr lang="en-US" altLang="zh-CN" sz="1400" b="1" dirty="0">
                  <a:solidFill>
                    <a:schemeClr val="bg1"/>
                  </a:solidFill>
                  <a:latin typeface="微软雅黑" panose="020B0503020204020204" pitchFamily="34" charset="-122"/>
                  <a:ea typeface="微软雅黑" panose="020B0503020204020204" pitchFamily="34" charset="-122"/>
                </a:rPr>
                <a:t>90.6 T</a:t>
              </a:r>
              <a:r>
                <a:rPr lang="zh-CN" altLang="en-US" sz="1400" b="1" dirty="0">
                  <a:solidFill>
                    <a:schemeClr val="bg1"/>
                  </a:solidFill>
                  <a:latin typeface="微软雅黑" panose="020B0503020204020204" pitchFamily="34" charset="-122"/>
                  <a:ea typeface="微软雅黑" panose="020B0503020204020204" pitchFamily="34" charset="-122"/>
                </a:rPr>
                <a:t>，位居世界第三、亚洲第一。是世界上最好的脉冲强磁场实验装置</a:t>
              </a:r>
              <a:r>
                <a:rPr lang="zh-CN" altLang="en-US" sz="1400" b="1" dirty="0" smtClean="0">
                  <a:solidFill>
                    <a:schemeClr val="bg1"/>
                  </a:solidFill>
                  <a:latin typeface="微软雅黑" panose="020B0503020204020204" pitchFamily="34" charset="-122"/>
                  <a:ea typeface="微软雅黑" panose="020B0503020204020204" pitchFamily="34" charset="-122"/>
                </a:rPr>
                <a:t>之一</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1" name="TextBox 20"/>
          <p:cNvSpPr txBox="1"/>
          <p:nvPr/>
        </p:nvSpPr>
        <p:spPr>
          <a:xfrm>
            <a:off x="8929567" y="2958879"/>
            <a:ext cx="3262433" cy="1323439"/>
          </a:xfrm>
          <a:prstGeom prst="rect">
            <a:avLst/>
          </a:prstGeom>
          <a:noFill/>
        </p:spPr>
        <p:txBody>
          <a:bodyPr vert="horz" wrap="none" rtlCol="0">
            <a:spAutoFit/>
          </a:bodyPr>
          <a:lstStyle/>
          <a:p>
            <a:pPr algn="ctr">
              <a:lnSpc>
                <a:spcPct val="200000"/>
              </a:lnSpc>
            </a:pPr>
            <a:r>
              <a:rPr lang="zh-CN" altLang="en-US" sz="2000" dirty="0" smtClean="0">
                <a:solidFill>
                  <a:srgbClr val="7788B4"/>
                </a:solidFill>
                <a:latin typeface="微软雅黑" panose="020B0503020204020204" pitchFamily="34" charset="-122"/>
                <a:ea typeface="微软雅黑" panose="020B0503020204020204" pitchFamily="34" charset="-122"/>
              </a:rPr>
              <a:t>一个国家研究中心</a:t>
            </a:r>
            <a:endParaRPr lang="en-US" altLang="zh-CN" sz="2000" dirty="0" smtClean="0">
              <a:solidFill>
                <a:srgbClr val="7788B4"/>
              </a:solidFill>
              <a:latin typeface="微软雅黑" panose="020B0503020204020204" pitchFamily="34" charset="-122"/>
              <a:ea typeface="微软雅黑" panose="020B0503020204020204" pitchFamily="34" charset="-122"/>
            </a:endParaRPr>
          </a:p>
          <a:p>
            <a:pPr algn="ctr">
              <a:lnSpc>
                <a:spcPct val="200000"/>
              </a:lnSpc>
            </a:pPr>
            <a:r>
              <a:rPr lang="zh-CN" altLang="en-US" sz="2000" dirty="0" smtClean="0">
                <a:solidFill>
                  <a:srgbClr val="7788B4"/>
                </a:solidFill>
                <a:latin typeface="微软雅黑" panose="020B0503020204020204" pitchFamily="34" charset="-122"/>
                <a:ea typeface="微软雅黑" panose="020B0503020204020204" pitchFamily="34" charset="-122"/>
              </a:rPr>
              <a:t>两个国家重大科技基础设施</a:t>
            </a:r>
            <a:endParaRPr lang="en-US" altLang="zh-CN" sz="2000" dirty="0" smtClean="0">
              <a:solidFill>
                <a:srgbClr val="7788B4"/>
              </a:solidFill>
              <a:latin typeface="微软雅黑" panose="020B0503020204020204" pitchFamily="34" charset="-122"/>
              <a:ea typeface="微软雅黑" panose="020B0503020204020204" pitchFamily="34" charset="-122"/>
            </a:endParaRPr>
          </a:p>
        </p:txBody>
      </p:sp>
      <p:sp>
        <p:nvSpPr>
          <p:cNvPr id="2" name="矩形 1"/>
          <p:cNvSpPr/>
          <p:nvPr/>
        </p:nvSpPr>
        <p:spPr>
          <a:xfrm>
            <a:off x="9647712" y="4519535"/>
            <a:ext cx="1826142" cy="584775"/>
          </a:xfrm>
          <a:prstGeom prst="rect">
            <a:avLst/>
          </a:prstGeom>
        </p:spPr>
        <p:txBody>
          <a:bodyPr wrap="none">
            <a:spAutoFit/>
          </a:bodyPr>
          <a:lstStyle/>
          <a:p>
            <a:pPr algn="ctr"/>
            <a:r>
              <a:rPr lang="zh-CN" altLang="en-US" sz="3200" dirty="0">
                <a:solidFill>
                  <a:srgbClr val="7788B4"/>
                </a:solidFill>
                <a:latin typeface="微软雅黑" panose="020B0503020204020204" pitchFamily="34" charset="-122"/>
                <a:ea typeface="微软雅黑" panose="020B0503020204020204" pitchFamily="34" charset="-122"/>
              </a:rPr>
              <a:t>独一无二</a:t>
            </a:r>
            <a:endParaRPr lang="en-US" altLang="zh-CN" sz="3200" dirty="0">
              <a:solidFill>
                <a:srgbClr val="7788B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250"/>
                                        <p:tgtEl>
                                          <p:spTgt spid="13"/>
                                        </p:tgtEl>
                                      </p:cBhvr>
                                    </p:animEffect>
                                  </p:childTnLst>
                                </p:cTn>
                              </p:par>
                              <p:par>
                                <p:cTn id="8" presetID="22" presetClass="entr" presetSubtype="2"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250"/>
                                        <p:tgtEl>
                                          <p:spTgt spid="16"/>
                                        </p:tgtEl>
                                      </p:cBhvr>
                                    </p:animEffect>
                                  </p:childTnLst>
                                </p:cTn>
                              </p:par>
                              <p:par>
                                <p:cTn id="11" presetID="22" presetClass="entr" presetSubtype="8"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250"/>
                                        <p:tgtEl>
                                          <p:spTgt spid="1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250"/>
                                        <p:tgtEl>
                                          <p:spTgt spid="21"/>
                                        </p:tgtEl>
                                      </p:cBhvr>
                                    </p:animEffect>
                                  </p:childTnLst>
                                </p:cTn>
                              </p:par>
                            </p:childTnLst>
                          </p:cTn>
                        </p:par>
                        <p:par>
                          <p:cTn id="17" fill="hold">
                            <p:stCondLst>
                              <p:cond delay="2000"/>
                            </p:stCondLst>
                            <p:childTnLst>
                              <p:par>
                                <p:cTn id="18" presetID="10" presetClass="entr" presetSubtype="0" fill="hold" grpId="1"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2500"/>
                            </p:stCondLst>
                            <p:childTnLst>
                              <p:par>
                                <p:cTn id="22" presetID="27" presetClass="emph" presetSubtype="0" fill="remove" grpId="0" nodeType="afterEffect">
                                  <p:stCondLst>
                                    <p:cond delay="0"/>
                                  </p:stCondLst>
                                  <p:childTnLst>
                                    <p:animClr clrSpc="rgb" dir="cw">
                                      <p:cBhvr override="childStyle">
                                        <p:cTn id="23" dur="500" autoRev="1" fill="remove"/>
                                        <p:tgtEl>
                                          <p:spTgt spid="2"/>
                                        </p:tgtEl>
                                        <p:attrNameLst>
                                          <p:attrName>style.color</p:attrName>
                                        </p:attrNameLst>
                                      </p:cBhvr>
                                      <p:to>
                                        <a:schemeClr val="bg1"/>
                                      </p:to>
                                    </p:animClr>
                                    <p:animClr clrSpc="rgb" dir="cw">
                                      <p:cBhvr>
                                        <p:cTn id="24" dur="500" autoRev="1" fill="remove"/>
                                        <p:tgtEl>
                                          <p:spTgt spid="2"/>
                                        </p:tgtEl>
                                        <p:attrNameLst>
                                          <p:attrName>fillcolor</p:attrName>
                                        </p:attrNameLst>
                                      </p:cBhvr>
                                      <p:to>
                                        <a:schemeClr val="bg1"/>
                                      </p:to>
                                    </p:animClr>
                                    <p:set>
                                      <p:cBhvr>
                                        <p:cTn id="25" dur="500" autoRev="1" fill="remove"/>
                                        <p:tgtEl>
                                          <p:spTgt spid="2"/>
                                        </p:tgtEl>
                                        <p:attrNameLst>
                                          <p:attrName>fill.type</p:attrName>
                                        </p:attrNameLst>
                                      </p:cBhvr>
                                      <p:to>
                                        <p:strVal val="solid"/>
                                      </p:to>
                                    </p:set>
                                    <p:set>
                                      <p:cBhvr>
                                        <p:cTn id="26" dur="50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0635" y="909320"/>
            <a:ext cx="5164671" cy="629285"/>
          </a:xfrm>
        </p:spPr>
        <p:txBody>
          <a:bodyPr>
            <a:normAutofit/>
          </a:bodyPr>
          <a:lstStyle/>
          <a:p>
            <a:r>
              <a:rPr lang="zh-CN" altLang="en-US" dirty="0" smtClean="0">
                <a:solidFill>
                  <a:srgbClr val="7788B4"/>
                </a:solidFill>
              </a:rPr>
              <a:t>学在华中大</a:t>
            </a:r>
            <a:endParaRPr lang="zh-CN" altLang="en-US" dirty="0">
              <a:solidFill>
                <a:srgbClr val="7788B4"/>
              </a:solidFill>
            </a:endParaRPr>
          </a:p>
        </p:txBody>
      </p:sp>
      <p:sp>
        <p:nvSpPr>
          <p:cNvPr id="3" name="TextBox 2"/>
          <p:cNvSpPr txBox="1"/>
          <p:nvPr/>
        </p:nvSpPr>
        <p:spPr>
          <a:xfrm>
            <a:off x="7062363" y="3345730"/>
            <a:ext cx="4536969" cy="1631216"/>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smtClean="0">
                <a:solidFill>
                  <a:srgbClr val="7788B4"/>
                </a:solidFill>
                <a:latin typeface="+mn-ea"/>
              </a:rPr>
              <a:t>全部</a:t>
            </a:r>
            <a:r>
              <a:rPr lang="zh-CN" altLang="en-US" sz="2000" dirty="0">
                <a:solidFill>
                  <a:srgbClr val="7788B4"/>
                </a:solidFill>
                <a:latin typeface="+mn-ea"/>
              </a:rPr>
              <a:t>高水平科研平台向本科生</a:t>
            </a:r>
            <a:r>
              <a:rPr lang="zh-CN" altLang="en-US" sz="2000" dirty="0" smtClean="0">
                <a:solidFill>
                  <a:srgbClr val="7788B4"/>
                </a:solidFill>
                <a:latin typeface="+mn-ea"/>
              </a:rPr>
              <a:t>开放</a:t>
            </a:r>
            <a:endParaRPr lang="en-US" altLang="zh-CN" sz="2000" dirty="0" smtClean="0">
              <a:solidFill>
                <a:srgbClr val="7788B4"/>
              </a:solidFill>
              <a:latin typeface="+mn-ea"/>
            </a:endParaRPr>
          </a:p>
          <a:p>
            <a:pPr marL="285750" indent="-285750">
              <a:buFont typeface="Wingdings" panose="05000000000000000000" pitchFamily="2" charset="2"/>
              <a:buChar char="Ø"/>
            </a:pPr>
            <a:endParaRPr lang="en-US" altLang="zh-CN" sz="2000" dirty="0" smtClean="0">
              <a:solidFill>
                <a:srgbClr val="7788B4"/>
              </a:solidFill>
              <a:latin typeface="+mn-ea"/>
            </a:endParaRPr>
          </a:p>
          <a:p>
            <a:pPr marL="285750" indent="-285750">
              <a:buFont typeface="Wingdings" panose="05000000000000000000" pitchFamily="2" charset="2"/>
              <a:buChar char="Ø"/>
            </a:pPr>
            <a:r>
              <a:rPr lang="zh-CN" altLang="en-US" sz="2000" dirty="0" smtClean="0">
                <a:solidFill>
                  <a:srgbClr val="7788B4"/>
                </a:solidFill>
                <a:latin typeface="+mn-ea"/>
              </a:rPr>
              <a:t>全部</a:t>
            </a:r>
            <a:r>
              <a:rPr lang="zh-CN" altLang="en-US" sz="2000" dirty="0">
                <a:solidFill>
                  <a:srgbClr val="7788B4"/>
                </a:solidFill>
                <a:latin typeface="+mn-ea"/>
              </a:rPr>
              <a:t>高层次人才为本科生</a:t>
            </a:r>
            <a:r>
              <a:rPr lang="zh-CN" altLang="en-US" sz="2000" dirty="0" smtClean="0">
                <a:solidFill>
                  <a:srgbClr val="7788B4"/>
                </a:solidFill>
                <a:latin typeface="+mn-ea"/>
              </a:rPr>
              <a:t>授课</a:t>
            </a:r>
            <a:endParaRPr lang="en-US" altLang="zh-CN" sz="2000" dirty="0" smtClean="0">
              <a:solidFill>
                <a:srgbClr val="7788B4"/>
              </a:solidFill>
              <a:latin typeface="+mn-ea"/>
            </a:endParaRPr>
          </a:p>
          <a:p>
            <a:pPr marL="285750" indent="-285750">
              <a:buFont typeface="Wingdings" panose="05000000000000000000" pitchFamily="2" charset="2"/>
              <a:buChar char="Ø"/>
            </a:pPr>
            <a:endParaRPr lang="en-US" altLang="zh-CN" sz="2000" dirty="0">
              <a:solidFill>
                <a:srgbClr val="7788B4"/>
              </a:solidFill>
              <a:latin typeface="+mn-ea"/>
            </a:endParaRPr>
          </a:p>
          <a:p>
            <a:pPr marL="285750" indent="-285750">
              <a:buFont typeface="Wingdings" panose="05000000000000000000" pitchFamily="2" charset="2"/>
              <a:buChar char="Ø"/>
            </a:pPr>
            <a:r>
              <a:rPr lang="zh-CN" altLang="en-US" sz="2000" dirty="0">
                <a:solidFill>
                  <a:srgbClr val="7788B4"/>
                </a:solidFill>
                <a:latin typeface="+mn-ea"/>
              </a:rPr>
              <a:t>全部学费用于本科生</a:t>
            </a:r>
            <a:r>
              <a:rPr lang="zh-CN" altLang="en-US" sz="2000" dirty="0" smtClean="0">
                <a:solidFill>
                  <a:srgbClr val="7788B4"/>
                </a:solidFill>
                <a:latin typeface="+mn-ea"/>
              </a:rPr>
              <a:t>培养</a:t>
            </a:r>
            <a:endParaRPr lang="en-US" altLang="zh-CN" sz="2000" dirty="0">
              <a:solidFill>
                <a:srgbClr val="7788B4"/>
              </a:solidFill>
              <a:latin typeface="+mn-ea"/>
            </a:endParaRPr>
          </a:p>
        </p:txBody>
      </p:sp>
      <p:pic>
        <p:nvPicPr>
          <p:cNvPr id="4" name="图片 3"/>
          <p:cNvPicPr>
            <a:picLocks noChangeAspect="1"/>
          </p:cNvPicPr>
          <p:nvPr/>
        </p:nvPicPr>
        <p:blipFill rotWithShape="1">
          <a:blip r:embed="rId1" cstate="print">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2">
                    <a14:imgEffect>
                      <a14:backgroundRemoval t="13455" b="91273" l="21689" r="86010">
                        <a14:foregroundMark x1="46647" y1="44970" x2="46647" y2="44970"/>
                        <a14:foregroundMark x1="54346" y1="42303" x2="54346" y2="42303"/>
                        <a14:foregroundMark x1="54263" y1="51394" x2="51987" y2="52545"/>
                        <a14:foregroundMark x1="43998" y1="44485" x2="43998" y2="44485"/>
                        <a14:foregroundMark x1="50166" y1="49636" x2="50166" y2="49636"/>
                        <a14:foregroundMark x1="55588" y1="44727" x2="55588" y2="44727"/>
                        <a14:foregroundMark x1="56705" y1="78606" x2="56705" y2="78606"/>
                        <a14:foregroundMark x1="59603" y1="77939" x2="59603" y2="77939"/>
                        <a14:foregroundMark x1="60927" y1="77818" x2="60927" y2="77818"/>
                        <a14:foregroundMark x1="63204" y1="76303" x2="63204" y2="76303"/>
                        <a14:foregroundMark x1="43750" y1="55515" x2="43916" y2="56000"/>
                        <a14:foregroundMark x1="47972" y1="58970" x2="48220" y2="58970"/>
                        <a14:foregroundMark x1="54180" y1="56788" x2="54180" y2="56788"/>
                        <a14:foregroundMark x1="59147" y1="76788" x2="59147" y2="76788"/>
                        <a14:foregroundMark x1="57864" y1="83091" x2="57864" y2="83091"/>
                        <a14:backgroundMark x1="68460" y1="64121" x2="68460" y2="64121"/>
                      </a14:backgroundRemoval>
                    </a14:imgEffect>
                  </a14:imgLayer>
                </a14:imgProps>
              </a:ext>
              <a:ext uri="{28A0092B-C50C-407E-A947-70E740481C1C}">
                <a14:useLocalDpi xmlns:a14="http://schemas.microsoft.com/office/drawing/2010/main" val="0"/>
              </a:ext>
            </a:extLst>
          </a:blip>
          <a:srcRect l="23172" t="15897" r="20779" b="12180"/>
          <a:stretch>
            <a:fillRect/>
          </a:stretch>
        </p:blipFill>
        <p:spPr>
          <a:xfrm>
            <a:off x="720968" y="1673166"/>
            <a:ext cx="5627077" cy="4932485"/>
          </a:xfrm>
          <a:prstGeom prst="rect">
            <a:avLst/>
          </a:prstGeom>
        </p:spPr>
      </p:pic>
      <p:sp>
        <p:nvSpPr>
          <p:cNvPr id="5" name="TextBox 4"/>
          <p:cNvSpPr txBox="1"/>
          <p:nvPr/>
        </p:nvSpPr>
        <p:spPr>
          <a:xfrm>
            <a:off x="7394330" y="2488140"/>
            <a:ext cx="3209193" cy="461665"/>
          </a:xfrm>
          <a:prstGeom prst="rect">
            <a:avLst/>
          </a:prstGeom>
          <a:noFill/>
        </p:spPr>
        <p:txBody>
          <a:bodyPr wrap="square" rtlCol="0">
            <a:spAutoFit/>
          </a:bodyPr>
          <a:lstStyle/>
          <a:p>
            <a:r>
              <a:rPr lang="zh-CN" altLang="en-US" sz="2400" b="1" dirty="0" smtClean="0">
                <a:solidFill>
                  <a:srgbClr val="546276"/>
                </a:solidFill>
                <a:latin typeface="微软雅黑" panose="020B0503020204020204" pitchFamily="34" charset="-122"/>
                <a:ea typeface="微软雅黑" panose="020B0503020204020204" pitchFamily="34" charset="-122"/>
              </a:rPr>
              <a:t>一流教学</a:t>
            </a:r>
            <a:r>
              <a:rPr lang="zh-CN" altLang="en-US" sz="2400" b="1" dirty="0">
                <a:solidFill>
                  <a:srgbClr val="546276"/>
                </a:solidFill>
                <a:latin typeface="微软雅黑" panose="020B0503020204020204" pitchFamily="34" charset="-122"/>
                <a:ea typeface="微软雅黑" panose="020B0503020204020204" pitchFamily="34" charset="-122"/>
              </a:rPr>
              <a:t>、</a:t>
            </a:r>
            <a:r>
              <a:rPr lang="zh-CN" altLang="en-US" sz="2400" b="1" dirty="0" smtClean="0">
                <a:solidFill>
                  <a:srgbClr val="546276"/>
                </a:solidFill>
                <a:latin typeface="微软雅黑" panose="020B0503020204020204" pitchFamily="34" charset="-122"/>
                <a:ea typeface="微软雅黑" panose="020B0503020204020204" pitchFamily="34" charset="-122"/>
              </a:rPr>
              <a:t>一流本科</a:t>
            </a:r>
            <a:endParaRPr lang="en-US" altLang="zh-CN" sz="2400" b="1" dirty="0" smtClean="0">
              <a:solidFill>
                <a:srgbClr val="54627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93" y="1548719"/>
            <a:ext cx="4276825" cy="286012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1086" y="3657313"/>
            <a:ext cx="3972745" cy="2656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0916" y="1412177"/>
            <a:ext cx="4980977" cy="27684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6791" y="3710672"/>
            <a:ext cx="5463822" cy="3073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3)">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500"/>
                            </p:stCondLst>
                            <p:childTnLst>
                              <p:par>
                                <p:cTn id="24" presetID="14"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0635" y="909320"/>
            <a:ext cx="5164671" cy="629285"/>
          </a:xfrm>
        </p:spPr>
        <p:txBody>
          <a:bodyPr>
            <a:normAutofit/>
          </a:bodyPr>
          <a:lstStyle/>
          <a:p>
            <a:r>
              <a:rPr lang="zh-CN" altLang="en-US" dirty="0" smtClean="0">
                <a:solidFill>
                  <a:srgbClr val="7788B4"/>
                </a:solidFill>
              </a:rPr>
              <a:t>学在华中大</a:t>
            </a:r>
            <a:endParaRPr lang="zh-CN" altLang="en-US" dirty="0">
              <a:solidFill>
                <a:srgbClr val="7788B4"/>
              </a:solidFill>
            </a:endParaRPr>
          </a:p>
        </p:txBody>
      </p:sp>
      <p:sp>
        <p:nvSpPr>
          <p:cNvPr id="4" name="文本框 3"/>
          <p:cNvSpPr txBox="1"/>
          <p:nvPr/>
        </p:nvSpPr>
        <p:spPr>
          <a:xfrm>
            <a:off x="8574867" y="5546906"/>
            <a:ext cx="4729340" cy="369332"/>
          </a:xfrm>
          <a:prstGeom prst="rect">
            <a:avLst/>
          </a:prstGeom>
          <a:noFill/>
        </p:spPr>
        <p:txBody>
          <a:bodyPr wrap="square" rtlCol="0">
            <a:spAutoFit/>
          </a:bodyPr>
          <a:lstStyle/>
          <a:p>
            <a:r>
              <a:rPr lang="zh-CN" altLang="en-US" b="1" dirty="0" smtClean="0">
                <a:solidFill>
                  <a:srgbClr val="7788B4"/>
                </a:solidFill>
                <a:latin typeface="+mn-ea"/>
              </a:rPr>
              <a:t>陈孝平院士为本科生上外科学</a:t>
            </a:r>
            <a:endParaRPr lang="zh-CN" altLang="en-US" b="1" dirty="0">
              <a:solidFill>
                <a:srgbClr val="7788B4"/>
              </a:solidFill>
              <a:latin typeface="+mn-ea"/>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04481" y="2489807"/>
            <a:ext cx="3873221" cy="2850857"/>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4181444" y="5546906"/>
            <a:ext cx="3925191" cy="369332"/>
          </a:xfrm>
          <a:prstGeom prst="rect">
            <a:avLst/>
          </a:prstGeom>
          <a:noFill/>
        </p:spPr>
        <p:txBody>
          <a:bodyPr wrap="square" rtlCol="0">
            <a:spAutoFit/>
          </a:bodyPr>
          <a:lstStyle/>
          <a:p>
            <a:r>
              <a:rPr lang="zh-CN" altLang="en-US" b="1" dirty="0">
                <a:solidFill>
                  <a:srgbClr val="7788B4"/>
                </a:solidFill>
                <a:latin typeface="+mn-ea"/>
              </a:rPr>
              <a:t>丁烈云院士</a:t>
            </a:r>
            <a:r>
              <a:rPr lang="zh-CN" altLang="en-US" b="1" dirty="0" smtClean="0">
                <a:solidFill>
                  <a:srgbClr val="7788B4"/>
                </a:solidFill>
                <a:latin typeface="+mn-ea"/>
              </a:rPr>
              <a:t>为本科生上</a:t>
            </a:r>
            <a:r>
              <a:rPr lang="en-US" altLang="zh-CN" b="1" dirty="0" smtClean="0">
                <a:solidFill>
                  <a:srgbClr val="7788B4"/>
                </a:solidFill>
                <a:latin typeface="+mn-ea"/>
              </a:rPr>
              <a:t>《</a:t>
            </a:r>
            <a:r>
              <a:rPr lang="zh-CN" altLang="en-US" b="1" dirty="0">
                <a:solidFill>
                  <a:srgbClr val="7788B4"/>
                </a:solidFill>
                <a:latin typeface="+mn-ea"/>
              </a:rPr>
              <a:t>学科概论</a:t>
            </a:r>
            <a:r>
              <a:rPr lang="en-US" altLang="zh-CN" b="1" dirty="0">
                <a:solidFill>
                  <a:srgbClr val="7788B4"/>
                </a:solidFill>
                <a:latin typeface="+mn-ea"/>
              </a:rPr>
              <a:t>》</a:t>
            </a:r>
            <a:endParaRPr lang="zh-CN" altLang="en-US" b="1" dirty="0">
              <a:solidFill>
                <a:srgbClr val="7788B4"/>
              </a:solidFill>
              <a:latin typeface="+mn-ea"/>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5998" r="6460" b="41588"/>
          <a:stretch>
            <a:fillRect/>
          </a:stretch>
        </p:blipFill>
        <p:spPr>
          <a:xfrm>
            <a:off x="150488" y="2512906"/>
            <a:ext cx="3825060" cy="2833338"/>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7270" t="-900" r="1" b="1498"/>
          <a:stretch>
            <a:fillRect/>
          </a:stretch>
        </p:blipFill>
        <p:spPr>
          <a:xfrm>
            <a:off x="8106635" y="2489807"/>
            <a:ext cx="3873221" cy="2872769"/>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351475" y="5546906"/>
            <a:ext cx="4548960" cy="369332"/>
          </a:xfrm>
          <a:prstGeom prst="rect">
            <a:avLst/>
          </a:prstGeom>
          <a:noFill/>
        </p:spPr>
        <p:txBody>
          <a:bodyPr wrap="square" rtlCol="0">
            <a:spAutoFit/>
          </a:bodyPr>
          <a:lstStyle/>
          <a:p>
            <a:r>
              <a:rPr lang="zh-CN" altLang="en-US" b="1" dirty="0">
                <a:solidFill>
                  <a:srgbClr val="7788B4"/>
                </a:solidFill>
                <a:latin typeface="+mn-ea"/>
              </a:rPr>
              <a:t>李培根院士为本科生</a:t>
            </a:r>
            <a:r>
              <a:rPr lang="zh-CN" altLang="en-US" b="1" dirty="0" smtClean="0">
                <a:solidFill>
                  <a:srgbClr val="7788B4"/>
                </a:solidFill>
                <a:latin typeface="+mn-ea"/>
              </a:rPr>
              <a:t>上公选课</a:t>
            </a:r>
            <a:endParaRPr lang="zh-CN" altLang="en-US" b="1" dirty="0">
              <a:solidFill>
                <a:srgbClr val="7788B4"/>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noChangeAspect="1"/>
          </p:cNvGrpSpPr>
          <p:nvPr/>
        </p:nvGrpSpPr>
        <p:grpSpPr>
          <a:xfrm>
            <a:off x="1596000" y="2548172"/>
            <a:ext cx="9000000" cy="1761655"/>
            <a:chOff x="3603869" y="3012831"/>
            <a:chExt cx="5141913" cy="1006475"/>
          </a:xfrm>
          <a:solidFill>
            <a:srgbClr val="7788B4"/>
          </a:solidFill>
        </p:grpSpPr>
        <p:sp>
          <p:nvSpPr>
            <p:cNvPr id="3" name="椭圆 1"/>
            <p:cNvSpPr>
              <a:spLocks noChangeArrowheads="1"/>
            </p:cNvSpPr>
            <p:nvPr/>
          </p:nvSpPr>
          <p:spPr bwMode="auto">
            <a:xfrm>
              <a:off x="5696194" y="3025531"/>
              <a:ext cx="1008062" cy="9937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000" b="1" dirty="0">
                  <a:solidFill>
                    <a:srgbClr val="FFFFFF"/>
                  </a:solidFill>
                  <a:latin typeface="微软雅黑" panose="020B0503020204020204" pitchFamily="34" charset="-122"/>
                  <a:ea typeface="微软雅黑" panose="020B0503020204020204" pitchFamily="34" charset="-122"/>
                </a:rPr>
                <a:t>学科基础课程</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 name="椭圆 5"/>
            <p:cNvSpPr>
              <a:spLocks noChangeArrowheads="1"/>
            </p:cNvSpPr>
            <p:nvPr/>
          </p:nvSpPr>
          <p:spPr bwMode="auto">
            <a:xfrm>
              <a:off x="3603869" y="3012831"/>
              <a:ext cx="1008063" cy="9937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000" b="1" dirty="0">
                  <a:solidFill>
                    <a:srgbClr val="FFFFFF"/>
                  </a:solidFill>
                  <a:latin typeface="微软雅黑" panose="020B0503020204020204" pitchFamily="34" charset="-122"/>
                  <a:ea typeface="微软雅黑" panose="020B0503020204020204" pitchFamily="34" charset="-122"/>
                </a:rPr>
                <a:t>通识</a:t>
              </a:r>
              <a:r>
                <a:rPr lang="zh-CN" altLang="en-US" sz="2000" b="1" dirty="0" smtClean="0">
                  <a:solidFill>
                    <a:srgbClr val="FFFFFF"/>
                  </a:solidFill>
                  <a:latin typeface="微软雅黑" panose="020B0503020204020204" pitchFamily="34" charset="-122"/>
                  <a:ea typeface="微软雅黑" panose="020B0503020204020204" pitchFamily="34" charset="-122"/>
                </a:rPr>
                <a:t>教育课程</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5" name="椭圆 6"/>
            <p:cNvSpPr>
              <a:spLocks noChangeArrowheads="1"/>
            </p:cNvSpPr>
            <p:nvPr/>
          </p:nvSpPr>
          <p:spPr bwMode="auto">
            <a:xfrm>
              <a:off x="7737719" y="3012831"/>
              <a:ext cx="1008063" cy="9937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000" b="1" dirty="0">
                  <a:solidFill>
                    <a:srgbClr val="FFFFFF"/>
                  </a:solidFill>
                  <a:latin typeface="微软雅黑" panose="020B0503020204020204" pitchFamily="34" charset="-122"/>
                  <a:ea typeface="微软雅黑" panose="020B0503020204020204" pitchFamily="34" charset="-122"/>
                </a:rPr>
                <a:t>专业课程</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6" name="矩形 17"/>
            <p:cNvSpPr>
              <a:spLocks noChangeArrowheads="1"/>
            </p:cNvSpPr>
            <p:nvPr/>
          </p:nvSpPr>
          <p:spPr bwMode="auto">
            <a:xfrm flipV="1">
              <a:off x="4650825" y="3525594"/>
              <a:ext cx="1006475" cy="46037"/>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1">
                <a:solidFill>
                  <a:srgbClr val="000000"/>
                </a:solidFill>
                <a:latin typeface="微软雅黑" panose="020B0503020204020204" pitchFamily="34" charset="-122"/>
                <a:ea typeface="微软雅黑" panose="020B0503020204020204" pitchFamily="34" charset="-122"/>
              </a:endParaRPr>
            </a:p>
          </p:txBody>
        </p:sp>
        <p:sp>
          <p:nvSpPr>
            <p:cNvPr id="7" name="矩形 18"/>
            <p:cNvSpPr>
              <a:spLocks noChangeArrowheads="1"/>
            </p:cNvSpPr>
            <p:nvPr/>
          </p:nvSpPr>
          <p:spPr bwMode="auto">
            <a:xfrm>
              <a:off x="6743150" y="3525594"/>
              <a:ext cx="955675" cy="46037"/>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1">
                <a:solidFill>
                  <a:srgbClr val="000000"/>
                </a:solidFill>
                <a:latin typeface="微软雅黑" panose="020B0503020204020204" pitchFamily="34" charset="-122"/>
                <a:ea typeface="微软雅黑" panose="020B0503020204020204" pitchFamily="34" charset="-122"/>
              </a:endParaRPr>
            </a:p>
          </p:txBody>
        </p:sp>
      </p:grpSp>
      <p:sp>
        <p:nvSpPr>
          <p:cNvPr id="9" name="矩形 8"/>
          <p:cNvSpPr/>
          <p:nvPr/>
        </p:nvSpPr>
        <p:spPr>
          <a:xfrm>
            <a:off x="4336544" y="5090746"/>
            <a:ext cx="4185761" cy="461665"/>
          </a:xfrm>
          <a:prstGeom prst="rect">
            <a:avLst/>
          </a:prstGeom>
        </p:spPr>
        <p:txBody>
          <a:bodyPr wrap="none">
            <a:spAutoFit/>
          </a:bodyPr>
          <a:lstStyle/>
          <a:p>
            <a:r>
              <a:rPr lang="zh-CN" altLang="en-US" sz="2400" b="1" dirty="0">
                <a:solidFill>
                  <a:srgbClr val="506291"/>
                </a:solidFill>
                <a:latin typeface="微软雅黑" panose="020B0503020204020204" pitchFamily="34" charset="-122"/>
                <a:ea typeface="微软雅黑" panose="020B0503020204020204" pitchFamily="34" charset="-122"/>
              </a:rPr>
              <a:t>三个层次打造全新的课程体系</a:t>
            </a:r>
            <a:endParaRPr lang="zh-CN" altLang="en-US" sz="2400" b="1" dirty="0">
              <a:solidFill>
                <a:srgbClr val="506291"/>
              </a:solidFill>
              <a:latin typeface="微软雅黑" panose="020B0503020204020204" pitchFamily="34" charset="-122"/>
              <a:ea typeface="微软雅黑" panose="020B0503020204020204" pitchFamily="34" charset="-122"/>
            </a:endParaRPr>
          </a:p>
        </p:txBody>
      </p:sp>
      <p:sp>
        <p:nvSpPr>
          <p:cNvPr id="11" name="标题 1"/>
          <p:cNvSpPr>
            <a:spLocks noGrp="1"/>
          </p:cNvSpPr>
          <p:nvPr>
            <p:ph type="title"/>
          </p:nvPr>
        </p:nvSpPr>
        <p:spPr>
          <a:xfrm>
            <a:off x="1270635" y="909320"/>
            <a:ext cx="5164671" cy="629285"/>
          </a:xfrm>
        </p:spPr>
        <p:txBody>
          <a:bodyPr>
            <a:normAutofit/>
          </a:bodyPr>
          <a:lstStyle/>
          <a:p>
            <a:r>
              <a:rPr lang="zh-CN" altLang="en-US" dirty="0" smtClean="0">
                <a:solidFill>
                  <a:srgbClr val="7788B4"/>
                </a:solidFill>
              </a:rPr>
              <a:t>学在华中大</a:t>
            </a:r>
            <a:endParaRPr lang="zh-CN" altLang="en-US" dirty="0">
              <a:solidFill>
                <a:srgbClr val="7788B4"/>
              </a:solidFill>
            </a:endParaRPr>
          </a:p>
        </p:txBody>
      </p:sp>
      <p:sp>
        <p:nvSpPr>
          <p:cNvPr id="12" name="标题 1"/>
          <p:cNvSpPr txBox="1"/>
          <p:nvPr/>
        </p:nvSpPr>
        <p:spPr>
          <a:xfrm>
            <a:off x="1116791" y="1539538"/>
            <a:ext cx="4623435"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400" b="0" smtClean="0"/>
              <a:t>个性化、多样化人才培养机制</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080527" y="1646719"/>
            <a:ext cx="9071487" cy="4766774"/>
            <a:chOff x="1038671" y="368128"/>
            <a:chExt cx="10068071" cy="5713887"/>
          </a:xfrm>
        </p:grpSpPr>
        <p:sp>
          <p:nvSpPr>
            <p:cNvPr id="2" name="平行四边形 1"/>
            <p:cNvSpPr/>
            <p:nvPr/>
          </p:nvSpPr>
          <p:spPr>
            <a:xfrm>
              <a:off x="1038671" y="5433943"/>
              <a:ext cx="2275232" cy="648072"/>
            </a:xfrm>
            <a:prstGeom prst="parallelogram">
              <a:avLst>
                <a:gd name="adj" fmla="val 6615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defTabSz="457200"/>
              <a:r>
                <a:rPr lang="zh-CN" altLang="en-US" sz="1600" b="1" dirty="0">
                  <a:solidFill>
                    <a:prstClr val="white"/>
                  </a:solidFill>
                  <a:latin typeface="微软雅黑" panose="020B0503020204020204" pitchFamily="34" charset="-122"/>
                  <a:ea typeface="微软雅黑" panose="020B0503020204020204" pitchFamily="34" charset="-122"/>
                </a:rPr>
                <a:t>第一学期开始</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 name="平行四边形 2"/>
            <p:cNvSpPr/>
            <p:nvPr/>
          </p:nvSpPr>
          <p:spPr>
            <a:xfrm>
              <a:off x="3018115" y="4785871"/>
              <a:ext cx="2275232" cy="648072"/>
            </a:xfrm>
            <a:prstGeom prst="parallelogram">
              <a:avLst>
                <a:gd name="adj" fmla="val 6615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defTabSz="457200"/>
              <a:r>
                <a:rPr lang="zh-CN" altLang="en-US" b="1" dirty="0">
                  <a:solidFill>
                    <a:prstClr val="white"/>
                  </a:solidFill>
                  <a:latin typeface="微软雅黑" panose="020B0503020204020204" pitchFamily="34" charset="-122"/>
                  <a:ea typeface="微软雅黑" panose="020B0503020204020204" pitchFamily="34" charset="-122"/>
                </a:rPr>
                <a:t>第一学期末</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4936875" y="4197182"/>
              <a:ext cx="2275232" cy="648072"/>
            </a:xfrm>
            <a:prstGeom prst="parallelogram">
              <a:avLst>
                <a:gd name="adj" fmla="val 6615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defTabSz="457200"/>
              <a:r>
                <a:rPr lang="zh-CN" altLang="zh-CN" b="1" dirty="0">
                  <a:solidFill>
                    <a:prstClr val="white"/>
                  </a:solidFill>
                  <a:latin typeface="Microsoft YaHei UI" panose="020B0503020204020204" pitchFamily="34" charset="-122"/>
                  <a:ea typeface="Microsoft YaHei UI" panose="020B0503020204020204" pitchFamily="34" charset="-122"/>
                </a:rPr>
                <a:t>第三学期</a:t>
              </a:r>
              <a:endParaRPr lang="zh-CN" altLang="en-US" b="1" dirty="0">
                <a:solidFill>
                  <a:prstClr val="white"/>
                </a:solidFill>
                <a:latin typeface="Microsoft YaHei UI" panose="020B0503020204020204" pitchFamily="34" charset="-122"/>
                <a:ea typeface="Microsoft YaHei UI" panose="020B0503020204020204" pitchFamily="34" charset="-122"/>
              </a:endParaRPr>
            </a:p>
          </p:txBody>
        </p:sp>
        <p:sp>
          <p:nvSpPr>
            <p:cNvPr id="5" name="平行四边形 4"/>
            <p:cNvSpPr/>
            <p:nvPr/>
          </p:nvSpPr>
          <p:spPr>
            <a:xfrm>
              <a:off x="6916318" y="3549110"/>
              <a:ext cx="2275232" cy="648072"/>
            </a:xfrm>
            <a:prstGeom prst="parallelogram">
              <a:avLst>
                <a:gd name="adj" fmla="val 6615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defTabSz="457200"/>
              <a:r>
                <a:rPr lang="zh-CN" altLang="en-US" b="1" dirty="0">
                  <a:solidFill>
                    <a:prstClr val="white"/>
                  </a:solidFill>
                  <a:latin typeface="Microsoft YaHei UI" panose="020B0503020204020204" pitchFamily="34" charset="-122"/>
                  <a:ea typeface="Microsoft YaHei UI" panose="020B0503020204020204" pitchFamily="34" charset="-122"/>
                </a:rPr>
                <a:t>第四学期末</a:t>
              </a:r>
              <a:endParaRPr lang="zh-CN" altLang="en-US" b="1" dirty="0">
                <a:solidFill>
                  <a:prstClr val="white"/>
                </a:solidFill>
                <a:latin typeface="Microsoft YaHei UI" panose="020B0503020204020204" pitchFamily="34" charset="-122"/>
                <a:ea typeface="Microsoft YaHei UI" panose="020B0503020204020204" pitchFamily="34" charset="-122"/>
              </a:endParaRPr>
            </a:p>
          </p:txBody>
        </p:sp>
        <p:sp>
          <p:nvSpPr>
            <p:cNvPr id="6" name="平行四边形 5"/>
            <p:cNvSpPr/>
            <p:nvPr/>
          </p:nvSpPr>
          <p:spPr>
            <a:xfrm>
              <a:off x="8831510" y="2901038"/>
              <a:ext cx="2275232" cy="648072"/>
            </a:xfrm>
            <a:prstGeom prst="parallelogram">
              <a:avLst>
                <a:gd name="adj" fmla="val 66153"/>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defTabSz="457200"/>
              <a:r>
                <a:rPr lang="zh-CN" altLang="en-US" b="1" dirty="0">
                  <a:solidFill>
                    <a:prstClr val="white"/>
                  </a:solidFill>
                  <a:latin typeface="Microsoft YaHei UI" panose="020B0503020204020204" pitchFamily="34" charset="-122"/>
                  <a:ea typeface="Microsoft YaHei UI" panose="020B0503020204020204" pitchFamily="34" charset="-122"/>
                </a:rPr>
                <a:t>三年级</a:t>
              </a:r>
              <a:endParaRPr lang="zh-CN" altLang="en-US" b="1" dirty="0">
                <a:solidFill>
                  <a:prstClr val="white"/>
                </a:solidFill>
                <a:latin typeface="Microsoft YaHei UI" panose="020B0503020204020204" pitchFamily="34" charset="-122"/>
                <a:ea typeface="Microsoft YaHei UI" panose="020B0503020204020204" pitchFamily="34" charset="-122"/>
              </a:endParaRPr>
            </a:p>
          </p:txBody>
        </p:sp>
        <p:cxnSp>
          <p:nvCxnSpPr>
            <p:cNvPr id="7" name="直接连接符 6"/>
            <p:cNvCxnSpPr/>
            <p:nvPr/>
          </p:nvCxnSpPr>
          <p:spPr>
            <a:xfrm flipV="1">
              <a:off x="3018115" y="2901036"/>
              <a:ext cx="0" cy="2532907"/>
            </a:xfrm>
            <a:prstGeom prst="line">
              <a:avLst/>
            </a:prstGeom>
            <a:ln w="3175">
              <a:solidFill>
                <a:srgbClr val="546276"/>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56147" y="3319752"/>
              <a:ext cx="1631118" cy="1881525"/>
            </a:xfrm>
            <a:prstGeom prst="rect">
              <a:avLst/>
            </a:prstGeom>
          </p:spPr>
          <p:txBody>
            <a:bodyPr wrap="square" lIns="91431" tIns="45715" rIns="91431" bIns="45715">
              <a:spAutoFit/>
            </a:bodyPr>
            <a:lstStyle/>
            <a:p>
              <a:pPr defTabSz="457200">
                <a:lnSpc>
                  <a:spcPct val="150000"/>
                </a:lnSpc>
              </a:pPr>
              <a:r>
                <a:rPr lang="zh-CN" altLang="en-US" sz="1600" dirty="0" smtClean="0">
                  <a:solidFill>
                    <a:srgbClr val="546276"/>
                  </a:solidFill>
                  <a:latin typeface="微软雅黑" panose="020B0503020204020204" pitchFamily="34" charset="-122"/>
                  <a:ea typeface="微软雅黑" panose="020B0503020204020204" pitchFamily="34" charset="-122"/>
                  <a:cs typeface="+mn-ea"/>
                  <a:sym typeface="Arial" panose="020B0604020202020204" pitchFamily="34" charset="0"/>
                </a:rPr>
                <a:t>可参加选拔进入各专业实验班</a:t>
              </a:r>
              <a:r>
                <a:rPr lang="zh-CN" altLang="en-US" sz="1600" dirty="0">
                  <a:solidFill>
                    <a:srgbClr val="546276"/>
                  </a:solidFill>
                  <a:latin typeface="微软雅黑" panose="020B0503020204020204" pitchFamily="34" charset="-122"/>
                  <a:ea typeface="微软雅黑" panose="020B0503020204020204" pitchFamily="34" charset="-122"/>
                  <a:cs typeface="+mn-ea"/>
                  <a:sym typeface="Arial" panose="020B0604020202020204" pitchFamily="34" charset="0"/>
                </a:rPr>
                <a:t>、卓越班、国际联合</a:t>
              </a:r>
              <a:r>
                <a:rPr lang="zh-CN" altLang="en-US" sz="1600" dirty="0" smtClean="0">
                  <a:solidFill>
                    <a:srgbClr val="546276"/>
                  </a:solidFill>
                  <a:latin typeface="微软雅黑" panose="020B0503020204020204" pitchFamily="34" charset="-122"/>
                  <a:ea typeface="微软雅黑" panose="020B0503020204020204" pitchFamily="34" charset="-122"/>
                  <a:cs typeface="+mn-ea"/>
                  <a:sym typeface="Arial" panose="020B0604020202020204" pitchFamily="34" charset="0"/>
                </a:rPr>
                <a:t>班</a:t>
              </a:r>
              <a:endParaRPr lang="zh-CN" altLang="en-US" sz="1600" dirty="0">
                <a:solidFill>
                  <a:srgbClr val="546276"/>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9" name="直接连接符 8"/>
            <p:cNvCxnSpPr/>
            <p:nvPr/>
          </p:nvCxnSpPr>
          <p:spPr>
            <a:xfrm flipV="1">
              <a:off x="4948166" y="2283475"/>
              <a:ext cx="0" cy="2502396"/>
            </a:xfrm>
            <a:prstGeom prst="line">
              <a:avLst/>
            </a:prstGeom>
            <a:ln w="3175">
              <a:solidFill>
                <a:srgbClr val="546276"/>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383294" y="3223585"/>
              <a:ext cx="1408991" cy="1438810"/>
            </a:xfrm>
            <a:prstGeom prst="rect">
              <a:avLst/>
            </a:prstGeom>
          </p:spPr>
          <p:txBody>
            <a:bodyPr wrap="square" lIns="91431" tIns="45715" rIns="91431" bIns="45715">
              <a:spAutoFit/>
            </a:bodyPr>
            <a:lstStyle/>
            <a:p>
              <a:pPr defTabSz="457200" latinLnBrk="1">
                <a:lnSpc>
                  <a:spcPct val="150000"/>
                </a:lnSpc>
              </a:pPr>
              <a:r>
                <a:rPr lang="zh-CN" altLang="zh-CN" sz="1600" dirty="0" smtClean="0">
                  <a:solidFill>
                    <a:srgbClr val="546276"/>
                  </a:solidFill>
                  <a:latin typeface="微软雅黑" panose="020B0503020204020204" pitchFamily="34" charset="-122"/>
                  <a:ea typeface="微软雅黑" panose="020B0503020204020204" pitchFamily="34" charset="-122"/>
                </a:rPr>
                <a:t>可</a:t>
              </a:r>
              <a:r>
                <a:rPr lang="zh-CN" altLang="zh-CN" sz="1600" dirty="0">
                  <a:solidFill>
                    <a:srgbClr val="546276"/>
                  </a:solidFill>
                  <a:latin typeface="微软雅黑" panose="020B0503020204020204" pitchFamily="34" charset="-122"/>
                  <a:ea typeface="微软雅黑" panose="020B0503020204020204" pitchFamily="34" charset="-122"/>
                </a:rPr>
                <a:t>申请在全校范围内转专业</a:t>
              </a:r>
              <a:endParaRPr lang="zh-CN" altLang="zh-CN" sz="1600" dirty="0">
                <a:solidFill>
                  <a:srgbClr val="54627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V="1">
              <a:off x="6900344" y="1773701"/>
              <a:ext cx="0" cy="2423481"/>
            </a:xfrm>
            <a:prstGeom prst="line">
              <a:avLst/>
            </a:prstGeom>
            <a:ln w="3175">
              <a:solidFill>
                <a:srgbClr val="54627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157601" y="2123368"/>
              <a:ext cx="1570688" cy="1881525"/>
            </a:xfrm>
            <a:prstGeom prst="rect">
              <a:avLst/>
            </a:prstGeom>
          </p:spPr>
          <p:txBody>
            <a:bodyPr wrap="square" lIns="91431" tIns="45715" rIns="91431" bIns="45715">
              <a:spAutoFit/>
            </a:bodyPr>
            <a:lstStyle/>
            <a:p>
              <a:pPr defTabSz="457200" latinLnBrk="1">
                <a:lnSpc>
                  <a:spcPct val="150000"/>
                </a:lnSpc>
              </a:pPr>
              <a:r>
                <a:rPr lang="zh-CN" altLang="zh-CN" sz="1600" dirty="0" smtClean="0">
                  <a:solidFill>
                    <a:srgbClr val="546276"/>
                  </a:solidFill>
                  <a:latin typeface="微软雅黑" panose="020B0503020204020204" pitchFamily="34" charset="-122"/>
                  <a:ea typeface="微软雅黑" panose="020B0503020204020204" pitchFamily="34" charset="-122"/>
                </a:rPr>
                <a:t>“</a:t>
              </a:r>
              <a:r>
                <a:rPr lang="zh-CN" altLang="zh-CN" sz="1600" dirty="0">
                  <a:solidFill>
                    <a:srgbClr val="546276"/>
                  </a:solidFill>
                  <a:latin typeface="微软雅黑" panose="020B0503020204020204" pitchFamily="34" charset="-122"/>
                  <a:ea typeface="微软雅黑" panose="020B0503020204020204" pitchFamily="34" charset="-122"/>
                </a:rPr>
                <a:t>七校联合办学</a:t>
              </a:r>
              <a:r>
                <a:rPr lang="zh-CN" altLang="zh-CN" sz="1600" dirty="0" smtClean="0">
                  <a:solidFill>
                    <a:srgbClr val="546276"/>
                  </a:solidFill>
                  <a:latin typeface="微软雅黑" panose="020B0503020204020204" pitchFamily="34" charset="-122"/>
                  <a:ea typeface="微软雅黑" panose="020B0503020204020204" pitchFamily="34" charset="-122"/>
                </a:rPr>
                <a:t>” 在</a:t>
              </a:r>
              <a:r>
                <a:rPr lang="zh-CN" altLang="zh-CN" sz="1600" dirty="0">
                  <a:solidFill>
                    <a:srgbClr val="546276"/>
                  </a:solidFill>
                  <a:latin typeface="微软雅黑" panose="020B0503020204020204" pitchFamily="34" charset="-122"/>
                  <a:ea typeface="微软雅黑" panose="020B0503020204020204" pitchFamily="34" charset="-122"/>
                </a:rPr>
                <a:t>武汉市七</a:t>
              </a:r>
              <a:r>
                <a:rPr lang="zh-CN" altLang="zh-CN" sz="1600" dirty="0" smtClean="0">
                  <a:solidFill>
                    <a:srgbClr val="546276"/>
                  </a:solidFill>
                  <a:latin typeface="微软雅黑" panose="020B0503020204020204" pitchFamily="34" charset="-122"/>
                  <a:ea typeface="微软雅黑" panose="020B0503020204020204" pitchFamily="34" charset="-122"/>
                </a:rPr>
                <a:t>所部属高校辅</a:t>
              </a:r>
              <a:r>
                <a:rPr lang="zh-CN" altLang="zh-CN" sz="1600" dirty="0">
                  <a:solidFill>
                    <a:srgbClr val="546276"/>
                  </a:solidFill>
                  <a:latin typeface="微软雅黑" panose="020B0503020204020204" pitchFamily="34" charset="-122"/>
                  <a:ea typeface="微软雅黑" panose="020B0503020204020204" pitchFamily="34" charset="-122"/>
                </a:rPr>
                <a:t>修双学位</a:t>
              </a:r>
              <a:endParaRPr lang="zh-CN" altLang="zh-CN" sz="1600" dirty="0">
                <a:solidFill>
                  <a:srgbClr val="54627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flipV="1">
              <a:off x="8819780" y="1182762"/>
              <a:ext cx="0" cy="2366348"/>
            </a:xfrm>
            <a:prstGeom prst="line">
              <a:avLst/>
            </a:prstGeom>
            <a:ln w="3175">
              <a:solidFill>
                <a:srgbClr val="546276"/>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191296" y="1933053"/>
              <a:ext cx="1408991" cy="1386699"/>
            </a:xfrm>
            <a:prstGeom prst="rect">
              <a:avLst/>
            </a:prstGeom>
          </p:spPr>
          <p:txBody>
            <a:bodyPr wrap="square" lIns="91431" tIns="45715" rIns="91431" bIns="45715">
              <a:spAutoFit/>
            </a:bodyPr>
            <a:lstStyle/>
            <a:p>
              <a:pPr defTabSz="457200" latinLnBrk="1">
                <a:lnSpc>
                  <a:spcPct val="150000"/>
                </a:lnSpc>
              </a:pPr>
              <a:r>
                <a:rPr lang="zh-CN" altLang="zh-CN" sz="1600" dirty="0">
                  <a:solidFill>
                    <a:srgbClr val="546276"/>
                  </a:solidFill>
                  <a:latin typeface="微软雅黑" panose="020B0503020204020204" pitchFamily="34" charset="-122"/>
                  <a:ea typeface="微软雅黑" panose="020B0503020204020204" pitchFamily="34" charset="-122"/>
                </a:rPr>
                <a:t>学生可申请在学科大类内转专业</a:t>
              </a:r>
              <a:endParaRPr lang="zh-CN" altLang="zh-CN" sz="1600" dirty="0">
                <a:solidFill>
                  <a:srgbClr val="546276"/>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flipV="1">
              <a:off x="11106742" y="368128"/>
              <a:ext cx="0" cy="2532907"/>
            </a:xfrm>
            <a:prstGeom prst="line">
              <a:avLst/>
            </a:prstGeom>
            <a:ln w="3175">
              <a:solidFill>
                <a:srgbClr val="546276"/>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140133" y="1430018"/>
              <a:ext cx="1599083" cy="996096"/>
            </a:xfrm>
            <a:prstGeom prst="rect">
              <a:avLst/>
            </a:prstGeom>
          </p:spPr>
          <p:txBody>
            <a:bodyPr wrap="square" lIns="91431" tIns="45715" rIns="91431" bIns="45715">
              <a:spAutoFit/>
            </a:bodyPr>
            <a:lstStyle/>
            <a:p>
              <a:pPr defTabSz="457200" latinLnBrk="1">
                <a:lnSpc>
                  <a:spcPct val="150000"/>
                </a:lnSpc>
              </a:pPr>
              <a:r>
                <a:rPr lang="zh-CN" altLang="zh-CN" sz="1600" dirty="0">
                  <a:solidFill>
                    <a:srgbClr val="546276"/>
                  </a:solidFill>
                  <a:latin typeface="微软雅黑" panose="020B0503020204020204" pitchFamily="34" charset="-122"/>
                  <a:ea typeface="微软雅黑" panose="020B0503020204020204" pitchFamily="34" charset="-122"/>
                </a:rPr>
                <a:t>学生可自主选择专业方向</a:t>
              </a:r>
              <a:endParaRPr lang="zh-CN" altLang="zh-CN" sz="1600" dirty="0">
                <a:solidFill>
                  <a:srgbClr val="546276"/>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8101995" y="5767443"/>
            <a:ext cx="2723823" cy="507831"/>
          </a:xfrm>
          <a:prstGeom prst="rect">
            <a:avLst/>
          </a:prstGeom>
          <a:solidFill>
            <a:schemeClr val="accent3">
              <a:lumMod val="60000"/>
              <a:lumOff val="40000"/>
            </a:schemeClr>
          </a:solidFill>
          <a:ln>
            <a:solidFill>
              <a:schemeClr val="accent1"/>
            </a:solidFill>
          </a:ln>
        </p:spPr>
        <p:txBody>
          <a:bodyPr wrap="none">
            <a:spAutoFit/>
          </a:bodyPr>
          <a:lstStyle/>
          <a:p>
            <a:pPr algn="ctr" defTabSz="457200" latinLnBrk="1">
              <a:lnSpc>
                <a:spcPct val="150000"/>
              </a:lnSpc>
            </a:pPr>
            <a:r>
              <a:rPr lang="zh-CN" altLang="en-US" b="1" kern="100" dirty="0">
                <a:solidFill>
                  <a:srgbClr val="546276"/>
                </a:solidFill>
                <a:latin typeface="微软雅黑" panose="020B0503020204020204" pitchFamily="34" charset="-122"/>
                <a:ea typeface="微软雅黑" panose="020B0503020204020204" pitchFamily="34" charset="-122"/>
                <a:cs typeface="Times New Roman" panose="02020603050405020304" pitchFamily="18" charset="0"/>
              </a:rPr>
              <a:t>转出无</a:t>
            </a:r>
            <a:r>
              <a:rPr lang="zh-CN" altLang="en-US" b="1" kern="100" dirty="0" smtClean="0">
                <a:solidFill>
                  <a:srgbClr val="546276"/>
                </a:solidFill>
                <a:latin typeface="微软雅黑" panose="020B0503020204020204" pitchFamily="34" charset="-122"/>
                <a:ea typeface="微软雅黑" panose="020B0503020204020204" pitchFamily="34" charset="-122"/>
                <a:cs typeface="Times New Roman" panose="02020603050405020304" pitchFamily="18" charset="0"/>
              </a:rPr>
              <a:t>门槛，转入</a:t>
            </a:r>
            <a:r>
              <a:rPr lang="zh-CN" altLang="en-US" b="1" kern="100" dirty="0">
                <a:solidFill>
                  <a:srgbClr val="546276"/>
                </a:solidFill>
                <a:latin typeface="微软雅黑" panose="020B0503020204020204" pitchFamily="34" charset="-122"/>
                <a:ea typeface="微软雅黑" panose="020B0503020204020204" pitchFamily="34" charset="-122"/>
                <a:cs typeface="Times New Roman" panose="02020603050405020304" pitchFamily="18" charset="0"/>
              </a:rPr>
              <a:t>有要求</a:t>
            </a:r>
            <a:endParaRPr lang="zh-CN" altLang="zh-CN" b="1" kern="100" dirty="0">
              <a:solidFill>
                <a:srgbClr val="54627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标题 1"/>
          <p:cNvSpPr>
            <a:spLocks noGrp="1"/>
          </p:cNvSpPr>
          <p:nvPr>
            <p:ph type="title"/>
          </p:nvPr>
        </p:nvSpPr>
        <p:spPr>
          <a:xfrm>
            <a:off x="1270635" y="909320"/>
            <a:ext cx="5164671" cy="629285"/>
          </a:xfrm>
        </p:spPr>
        <p:txBody>
          <a:bodyPr>
            <a:normAutofit/>
          </a:bodyPr>
          <a:lstStyle/>
          <a:p>
            <a:r>
              <a:rPr lang="zh-CN" altLang="en-US" dirty="0" smtClean="0">
                <a:solidFill>
                  <a:srgbClr val="7788B4"/>
                </a:solidFill>
              </a:rPr>
              <a:t>学在华中大</a:t>
            </a:r>
            <a:endParaRPr lang="zh-CN" altLang="en-US" dirty="0">
              <a:solidFill>
                <a:srgbClr val="7788B4"/>
              </a:solidFill>
            </a:endParaRPr>
          </a:p>
        </p:txBody>
      </p:sp>
      <p:sp>
        <p:nvSpPr>
          <p:cNvPr id="26" name="标题 1"/>
          <p:cNvSpPr txBox="1"/>
          <p:nvPr/>
        </p:nvSpPr>
        <p:spPr>
          <a:xfrm>
            <a:off x="1116791" y="1539538"/>
            <a:ext cx="4623435"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400" b="0" dirty="0" smtClean="0"/>
              <a:t>个性化、多样化人才培养机制</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750"/>
                                        <p:tgtEl>
                                          <p:spTgt spid="17"/>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445163" y="1765300"/>
            <a:ext cx="6414675" cy="5467350"/>
            <a:chOff x="2445163" y="1765300"/>
            <a:chExt cx="6414675" cy="5467350"/>
          </a:xfrm>
        </p:grpSpPr>
        <p:sp>
          <p:nvSpPr>
            <p:cNvPr id="2" name="Round Same Side Corner Rectangle 4"/>
            <p:cNvSpPr/>
            <p:nvPr/>
          </p:nvSpPr>
          <p:spPr>
            <a:xfrm>
              <a:off x="5408613" y="1765300"/>
              <a:ext cx="488950" cy="5467350"/>
            </a:xfrm>
            <a:prstGeom prst="round2SameRect">
              <a:avLst>
                <a:gd name="adj1" fmla="val 50000"/>
                <a:gd name="adj2" fmla="val 0"/>
              </a:avLst>
            </a:prstGeom>
            <a:solidFill>
              <a:srgbClr val="506291"/>
            </a:solidFill>
            <a:ln>
              <a:solidFill>
                <a:srgbClr val="5462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457200">
                <a:lnSpc>
                  <a:spcPct val="120000"/>
                </a:lnSpc>
                <a:defRPr/>
              </a:pPr>
              <a:endParaRPr lang="en-GB" sz="9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33"/>
            <p:cNvGrpSpPr/>
            <p:nvPr/>
          </p:nvGrpSpPr>
          <p:grpSpPr bwMode="auto">
            <a:xfrm>
              <a:off x="5408613" y="3523862"/>
              <a:ext cx="3451225" cy="542925"/>
              <a:chOff x="5128064" y="2256183"/>
              <a:chExt cx="3273083" cy="515155"/>
            </a:xfrm>
            <a:solidFill>
              <a:srgbClr val="7788B4"/>
            </a:solidFill>
          </p:grpSpPr>
          <p:sp>
            <p:nvSpPr>
              <p:cNvPr id="4" name="Pentagon 3"/>
              <p:cNvSpPr/>
              <p:nvPr/>
            </p:nvSpPr>
            <p:spPr>
              <a:xfrm>
                <a:off x="5128064" y="2256183"/>
                <a:ext cx="3273083" cy="51515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r>
                  <a:rPr lang="zh-CN" altLang="en-US" sz="14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学研产联合培养模式</a:t>
                </a: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Rectangle 8"/>
              <p:cNvSpPr/>
              <p:nvPr/>
            </p:nvSpPr>
            <p:spPr>
              <a:xfrm>
                <a:off x="5128064" y="2256183"/>
                <a:ext cx="463712" cy="515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34"/>
            <p:cNvGrpSpPr/>
            <p:nvPr/>
          </p:nvGrpSpPr>
          <p:grpSpPr bwMode="auto">
            <a:xfrm flipH="1">
              <a:off x="2445163" y="4122844"/>
              <a:ext cx="3452400" cy="542925"/>
              <a:chOff x="5128064" y="3095119"/>
              <a:chExt cx="3273083" cy="515155"/>
            </a:xfrm>
            <a:solidFill>
              <a:srgbClr val="7788B4"/>
            </a:solidFill>
          </p:grpSpPr>
          <p:sp>
            <p:nvSpPr>
              <p:cNvPr id="7" name="Pentagon 5"/>
              <p:cNvSpPr/>
              <p:nvPr/>
            </p:nvSpPr>
            <p:spPr>
              <a:xfrm>
                <a:off x="5128064" y="3095119"/>
                <a:ext cx="3273083" cy="51515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r>
                  <a:rPr lang="zh-CN" altLang="en-US" sz="14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复合型人才培养模式</a:t>
                </a: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9"/>
              <p:cNvSpPr/>
              <p:nvPr/>
            </p:nvSpPr>
            <p:spPr>
              <a:xfrm>
                <a:off x="5128064" y="3095119"/>
                <a:ext cx="463712" cy="515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35"/>
            <p:cNvGrpSpPr/>
            <p:nvPr/>
          </p:nvGrpSpPr>
          <p:grpSpPr bwMode="auto">
            <a:xfrm>
              <a:off x="5408613" y="4721826"/>
              <a:ext cx="3451225" cy="542925"/>
              <a:chOff x="5128064" y="3934054"/>
              <a:chExt cx="3273083" cy="515155"/>
            </a:xfrm>
            <a:solidFill>
              <a:srgbClr val="7788B4"/>
            </a:solidFill>
          </p:grpSpPr>
          <p:sp>
            <p:nvSpPr>
              <p:cNvPr id="10" name="Pentagon 6"/>
              <p:cNvSpPr/>
              <p:nvPr/>
            </p:nvSpPr>
            <p:spPr>
              <a:xfrm>
                <a:off x="5128064" y="3934054"/>
                <a:ext cx="3273083" cy="51515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r>
                  <a:rPr lang="zh-CN" altLang="en-US" sz="14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本硕博贯通培养模式</a:t>
                </a: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Rectangle 10"/>
              <p:cNvSpPr/>
              <p:nvPr/>
            </p:nvSpPr>
            <p:spPr>
              <a:xfrm>
                <a:off x="5128064" y="3934054"/>
                <a:ext cx="463712" cy="515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36"/>
            <p:cNvGrpSpPr/>
            <p:nvPr/>
          </p:nvGrpSpPr>
          <p:grpSpPr bwMode="auto">
            <a:xfrm flipH="1">
              <a:off x="2445163" y="5334157"/>
              <a:ext cx="3452400" cy="542925"/>
              <a:chOff x="5128064" y="4772988"/>
              <a:chExt cx="3273084" cy="515156"/>
            </a:xfrm>
            <a:solidFill>
              <a:srgbClr val="7788B4"/>
            </a:solidFill>
          </p:grpSpPr>
          <p:sp>
            <p:nvSpPr>
              <p:cNvPr id="13" name="Pentagon 7"/>
              <p:cNvSpPr/>
              <p:nvPr/>
            </p:nvSpPr>
            <p:spPr>
              <a:xfrm>
                <a:off x="5128064" y="4772988"/>
                <a:ext cx="3273084" cy="51515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r>
                  <a:rPr lang="zh-CN" altLang="en-US" sz="14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科教协同人才培养模式</a:t>
                </a: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11"/>
              <p:cNvSpPr/>
              <p:nvPr/>
            </p:nvSpPr>
            <p:spPr>
              <a:xfrm>
                <a:off x="5128064" y="4772988"/>
                <a:ext cx="463712" cy="5151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Pentagon 7"/>
            <p:cNvSpPr/>
            <p:nvPr/>
          </p:nvSpPr>
          <p:spPr bwMode="auto">
            <a:xfrm>
              <a:off x="5408613" y="5919788"/>
              <a:ext cx="3451225" cy="542925"/>
            </a:xfrm>
            <a:prstGeom prst="homePlate">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r>
                <a:rPr lang="zh-CN" altLang="en-US" sz="14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各类优秀学生特殊培养模式</a:t>
              </a: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7" name="Group 34"/>
            <p:cNvGrpSpPr/>
            <p:nvPr/>
          </p:nvGrpSpPr>
          <p:grpSpPr bwMode="auto">
            <a:xfrm flipH="1">
              <a:off x="2445163" y="2924879"/>
              <a:ext cx="3452400" cy="542926"/>
              <a:chOff x="5128064" y="3095119"/>
              <a:chExt cx="3273083" cy="515156"/>
            </a:xfrm>
            <a:solidFill>
              <a:srgbClr val="7788B4"/>
            </a:solidFill>
          </p:grpSpPr>
          <p:sp>
            <p:nvSpPr>
              <p:cNvPr id="18" name="Pentagon 5"/>
              <p:cNvSpPr/>
              <p:nvPr/>
            </p:nvSpPr>
            <p:spPr>
              <a:xfrm>
                <a:off x="5128064" y="3095120"/>
                <a:ext cx="3273083" cy="51515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r>
                  <a:rPr lang="zh-CN" altLang="en-US" sz="1400" b="1" dirty="0" smtClean="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国际联合培养</a:t>
                </a:r>
                <a:r>
                  <a:rPr lang="zh-CN" altLang="en-US" sz="14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模式</a:t>
                </a: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Rectangle 9"/>
              <p:cNvSpPr/>
              <p:nvPr/>
            </p:nvSpPr>
            <p:spPr>
              <a:xfrm>
                <a:off x="5128064" y="3095119"/>
                <a:ext cx="463712" cy="515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33"/>
            <p:cNvGrpSpPr/>
            <p:nvPr/>
          </p:nvGrpSpPr>
          <p:grpSpPr bwMode="auto">
            <a:xfrm>
              <a:off x="5408613" y="2325897"/>
              <a:ext cx="3451225" cy="542925"/>
              <a:chOff x="5128064" y="2256183"/>
              <a:chExt cx="3273083" cy="515155"/>
            </a:xfrm>
            <a:solidFill>
              <a:srgbClr val="7788B4"/>
            </a:solidFill>
          </p:grpSpPr>
          <p:sp>
            <p:nvSpPr>
              <p:cNvPr id="24" name="Pentagon 3"/>
              <p:cNvSpPr/>
              <p:nvPr/>
            </p:nvSpPr>
            <p:spPr>
              <a:xfrm>
                <a:off x="5128064" y="2256183"/>
                <a:ext cx="3273083" cy="51515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r>
                  <a:rPr lang="zh-CN" altLang="en-US" sz="14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特优生</a:t>
                </a:r>
                <a:r>
                  <a:rPr lang="zh-CN" altLang="en-US" sz="1400" b="1" dirty="0">
                    <a:solidFill>
                      <a:prstClr val="white"/>
                    </a:solidFill>
                    <a:latin typeface="Arial" panose="020B0604020202020204" pitchFamily="34" charset="0"/>
                    <a:ea typeface="微软雅黑" panose="020B0503020204020204" pitchFamily="34" charset="-122"/>
                    <a:sym typeface="Arial" panose="020B0604020202020204" pitchFamily="34" charset="0"/>
                  </a:rPr>
                  <a:t>培养模式</a:t>
                </a: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Rectangle 8"/>
              <p:cNvSpPr/>
              <p:nvPr/>
            </p:nvSpPr>
            <p:spPr>
              <a:xfrm>
                <a:off x="5128064" y="2256183"/>
                <a:ext cx="463712" cy="515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36"/>
            <p:cNvGrpSpPr/>
            <p:nvPr/>
          </p:nvGrpSpPr>
          <p:grpSpPr bwMode="auto">
            <a:xfrm flipH="1">
              <a:off x="2445163" y="5320807"/>
              <a:ext cx="3452400" cy="542925"/>
              <a:chOff x="5128064" y="4772988"/>
              <a:chExt cx="3273084" cy="515156"/>
            </a:xfrm>
            <a:solidFill>
              <a:srgbClr val="7788B4"/>
            </a:solidFill>
          </p:grpSpPr>
          <p:sp>
            <p:nvSpPr>
              <p:cNvPr id="27" name="Pentagon 7"/>
              <p:cNvSpPr/>
              <p:nvPr/>
            </p:nvSpPr>
            <p:spPr>
              <a:xfrm>
                <a:off x="5128064" y="4772988"/>
                <a:ext cx="3273084" cy="51515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r>
                  <a:rPr lang="zh-CN" altLang="en-US" sz="14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科教协同人才培养模式</a:t>
                </a: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Rectangle 11"/>
              <p:cNvSpPr/>
              <p:nvPr/>
            </p:nvSpPr>
            <p:spPr>
              <a:xfrm>
                <a:off x="5128064" y="4772988"/>
                <a:ext cx="463712" cy="5151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Pentagon 7"/>
            <p:cNvSpPr/>
            <p:nvPr/>
          </p:nvSpPr>
          <p:spPr bwMode="auto">
            <a:xfrm>
              <a:off x="5408613" y="5919787"/>
              <a:ext cx="3451225" cy="542925"/>
            </a:xfrm>
            <a:prstGeom prst="homePlate">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lnSpc>
                  <a:spcPct val="120000"/>
                </a:lnSpc>
                <a:defRPr/>
              </a:pPr>
              <a:r>
                <a:rPr lang="zh-CN" altLang="en-US" sz="14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各类优秀学生特殊培养模式</a:t>
              </a:r>
              <a:endParaRPr lang="en-GB" sz="1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0" name="Rectangle 13"/>
          <p:cNvSpPr/>
          <p:nvPr/>
        </p:nvSpPr>
        <p:spPr bwMode="auto">
          <a:xfrm>
            <a:off x="8989072" y="3467804"/>
            <a:ext cx="2546350" cy="613373"/>
          </a:xfrm>
          <a:prstGeom prst="rect">
            <a:avLst/>
          </a:prstGeom>
        </p:spPr>
        <p:txBody>
          <a:bodyPr wrap="square">
            <a:spAutoFit/>
          </a:bodyPr>
          <a:lstStyle/>
          <a:p>
            <a:pPr defTabSz="457200">
              <a:lnSpc>
                <a:spcPct val="150000"/>
              </a:lnSpc>
              <a:defRPr/>
            </a:pPr>
            <a:r>
              <a:rPr lang="zh-CN" altLang="en-US" sz="1200" dirty="0" smtClean="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与</a:t>
            </a:r>
            <a:r>
              <a:rPr lang="zh-CN" altLang="en-US" sz="1200" dirty="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校外各大企业、公司联合，利用产业优势，建立校企联合培养</a:t>
            </a:r>
            <a:r>
              <a:rPr lang="zh-CN" altLang="en-US" sz="1200" dirty="0" smtClean="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体</a:t>
            </a:r>
            <a:endParaRPr lang="zh-CN" altLang="en-US" sz="1200" dirty="0">
              <a:solidFill>
                <a:srgbClr val="546276"/>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17"/>
          <p:cNvSpPr/>
          <p:nvPr/>
        </p:nvSpPr>
        <p:spPr bwMode="auto">
          <a:xfrm>
            <a:off x="465868" y="2637512"/>
            <a:ext cx="2131695" cy="923330"/>
          </a:xfrm>
          <a:prstGeom prst="rect">
            <a:avLst/>
          </a:prstGeom>
        </p:spPr>
        <p:txBody>
          <a:bodyPr wrap="square">
            <a:spAutoFit/>
          </a:bodyPr>
          <a:lstStyle/>
          <a:p>
            <a:pPr defTabSz="457200">
              <a:lnSpc>
                <a:spcPct val="150000"/>
              </a:lnSpc>
              <a:defRPr/>
            </a:pPr>
            <a:r>
              <a:rPr lang="zh-CN" altLang="en-US" sz="1200" dirty="0" smtClean="0">
                <a:solidFill>
                  <a:srgbClr val="546276"/>
                </a:solidFill>
                <a:latin typeface="Arial" panose="020B0604020202020204" pitchFamily="34" charset="0"/>
                <a:ea typeface="微软雅黑" panose="020B0503020204020204" pitchFamily="34" charset="-122"/>
                <a:sym typeface="Arial" panose="020B0604020202020204" pitchFamily="34" charset="0"/>
              </a:rPr>
              <a:t>采取“</a:t>
            </a:r>
            <a:r>
              <a:rPr lang="en-US" altLang="zh-CN" sz="1200" dirty="0" smtClean="0">
                <a:solidFill>
                  <a:srgbClr val="546276"/>
                </a:solidFill>
                <a:latin typeface="Arial" panose="020B0604020202020204" pitchFamily="34" charset="0"/>
                <a:ea typeface="微软雅黑" panose="020B0503020204020204" pitchFamily="34" charset="-122"/>
                <a:sym typeface="Arial" panose="020B0604020202020204" pitchFamily="34" charset="0"/>
              </a:rPr>
              <a:t>2+2</a:t>
            </a:r>
            <a:r>
              <a:rPr lang="zh-CN" altLang="en-US" sz="1200" dirty="0" smtClean="0">
                <a:solidFill>
                  <a:srgbClr val="546276"/>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smtClean="0">
                <a:solidFill>
                  <a:srgbClr val="546276"/>
                </a:solidFill>
                <a:latin typeface="Arial" panose="020B0604020202020204" pitchFamily="34" charset="0"/>
                <a:ea typeface="微软雅黑" panose="020B0503020204020204" pitchFamily="34" charset="-122"/>
                <a:sym typeface="Arial" panose="020B0604020202020204" pitchFamily="34" charset="0"/>
              </a:rPr>
              <a:t>3+1</a:t>
            </a:r>
            <a:r>
              <a:rPr lang="zh-CN" altLang="en-US" sz="1200" dirty="0" smtClean="0">
                <a:solidFill>
                  <a:srgbClr val="546276"/>
                </a:solidFill>
                <a:latin typeface="Arial" panose="020B0604020202020204" pitchFamily="34" charset="0"/>
                <a:ea typeface="微软雅黑" panose="020B0503020204020204" pitchFamily="34" charset="-122"/>
                <a:sym typeface="Arial" panose="020B0604020202020204" pitchFamily="34" charset="0"/>
              </a:rPr>
              <a:t>”等培养模式，开设中英中美等国际合作班</a:t>
            </a:r>
            <a:endParaRPr lang="en-GB" sz="1200" dirty="0">
              <a:solidFill>
                <a:srgbClr val="546276"/>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Rectangle 20"/>
          <p:cNvSpPr/>
          <p:nvPr/>
        </p:nvSpPr>
        <p:spPr bwMode="auto">
          <a:xfrm>
            <a:off x="313468" y="5227411"/>
            <a:ext cx="2131695" cy="922020"/>
          </a:xfrm>
          <a:prstGeom prst="rect">
            <a:avLst/>
          </a:prstGeom>
        </p:spPr>
        <p:txBody>
          <a:bodyPr wrap="square">
            <a:spAutoFit/>
          </a:bodyPr>
          <a:lstStyle/>
          <a:p>
            <a:pPr defTabSz="457200">
              <a:lnSpc>
                <a:spcPct val="150000"/>
              </a:lnSpc>
              <a:defRPr/>
            </a:pPr>
            <a:r>
              <a:rPr lang="zh-CN" altLang="en-US" sz="1200" dirty="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学校与中科院部分研究所联合举办实验班，实施科教协同人才培养</a:t>
            </a:r>
            <a:endParaRPr lang="zh-CN" altLang="en-US" sz="1200" dirty="0">
              <a:solidFill>
                <a:srgbClr val="546276"/>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23"/>
          <p:cNvSpPr/>
          <p:nvPr/>
        </p:nvSpPr>
        <p:spPr bwMode="auto">
          <a:xfrm>
            <a:off x="9061768" y="4665769"/>
            <a:ext cx="2558415" cy="645160"/>
          </a:xfrm>
          <a:prstGeom prst="rect">
            <a:avLst/>
          </a:prstGeom>
        </p:spPr>
        <p:txBody>
          <a:bodyPr wrap="square">
            <a:spAutoFit/>
          </a:bodyPr>
          <a:lstStyle/>
          <a:p>
            <a:pPr defTabSz="457200">
              <a:lnSpc>
                <a:spcPct val="150000"/>
              </a:lnSpc>
              <a:defRPr/>
            </a:pPr>
            <a:r>
              <a:rPr lang="zh-CN" altLang="en-US" sz="1200" dirty="0">
                <a:solidFill>
                  <a:srgbClr val="546276"/>
                </a:solidFill>
                <a:latin typeface="微软雅黑" panose="020B0503020204020204" pitchFamily="34" charset="-122"/>
                <a:ea typeface="微软雅黑" panose="020B0503020204020204" pitchFamily="34" charset="-122"/>
                <a:cs typeface="+mn-ea"/>
                <a:sym typeface="Arial" panose="020B0604020202020204" pitchFamily="34" charset="0"/>
              </a:rPr>
              <a:t>学校在临床医学实施</a:t>
            </a:r>
            <a:r>
              <a:rPr lang="en-US" altLang="zh-CN" sz="1200" dirty="0">
                <a:solidFill>
                  <a:srgbClr val="546276"/>
                </a:solidFill>
                <a:latin typeface="微软雅黑" panose="020B0503020204020204" pitchFamily="34" charset="-122"/>
                <a:ea typeface="微软雅黑" panose="020B0503020204020204" pitchFamily="34" charset="-122"/>
                <a:cs typeface="+mn-ea"/>
                <a:sym typeface="Arial" panose="020B0604020202020204" pitchFamily="34" charset="0"/>
              </a:rPr>
              <a:t>8</a:t>
            </a:r>
            <a:r>
              <a:rPr lang="zh-CN" altLang="en-US" sz="1200" dirty="0">
                <a:solidFill>
                  <a:srgbClr val="546276"/>
                </a:solidFill>
                <a:latin typeface="微软雅黑" panose="020B0503020204020204" pitchFamily="34" charset="-122"/>
                <a:ea typeface="微软雅黑" panose="020B0503020204020204" pitchFamily="34" charset="-122"/>
                <a:cs typeface="+mn-ea"/>
                <a:sym typeface="Arial" panose="020B0604020202020204" pitchFamily="34" charset="0"/>
              </a:rPr>
              <a:t>年长学制教育模式，实行本硕博贯通培养</a:t>
            </a:r>
            <a:endParaRPr lang="zh-CN" altLang="en-US" sz="1200" dirty="0">
              <a:solidFill>
                <a:srgbClr val="546276"/>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Rectangle 20"/>
          <p:cNvSpPr/>
          <p:nvPr/>
        </p:nvSpPr>
        <p:spPr bwMode="auto">
          <a:xfrm>
            <a:off x="9061768" y="5816381"/>
            <a:ext cx="2545715" cy="646331"/>
          </a:xfrm>
          <a:prstGeom prst="rect">
            <a:avLst/>
          </a:prstGeom>
        </p:spPr>
        <p:txBody>
          <a:bodyPr wrap="square">
            <a:spAutoFit/>
          </a:bodyPr>
          <a:lstStyle/>
          <a:p>
            <a:pPr defTabSz="457200">
              <a:lnSpc>
                <a:spcPct val="150000"/>
              </a:lnSpc>
              <a:defRPr/>
            </a:pPr>
            <a:r>
              <a:rPr lang="zh-CN" altLang="en-US" sz="1200" dirty="0" smtClean="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各</a:t>
            </a:r>
            <a:r>
              <a:rPr lang="zh-CN" altLang="en-US" sz="1200" dirty="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类实验班、创新团队和特优生组成的“华中科技大学启明学院”</a:t>
            </a:r>
            <a:r>
              <a:rPr lang="zh-CN" altLang="en-US" sz="1100" dirty="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100" dirty="0">
              <a:solidFill>
                <a:srgbClr val="546276"/>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Rectangle 17"/>
          <p:cNvSpPr/>
          <p:nvPr/>
        </p:nvSpPr>
        <p:spPr bwMode="auto">
          <a:xfrm>
            <a:off x="465867" y="3833053"/>
            <a:ext cx="2131695" cy="1200329"/>
          </a:xfrm>
          <a:prstGeom prst="rect">
            <a:avLst/>
          </a:prstGeom>
        </p:spPr>
        <p:txBody>
          <a:bodyPr wrap="square">
            <a:spAutoFit/>
          </a:bodyPr>
          <a:lstStyle/>
          <a:p>
            <a:pPr defTabSz="457200">
              <a:lnSpc>
                <a:spcPct val="150000"/>
              </a:lnSpc>
              <a:defRPr/>
            </a:pPr>
            <a:r>
              <a:rPr lang="zh-CN" altLang="en-US" sz="1200" dirty="0" smtClean="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推行</a:t>
            </a:r>
            <a:r>
              <a:rPr lang="zh-CN" altLang="en-US" sz="1200" dirty="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学生辅修双专业、双学位制度，并与在汉</a:t>
            </a:r>
            <a:r>
              <a:rPr lang="zh-CN" altLang="en-US" sz="1200" dirty="0" smtClean="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其他六所</a:t>
            </a:r>
            <a:r>
              <a:rPr lang="zh-CN" altLang="en-US" sz="1200" dirty="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部属高校联合办学，互认</a:t>
            </a:r>
            <a:r>
              <a:rPr lang="zh-CN" altLang="en-US" sz="1200" dirty="0" smtClean="0">
                <a:solidFill>
                  <a:srgbClr val="546276"/>
                </a:solidFill>
                <a:latin typeface="Arial" panose="020B0604020202020204" pitchFamily="34" charset="0"/>
                <a:ea typeface="微软雅黑" panose="020B0503020204020204" pitchFamily="34" charset="-122"/>
                <a:cs typeface="+mn-ea"/>
                <a:sym typeface="Arial" panose="020B0604020202020204" pitchFamily="34" charset="0"/>
              </a:rPr>
              <a:t>学分</a:t>
            </a:r>
            <a:endParaRPr lang="en-GB" sz="1200" dirty="0">
              <a:solidFill>
                <a:srgbClr val="546276"/>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Rectangle 17"/>
          <p:cNvSpPr/>
          <p:nvPr/>
        </p:nvSpPr>
        <p:spPr bwMode="auto">
          <a:xfrm>
            <a:off x="8970434" y="2412693"/>
            <a:ext cx="2564988" cy="369332"/>
          </a:xfrm>
          <a:prstGeom prst="rect">
            <a:avLst/>
          </a:prstGeom>
        </p:spPr>
        <p:txBody>
          <a:bodyPr wrap="square">
            <a:spAutoFit/>
          </a:bodyPr>
          <a:lstStyle/>
          <a:p>
            <a:pPr defTabSz="457200">
              <a:lnSpc>
                <a:spcPct val="150000"/>
              </a:lnSpc>
              <a:defRPr/>
            </a:pPr>
            <a:r>
              <a:rPr lang="en-US" altLang="zh-CN" sz="1200" dirty="0" smtClean="0">
                <a:solidFill>
                  <a:srgbClr val="546276"/>
                </a:solidFill>
                <a:latin typeface="Arial" panose="020B0604020202020204" pitchFamily="34" charset="0"/>
                <a:ea typeface="微软雅黑" panose="020B0503020204020204" pitchFamily="34" charset="-122"/>
                <a:sym typeface="Arial" panose="020B0604020202020204" pitchFamily="34" charset="0"/>
              </a:rPr>
              <a:t>1</a:t>
            </a:r>
            <a:r>
              <a:rPr lang="zh-CN" altLang="en-US" sz="1200" dirty="0" smtClean="0">
                <a:solidFill>
                  <a:srgbClr val="546276"/>
                </a:solidFill>
                <a:latin typeface="Arial" panose="020B0604020202020204" pitchFamily="34" charset="0"/>
                <a:ea typeface="微软雅黑" panose="020B0503020204020204" pitchFamily="34" charset="-122"/>
                <a:sym typeface="Arial" panose="020B0604020202020204" pitchFamily="34" charset="0"/>
              </a:rPr>
              <a:t>对</a:t>
            </a:r>
            <a:r>
              <a:rPr lang="en-US" altLang="zh-CN" sz="1200" dirty="0" smtClean="0">
                <a:solidFill>
                  <a:srgbClr val="546276"/>
                </a:solidFill>
                <a:latin typeface="Arial" panose="020B0604020202020204" pitchFamily="34" charset="0"/>
                <a:ea typeface="微软雅黑" panose="020B0503020204020204" pitchFamily="34" charset="-122"/>
                <a:sym typeface="Arial" panose="020B0604020202020204" pitchFamily="34" charset="0"/>
              </a:rPr>
              <a:t>1</a:t>
            </a:r>
            <a:r>
              <a:rPr lang="zh-CN" altLang="en-US" sz="1200" dirty="0" smtClean="0">
                <a:solidFill>
                  <a:srgbClr val="546276"/>
                </a:solidFill>
                <a:latin typeface="Arial" panose="020B0604020202020204" pitchFamily="34" charset="0"/>
                <a:ea typeface="微软雅黑" panose="020B0503020204020204" pitchFamily="34" charset="-122"/>
                <a:sym typeface="Arial" panose="020B0604020202020204" pitchFamily="34" charset="0"/>
              </a:rPr>
              <a:t>配备专业导师，实行优才优育</a:t>
            </a:r>
            <a:endParaRPr lang="en-GB" sz="1200" dirty="0">
              <a:solidFill>
                <a:srgbClr val="546276"/>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标题 1"/>
          <p:cNvSpPr>
            <a:spLocks noGrp="1"/>
          </p:cNvSpPr>
          <p:nvPr>
            <p:ph type="title"/>
          </p:nvPr>
        </p:nvSpPr>
        <p:spPr>
          <a:xfrm>
            <a:off x="1270635" y="909320"/>
            <a:ext cx="5164671" cy="629285"/>
          </a:xfrm>
        </p:spPr>
        <p:txBody>
          <a:bodyPr>
            <a:normAutofit/>
          </a:bodyPr>
          <a:lstStyle/>
          <a:p>
            <a:r>
              <a:rPr lang="zh-CN" altLang="en-US" dirty="0" smtClean="0">
                <a:solidFill>
                  <a:srgbClr val="7788B4"/>
                </a:solidFill>
              </a:rPr>
              <a:t>学在华中大</a:t>
            </a:r>
            <a:endParaRPr lang="zh-CN" altLang="en-US" dirty="0">
              <a:solidFill>
                <a:srgbClr val="7788B4"/>
              </a:solidFill>
            </a:endParaRPr>
          </a:p>
        </p:txBody>
      </p:sp>
      <p:sp>
        <p:nvSpPr>
          <p:cNvPr id="40" name="标题 1"/>
          <p:cNvSpPr txBox="1"/>
          <p:nvPr/>
        </p:nvSpPr>
        <p:spPr>
          <a:xfrm>
            <a:off x="1116791" y="1539538"/>
            <a:ext cx="4623435"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400" b="0" dirty="0" smtClean="0"/>
              <a:t>个性化、多样化人才培养机制</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2500"/>
                            </p:stCondLst>
                            <p:childTnLst>
                              <p:par>
                                <p:cTn id="21" presetID="22" presetClass="entr" presetSubtype="2"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par>
                          <p:cTn id="28" fill="hold">
                            <p:stCondLst>
                              <p:cond delay="3500"/>
                            </p:stCondLst>
                            <p:childTnLst>
                              <p:par>
                                <p:cTn id="29" presetID="22" presetClass="entr" presetSubtype="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right)">
                                      <p:cBhvr>
                                        <p:cTn id="31" dur="500"/>
                                        <p:tgtEl>
                                          <p:spTgt spid="33"/>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4" grpId="0"/>
      <p:bldP spid="35" grpId="0"/>
      <p:bldP spid="36"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启明学院正面照片"/>
          <p:cNvPicPr>
            <a:picLocks noChangeAspect="1"/>
          </p:cNvPicPr>
          <p:nvPr/>
        </p:nvPicPr>
        <p:blipFill rotWithShape="1">
          <a:blip r:embed="rId1">
            <a:extLst>
              <a:ext uri="{BEBA8EAE-BF5A-486C-A8C5-ECC9F3942E4B}">
                <a14:imgProps xmlns:a14="http://schemas.microsoft.com/office/drawing/2010/main">
                  <a14:imgLayer r:embed="rId2">
                    <a14:imgEffect>
                      <a14:backgroundRemoval t="0" b="99073" l="5023" r="65297">
                        <a14:foregroundMark x1="20320" y1="9536" x2="20320" y2="9536"/>
                        <a14:foregroundMark x1="21461" y1="9536" x2="24772" y2="9669"/>
                        <a14:foregroundMark x1="38242" y1="11921" x2="38242" y2="11921"/>
                        <a14:foregroundMark x1="38813" y1="11921" x2="38813" y2="11921"/>
                        <a14:foregroundMark x1="40183" y1="11258" x2="40753" y2="11126"/>
                        <a14:foregroundMark x1="49543" y1="11921" x2="50000" y2="12185"/>
                        <a14:foregroundMark x1="51941" y1="13510" x2="52169" y2="14305"/>
                        <a14:foregroundMark x1="53311" y1="17219" x2="55251" y2="22781"/>
                        <a14:foregroundMark x1="54452" y1="32715" x2="54224" y2="35364"/>
                        <a14:foregroundMark x1="54566" y1="38940" x2="54224" y2="41589"/>
                        <a14:foregroundMark x1="54224" y1="44106" x2="55023" y2="49404"/>
                        <a14:foregroundMark x1="55365" y1="51656" x2="55251" y2="54570"/>
                        <a14:foregroundMark x1="43836" y1="14834" x2="44863" y2="14305"/>
                        <a14:foregroundMark x1="43836" y1="9801" x2="43836" y2="9801"/>
                        <a14:foregroundMark x1="41210" y1="7020" x2="40525" y2="6490"/>
                        <a14:foregroundMark x1="28425" y1="1457" x2="24201" y2="132"/>
                        <a14:foregroundMark x1="16895" y1="397" x2="7420" y2="4636"/>
                        <a14:foregroundMark x1="5936" y1="4901" x2="5936" y2="4901"/>
                        <a14:foregroundMark x1="5479" y1="7152" x2="4795" y2="10861"/>
                        <a14:foregroundMark x1="4795" y1="12185" x2="4795" y2="12185"/>
                        <a14:foregroundMark x1="5936" y1="16821" x2="6050" y2="18808"/>
                        <a14:foregroundMark x1="6279" y1="24238" x2="6279" y2="30331"/>
                        <a14:foregroundMark x1="6393" y1="32715" x2="6393" y2="34702"/>
                        <a14:foregroundMark x1="6050" y1="36954" x2="7306" y2="42781"/>
                        <a14:foregroundMark x1="7991" y1="43841" x2="7991" y2="43841"/>
                        <a14:foregroundMark x1="7420" y1="39470" x2="7306" y2="38543"/>
                        <a14:foregroundMark x1="3653" y1="28212" x2="3539" y2="24503"/>
                        <a14:foregroundMark x1="3539" y1="18808" x2="5708" y2="13245"/>
                        <a14:foregroundMark x1="6507" y1="10331" x2="8105" y2="9272"/>
                        <a14:foregroundMark x1="13470" y1="7285" x2="35616" y2="6755"/>
                        <a14:foregroundMark x1="37329" y1="6755" x2="38242" y2="6490"/>
                        <a14:foregroundMark x1="42694" y1="4768" x2="44064" y2="4901"/>
                        <a14:foregroundMark x1="53311" y1="7285" x2="53425" y2="7815"/>
                        <a14:foregroundMark x1="53082" y1="9801" x2="52740" y2="10596"/>
                        <a14:foregroundMark x1="50342" y1="8874" x2="48288" y2="6755"/>
                        <a14:foregroundMark x1="45320" y1="5033" x2="45320" y2="5033"/>
                        <a14:foregroundMark x1="45320" y1="4901" x2="41096" y2="4371"/>
                        <a14:foregroundMark x1="36530" y1="4106" x2="31279" y2="5960"/>
                        <a14:foregroundMark x1="28995" y1="6755" x2="28425" y2="7285"/>
                        <a14:foregroundMark x1="27740" y1="7815" x2="27740" y2="7815"/>
                        <a14:foregroundMark x1="10616" y1="7285" x2="9361" y2="7285"/>
                        <a14:foregroundMark x1="5822" y1="7815" x2="10160" y2="8609"/>
                        <a14:foregroundMark x1="23402" y1="8079" x2="23858" y2="7815"/>
                        <a14:foregroundMark x1="34703" y1="5033" x2="34703" y2="5033"/>
                        <a14:foregroundMark x1="36758" y1="4768" x2="37900" y2="4768"/>
                        <a14:foregroundMark x1="41324" y1="5430" x2="41781" y2="5430"/>
                        <a14:foregroundMark x1="44406" y1="6225" x2="45434" y2="6358"/>
                        <a14:foregroundMark x1="47146" y1="7152" x2="47146" y2="7152"/>
                        <a14:foregroundMark x1="50114" y1="6623" x2="50114" y2="6623"/>
                        <a14:foregroundMark x1="50342" y1="6490" x2="50342" y2="6490"/>
                        <a14:foregroundMark x1="40639" y1="3046" x2="40639" y2="3046"/>
                        <a14:foregroundMark x1="40068" y1="3046" x2="40068" y2="3046"/>
                        <a14:foregroundMark x1="38584" y1="4106" x2="38584" y2="4106"/>
                        <a14:foregroundMark x1="33447" y1="2384" x2="33447" y2="3444"/>
                        <a14:foregroundMark x1="36644" y1="9404" x2="37215" y2="9669"/>
                        <a14:foregroundMark x1="37215" y1="9669" x2="37215" y2="9669"/>
                        <a14:foregroundMark x1="32306" y1="10464" x2="32306" y2="10464"/>
                        <a14:foregroundMark x1="29110" y1="11921" x2="27397" y2="11126"/>
                        <a14:foregroundMark x1="25342" y1="10464" x2="21804" y2="10861"/>
                        <a14:foregroundMark x1="19635" y1="10464" x2="19635" y2="10464"/>
                        <a14:foregroundMark x1="19635" y1="10199" x2="19635" y2="10199"/>
                        <a14:foregroundMark x1="3995" y1="61987" x2="3995" y2="61987"/>
                        <a14:foregroundMark x1="4224" y1="64238" x2="4566" y2="70066"/>
                        <a14:foregroundMark x1="4680" y1="70861" x2="4680" y2="70861"/>
                        <a14:foregroundMark x1="7306" y1="72583" x2="7306" y2="72583"/>
                        <a14:foregroundMark x1="10616" y1="74967" x2="10274" y2="79470"/>
                        <a14:foregroundMark x1="12671" y1="92848" x2="12671" y2="92848"/>
                        <a14:foregroundMark x1="13584" y1="93113" x2="15982" y2="94040"/>
                        <a14:foregroundMark x1="28082" y1="96026" x2="34932" y2="95894"/>
                        <a14:foregroundMark x1="52511" y1="92185" x2="53767" y2="84901"/>
                        <a14:foregroundMark x1="53653" y1="70596" x2="53653" y2="68079"/>
                        <a14:foregroundMark x1="53653" y1="64238" x2="54224" y2="63576"/>
                        <a14:foregroundMark x1="54224" y1="60530" x2="54224" y2="60530"/>
                        <a14:foregroundMark x1="53767" y1="58013" x2="53767" y2="58013"/>
                        <a14:foregroundMark x1="54452" y1="57616" x2="54452" y2="57616"/>
                        <a14:foregroundMark x1="55365" y1="56954" x2="55365" y2="56954"/>
                        <a14:foregroundMark x1="58676" y1="41457" x2="58676" y2="41457"/>
                        <a14:foregroundMark x1="58676" y1="41457" x2="58676" y2="41457"/>
                        <a14:foregroundMark x1="6507" y1="82252" x2="6507" y2="82252"/>
                        <a14:foregroundMark x1="6507" y1="90331" x2="6507" y2="90331"/>
                        <a14:foregroundMark x1="4338" y1="12715" x2="4338" y2="12715"/>
                        <a14:foregroundMark x1="4795" y1="84901" x2="4795" y2="84901"/>
                        <a14:foregroundMark x1="5137" y1="85430" x2="5137" y2="85430"/>
                        <a14:foregroundMark x1="5251" y1="79073" x2="5251" y2="79073"/>
                        <a14:foregroundMark x1="5479" y1="85695" x2="5479" y2="87815"/>
                        <a14:foregroundMark x1="5479" y1="88212" x2="5708" y2="88609"/>
                        <a14:foregroundMark x1="3082" y1="54172" x2="3082" y2="54172"/>
                        <a14:foregroundMark x1="2055" y1="45563" x2="2055" y2="45563"/>
                        <a14:foregroundMark x1="2740" y1="40795" x2="3082" y2="40000"/>
                        <a14:foregroundMark x1="3196" y1="38675" x2="3311" y2="37748"/>
                        <a14:foregroundMark x1="3539" y1="34570" x2="3539" y2="32715"/>
                        <a14:foregroundMark x1="3539" y1="32185" x2="3196" y2="30728"/>
                        <a14:foregroundMark x1="2968" y1="28874" x2="2968" y2="28874"/>
                        <a14:foregroundMark x1="6963" y1="95364" x2="6963" y2="95364"/>
                        <a14:foregroundMark x1="7648" y1="93642" x2="7648" y2="93642"/>
                        <a14:foregroundMark x1="4795" y1="91656" x2="4795" y2="91656"/>
                        <a14:foregroundMark x1="4795" y1="91391" x2="4795" y2="90596"/>
                        <a14:foregroundMark x1="4680" y1="89801" x2="4680" y2="89801"/>
                        <a14:foregroundMark x1="5822" y1="94305" x2="5822" y2="94305"/>
                        <a14:foregroundMark x1="5822" y1="94305" x2="5822" y2="94305"/>
                        <a14:foregroundMark x1="5365" y1="93510" x2="5365" y2="93510"/>
                        <a14:foregroundMark x1="5251" y1="94437" x2="5251" y2="94437"/>
                        <a14:foregroundMark x1="4338" y1="96026" x2="4338" y2="96026"/>
                        <a14:foregroundMark x1="4224" y1="96026" x2="4224" y2="96026"/>
                        <a14:foregroundMark x1="4338" y1="96159" x2="4338" y2="96159"/>
                        <a14:foregroundMark x1="4795" y1="95894" x2="4795" y2="95894"/>
                        <a14:foregroundMark x1="4795" y1="94570" x2="4795" y2="94570"/>
                        <a14:foregroundMark x1="4795" y1="94570" x2="4795" y2="94570"/>
                        <a14:foregroundMark x1="4909" y1="95232" x2="4795" y2="95894"/>
                        <a14:foregroundMark x1="4566" y1="95497" x2="4566" y2="94834"/>
                        <a14:foregroundMark x1="4566" y1="94437" x2="4566" y2="94437"/>
                        <a14:foregroundMark x1="4338" y1="94040" x2="4338" y2="94040"/>
                        <a14:foregroundMark x1="4110" y1="93642" x2="4110" y2="93642"/>
                        <a14:foregroundMark x1="3995" y1="93113" x2="3995" y2="93113"/>
                        <a14:foregroundMark x1="3653" y1="94305" x2="3653" y2="96026"/>
                        <a14:foregroundMark x1="3653" y1="97086" x2="3653" y2="97086"/>
                        <a14:foregroundMark x1="3653" y1="95099" x2="3653" y2="95099"/>
                        <a14:foregroundMark x1="3653" y1="94305" x2="3653" y2="94305"/>
                        <a14:foregroundMark x1="3653" y1="93907" x2="3653" y2="93907"/>
                        <a14:foregroundMark x1="3653" y1="96026" x2="3653" y2="96026"/>
                        <a14:foregroundMark x1="3653" y1="94437" x2="3653" y2="94437"/>
                        <a14:foregroundMark x1="3196" y1="93510" x2="3196" y2="93510"/>
                        <a14:foregroundMark x1="3196" y1="93245" x2="3196" y2="93245"/>
                        <a14:foregroundMark x1="3196" y1="93113" x2="3196" y2="93113"/>
                        <a14:foregroundMark x1="3196" y1="93113" x2="3196" y2="93113"/>
                        <a14:foregroundMark x1="3196" y1="92318" x2="3196" y2="92318"/>
                        <a14:foregroundMark x1="3196" y1="92318" x2="3196" y2="92318"/>
                        <a14:foregroundMark x1="3196" y1="92318" x2="3196" y2="92318"/>
                        <a14:foregroundMark x1="3082" y1="92318" x2="3082" y2="92318"/>
                        <a14:foregroundMark x1="3082" y1="92450" x2="3082" y2="92450"/>
                        <a14:foregroundMark x1="48288" y1="99073" x2="48288" y2="99073"/>
                        <a14:foregroundMark x1="48288" y1="99205" x2="46804" y2="99205"/>
                        <a14:foregroundMark x1="50342" y1="97881" x2="50342" y2="97881"/>
                        <a14:foregroundMark x1="50457" y1="97881" x2="50457" y2="97881"/>
                        <a14:foregroundMark x1="50457" y1="97881" x2="49201" y2="97881"/>
                        <a14:foregroundMark x1="47717" y1="97881" x2="47717" y2="97881"/>
                        <a14:backgroundMark x1="2740" y1="74305" x2="2740" y2="74305"/>
                        <a14:backgroundMark x1="2626" y1="79735" x2="2626" y2="79735"/>
                        <a14:backgroundMark x1="2511" y1="85166" x2="2511" y2="85166"/>
                        <a14:backgroundMark x1="2626" y1="72848" x2="2626" y2="72848"/>
                        <a14:backgroundMark x1="2626" y1="81589" x2="2626" y2="82252"/>
                        <a14:backgroundMark x1="2626" y1="92980" x2="2626" y2="92980"/>
                        <a14:backgroundMark x1="2169" y1="89934" x2="2169" y2="89934"/>
                        <a14:backgroundMark x1="2626" y1="87417" x2="2626" y2="87417"/>
                        <a14:backgroundMark x1="2740" y1="82914" x2="2968" y2="78675"/>
                        <a14:backgroundMark x1="2740" y1="77351" x2="2968" y2="76424"/>
                      </a14:backgroundRemoval>
                    </a14:imgEffect>
                  </a14:imgLayer>
                </a14:imgProps>
              </a:ext>
            </a:extLst>
          </a:blip>
          <a:srcRect l="1445" t="3578" r="46961"/>
          <a:stretch>
            <a:fillRect/>
          </a:stretch>
        </p:blipFill>
        <p:spPr>
          <a:xfrm>
            <a:off x="789372" y="1935333"/>
            <a:ext cx="2561612" cy="4320000"/>
          </a:xfrm>
          <a:prstGeom prst="rect">
            <a:avLst/>
          </a:prstGeom>
        </p:spPr>
      </p:pic>
      <p:sp>
        <p:nvSpPr>
          <p:cNvPr id="9" name="文本框 8"/>
          <p:cNvSpPr txBox="1"/>
          <p:nvPr/>
        </p:nvSpPr>
        <p:spPr>
          <a:xfrm>
            <a:off x="4877801" y="2016417"/>
            <a:ext cx="5874865" cy="2677656"/>
          </a:xfrm>
          <a:prstGeom prst="rect">
            <a:avLst/>
          </a:prstGeom>
          <a:noFill/>
        </p:spPr>
        <p:txBody>
          <a:bodyPr wrap="square" rtlCol="0">
            <a:spAutoFit/>
          </a:bodyPr>
          <a:lstStyle/>
          <a:p>
            <a:r>
              <a:rPr lang="zh-CN" altLang="en-US" sz="2400" b="1" kern="100" dirty="0" smtClean="0">
                <a:solidFill>
                  <a:srgbClr val="506291"/>
                </a:solidFill>
                <a:latin typeface="微软雅黑" panose="020B0503020204020204" pitchFamily="34" charset="-122"/>
                <a:ea typeface="微软雅黑" panose="020B0503020204020204" pitchFamily="34" charset="-122"/>
                <a:cs typeface="+mn-ea"/>
              </a:rPr>
              <a:t>创新教育试验区</a:t>
            </a:r>
            <a:r>
              <a:rPr lang="en-US" altLang="zh-CN" sz="2400" b="1" kern="100" dirty="0" smtClean="0">
                <a:solidFill>
                  <a:srgbClr val="506291"/>
                </a:solidFill>
                <a:latin typeface="微软雅黑" panose="020B0503020204020204" pitchFamily="34" charset="-122"/>
                <a:ea typeface="微软雅黑" panose="020B0503020204020204" pitchFamily="34" charset="-122"/>
                <a:cs typeface="+mn-ea"/>
              </a:rPr>
              <a:t>——</a:t>
            </a:r>
            <a:r>
              <a:rPr lang="zh-CN" altLang="en-US" sz="2400" b="1" kern="100" dirty="0" smtClean="0">
                <a:solidFill>
                  <a:srgbClr val="506291"/>
                </a:solidFill>
                <a:latin typeface="微软雅黑" panose="020B0503020204020204" pitchFamily="34" charset="-122"/>
                <a:ea typeface="微软雅黑" panose="020B0503020204020204" pitchFamily="34" charset="-122"/>
                <a:cs typeface="+mn-ea"/>
              </a:rPr>
              <a:t>启明学院</a:t>
            </a:r>
            <a:endParaRPr lang="en-US" altLang="zh-CN" sz="2400" b="1" kern="100" dirty="0" smtClean="0">
              <a:solidFill>
                <a:srgbClr val="506291"/>
              </a:solidFill>
              <a:latin typeface="微软雅黑" panose="020B0503020204020204" pitchFamily="34" charset="-122"/>
              <a:ea typeface="微软雅黑" panose="020B0503020204020204" pitchFamily="34" charset="-122"/>
              <a:cs typeface="+mn-ea"/>
            </a:endParaRPr>
          </a:p>
          <a:p>
            <a:endParaRPr lang="en-US" altLang="zh-CN" sz="1600" kern="100" dirty="0" smtClean="0">
              <a:solidFill>
                <a:srgbClr val="50629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Ø"/>
            </a:pPr>
            <a:r>
              <a:rPr lang="zh-CN" altLang="en-US" sz="1600" kern="100" dirty="0" smtClean="0">
                <a:solidFill>
                  <a:srgbClr val="506291"/>
                </a:solidFill>
                <a:latin typeface="微软雅黑" panose="020B0503020204020204" pitchFamily="34" charset="-122"/>
                <a:ea typeface="微软雅黑" panose="020B0503020204020204" pitchFamily="34" charset="-122"/>
                <a:cs typeface="+mn-ea"/>
              </a:rPr>
              <a:t>启明学院实验班直通车计划</a:t>
            </a:r>
            <a:endParaRPr lang="en-US" altLang="zh-CN" sz="1600" kern="100" dirty="0" smtClean="0">
              <a:solidFill>
                <a:srgbClr val="506291"/>
              </a:solidFill>
              <a:latin typeface="微软雅黑" panose="020B0503020204020204" pitchFamily="34" charset="-122"/>
              <a:ea typeface="微软雅黑" panose="020B0503020204020204" pitchFamily="34" charset="-122"/>
              <a:cs typeface="+mn-ea"/>
            </a:endParaRPr>
          </a:p>
          <a:p>
            <a:r>
              <a:rPr lang="en-US" altLang="zh-CN" sz="1600" kern="100" dirty="0">
                <a:solidFill>
                  <a:srgbClr val="506291"/>
                </a:solidFill>
                <a:latin typeface="微软雅黑" panose="020B0503020204020204" pitchFamily="34" charset="-122"/>
                <a:ea typeface="微软雅黑" panose="020B0503020204020204" pitchFamily="34" charset="-122"/>
                <a:cs typeface="+mn-ea"/>
              </a:rPr>
              <a:t> </a:t>
            </a:r>
            <a:r>
              <a:rPr lang="en-US" altLang="zh-CN" sz="1600" kern="100" dirty="0" smtClean="0">
                <a:solidFill>
                  <a:srgbClr val="506291"/>
                </a:solidFill>
                <a:latin typeface="微软雅黑" panose="020B0503020204020204" pitchFamily="34" charset="-122"/>
                <a:ea typeface="微软雅黑" panose="020B0503020204020204" pitchFamily="34" charset="-122"/>
                <a:cs typeface="+mn-ea"/>
              </a:rPr>
              <a:t>   </a:t>
            </a:r>
            <a:r>
              <a:rPr lang="zh-CN" altLang="en-US" sz="1600" kern="100" dirty="0" smtClean="0">
                <a:solidFill>
                  <a:srgbClr val="506291"/>
                </a:solidFill>
                <a:latin typeface="微软雅黑" panose="020B0503020204020204" pitchFamily="34" charset="-122"/>
                <a:ea typeface="微软雅黑" panose="020B0503020204020204" pitchFamily="34" charset="-122"/>
                <a:cs typeface="+mn-ea"/>
              </a:rPr>
              <a:t>（面向高考考生进行选拔，每年计划约</a:t>
            </a:r>
            <a:r>
              <a:rPr lang="en-US" altLang="zh-CN" sz="1600" kern="100" dirty="0" smtClean="0">
                <a:solidFill>
                  <a:srgbClr val="506291"/>
                </a:solidFill>
                <a:latin typeface="微软雅黑" panose="020B0503020204020204" pitchFamily="34" charset="-122"/>
                <a:ea typeface="微软雅黑" panose="020B0503020204020204" pitchFamily="34" charset="-122"/>
                <a:cs typeface="+mn-ea"/>
              </a:rPr>
              <a:t>230</a:t>
            </a:r>
            <a:r>
              <a:rPr lang="zh-CN" altLang="en-US" sz="1600" kern="100" dirty="0" smtClean="0">
                <a:solidFill>
                  <a:srgbClr val="506291"/>
                </a:solidFill>
                <a:latin typeface="微软雅黑" panose="020B0503020204020204" pitchFamily="34" charset="-122"/>
                <a:ea typeface="微软雅黑" panose="020B0503020204020204" pitchFamily="34" charset="-122"/>
                <a:cs typeface="+mn-ea"/>
              </a:rPr>
              <a:t>人）；</a:t>
            </a:r>
            <a:endParaRPr lang="en-US" altLang="zh-CN" sz="1600" kern="100" dirty="0" smtClean="0">
              <a:solidFill>
                <a:srgbClr val="50629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Ø"/>
            </a:pPr>
            <a:endParaRPr lang="en-US" altLang="zh-CN" sz="1600" kern="100" dirty="0" smtClean="0">
              <a:solidFill>
                <a:srgbClr val="50629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Ø"/>
            </a:pPr>
            <a:r>
              <a:rPr lang="zh-CN" altLang="en-US" sz="1600" kern="100" dirty="0">
                <a:solidFill>
                  <a:srgbClr val="506291"/>
                </a:solidFill>
                <a:latin typeface="微软雅黑" panose="020B0503020204020204" pitchFamily="34" charset="-122"/>
                <a:ea typeface="微软雅黑" panose="020B0503020204020204" pitchFamily="34" charset="-122"/>
                <a:cs typeface="+mn-ea"/>
              </a:rPr>
              <a:t>启明学院实验班校内选拔</a:t>
            </a:r>
            <a:r>
              <a:rPr lang="zh-CN" altLang="en-US" sz="1600" kern="100" dirty="0" smtClean="0">
                <a:solidFill>
                  <a:srgbClr val="506291"/>
                </a:solidFill>
                <a:latin typeface="微软雅黑" panose="020B0503020204020204" pitchFamily="34" charset="-122"/>
                <a:ea typeface="微软雅黑" panose="020B0503020204020204" pitchFamily="34" charset="-122"/>
                <a:cs typeface="+mn-ea"/>
              </a:rPr>
              <a:t>；</a:t>
            </a:r>
            <a:endParaRPr lang="en-US" altLang="zh-CN" sz="1600" kern="100" dirty="0" smtClean="0">
              <a:solidFill>
                <a:srgbClr val="50629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Ø"/>
            </a:pPr>
            <a:endParaRPr lang="en-US" altLang="zh-CN" sz="1600" kern="100" dirty="0">
              <a:solidFill>
                <a:srgbClr val="50629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Ø"/>
            </a:pPr>
            <a:r>
              <a:rPr lang="zh-CN" altLang="en-US" sz="1600" kern="100" dirty="0">
                <a:solidFill>
                  <a:srgbClr val="506291"/>
                </a:solidFill>
                <a:latin typeface="微软雅黑" panose="020B0503020204020204" pitchFamily="34" charset="-122"/>
                <a:ea typeface="微软雅黑" panose="020B0503020204020204" pitchFamily="34" charset="-122"/>
                <a:cs typeface="+mn-ea"/>
              </a:rPr>
              <a:t>小班教学、导师制，基于项目课题制培养</a:t>
            </a:r>
            <a:r>
              <a:rPr lang="zh-CN" altLang="en-US" sz="1600" kern="100" dirty="0" smtClean="0">
                <a:solidFill>
                  <a:srgbClr val="506291"/>
                </a:solidFill>
                <a:latin typeface="微软雅黑" panose="020B0503020204020204" pitchFamily="34" charset="-122"/>
                <a:ea typeface="微软雅黑" panose="020B0503020204020204" pitchFamily="34" charset="-122"/>
                <a:cs typeface="+mn-ea"/>
              </a:rPr>
              <a:t>；</a:t>
            </a:r>
            <a:endParaRPr lang="en-US" altLang="zh-CN" sz="1600" kern="100" dirty="0" smtClean="0">
              <a:solidFill>
                <a:srgbClr val="50629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Ø"/>
            </a:pPr>
            <a:endParaRPr lang="en-US" altLang="zh-CN" sz="1600" kern="100" dirty="0">
              <a:solidFill>
                <a:srgbClr val="50629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Ø"/>
            </a:pPr>
            <a:r>
              <a:rPr lang="zh-CN" altLang="en-US" sz="1600" kern="100" dirty="0">
                <a:solidFill>
                  <a:srgbClr val="506291"/>
                </a:solidFill>
                <a:latin typeface="微软雅黑" panose="020B0503020204020204" pitchFamily="34" charset="-122"/>
                <a:ea typeface="微软雅黑" panose="020B0503020204020204" pitchFamily="34" charset="-122"/>
                <a:cs typeface="+mn-ea"/>
              </a:rPr>
              <a:t>依托优势学科搭建学科交叉学习实践平台。</a:t>
            </a:r>
            <a:endParaRPr lang="en-US" altLang="zh-CN" sz="1600" kern="100" dirty="0">
              <a:solidFill>
                <a:srgbClr val="506291"/>
              </a:solidFill>
              <a:latin typeface="微软雅黑" panose="020B0503020204020204" pitchFamily="34" charset="-122"/>
              <a:ea typeface="微软雅黑" panose="020B0503020204020204" pitchFamily="34" charset="-122"/>
              <a:cs typeface="+mn-ea"/>
            </a:endParaRPr>
          </a:p>
        </p:txBody>
      </p:sp>
      <p:pic>
        <p:nvPicPr>
          <p:cNvPr id="13" name="Picture 2"/>
          <p:cNvPicPr>
            <a:picLocks noChangeAspect="1"/>
          </p:cNvPicPr>
          <p:nvPr/>
        </p:nvPicPr>
        <p:blipFill>
          <a:blip r:embed="rId3"/>
          <a:srcRect l="13841" r="12363"/>
          <a:stretch>
            <a:fillRect/>
          </a:stretch>
        </p:blipFill>
        <p:spPr>
          <a:xfrm>
            <a:off x="4526367" y="4995333"/>
            <a:ext cx="2014745" cy="1260000"/>
          </a:xfrm>
          <a:prstGeom prst="rect">
            <a:avLst/>
          </a:prstGeom>
          <a:noFill/>
          <a:ln w="9525">
            <a:noFill/>
          </a:ln>
        </p:spPr>
      </p:pic>
      <p:pic>
        <p:nvPicPr>
          <p:cNvPr id="20" name="Picture 3" descr="获奖选手庆祝欢呼"/>
          <p:cNvPicPr>
            <a:picLocks noChangeAspect="1"/>
          </p:cNvPicPr>
          <p:nvPr/>
        </p:nvPicPr>
        <p:blipFill>
          <a:blip r:embed="rId4"/>
          <a:srcRect r="8302" b="22026"/>
          <a:stretch>
            <a:fillRect/>
          </a:stretch>
        </p:blipFill>
        <p:spPr>
          <a:xfrm>
            <a:off x="8475390" y="4995333"/>
            <a:ext cx="1975351" cy="1260000"/>
          </a:xfrm>
          <a:prstGeom prst="rect">
            <a:avLst/>
          </a:prstGeom>
          <a:noFill/>
          <a:ln w="9525">
            <a:noFill/>
          </a:ln>
        </p:spPr>
      </p:pic>
      <p:pic>
        <p:nvPicPr>
          <p:cNvPr id="21" name="Picture 6" descr="亚太大学生机器人大赛 (6)"/>
          <p:cNvPicPr>
            <a:picLocks noChangeAspect="1"/>
          </p:cNvPicPr>
          <p:nvPr/>
        </p:nvPicPr>
        <p:blipFill>
          <a:blip r:embed="rId5"/>
          <a:stretch>
            <a:fillRect/>
          </a:stretch>
        </p:blipFill>
        <p:spPr>
          <a:xfrm>
            <a:off x="6547679" y="4995333"/>
            <a:ext cx="1932744" cy="1260000"/>
          </a:xfrm>
          <a:prstGeom prst="rect">
            <a:avLst/>
          </a:prstGeom>
          <a:noFill/>
          <a:ln w="9525">
            <a:noFill/>
          </a:ln>
        </p:spPr>
      </p:pic>
      <p:sp>
        <p:nvSpPr>
          <p:cNvPr id="10" name="标题 1"/>
          <p:cNvSpPr txBox="1"/>
          <p:nvPr/>
        </p:nvSpPr>
        <p:spPr>
          <a:xfrm>
            <a:off x="1270635" y="909320"/>
            <a:ext cx="5164671"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dirty="0" smtClean="0"/>
              <a:t>学在华中大</a:t>
            </a:r>
            <a:endParaRPr lang="zh-CN" altLang="en-US" dirty="0"/>
          </a:p>
        </p:txBody>
      </p:sp>
      <p:sp>
        <p:nvSpPr>
          <p:cNvPr id="11" name="标题 1"/>
          <p:cNvSpPr txBox="1"/>
          <p:nvPr/>
        </p:nvSpPr>
        <p:spPr>
          <a:xfrm>
            <a:off x="1116791" y="1387132"/>
            <a:ext cx="4623435"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400" b="0" dirty="0"/>
              <a:t>拔尖创新人才培养模式</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78" y="3889829"/>
            <a:ext cx="12291890" cy="2983945"/>
          </a:xfrm>
          <a:prstGeom prst="rect">
            <a:avLst/>
          </a:prstGeom>
        </p:spPr>
      </p:pic>
      <p:sp>
        <p:nvSpPr>
          <p:cNvPr id="15" name="文本框 14"/>
          <p:cNvSpPr txBox="1"/>
          <p:nvPr/>
        </p:nvSpPr>
        <p:spPr>
          <a:xfrm>
            <a:off x="1156688" y="510006"/>
            <a:ext cx="2474229" cy="9093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smtClean="0">
              <a:ln>
                <a:solidFill>
                  <a:prstClr val="white"/>
                </a:solid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zh-CN" altLang="en-US" sz="2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江城—武汉</a:t>
            </a:r>
            <a:endParaRPr kumimoji="0" lang="zh-CN" altLang="en-US" sz="28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p:cNvGrpSpPr/>
          <p:nvPr/>
        </p:nvGrpSpPr>
        <p:grpSpPr>
          <a:xfrm>
            <a:off x="-64978" y="1736083"/>
            <a:ext cx="6681728" cy="1959879"/>
            <a:chOff x="-15033" y="1888435"/>
            <a:chExt cx="6096000" cy="1776772"/>
          </a:xfrm>
        </p:grpSpPr>
        <p:sp>
          <p:nvSpPr>
            <p:cNvPr id="3" name="矩形 2"/>
            <p:cNvSpPr/>
            <p:nvPr/>
          </p:nvSpPr>
          <p:spPr>
            <a:xfrm>
              <a:off x="228600" y="1888435"/>
              <a:ext cx="5655365" cy="1776772"/>
            </a:xfrm>
            <a:prstGeom prst="rect">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cs"/>
              </a:endParaRPr>
            </a:p>
          </p:txBody>
        </p:sp>
        <p:sp>
          <p:nvSpPr>
            <p:cNvPr id="2" name="矩形 1"/>
            <p:cNvSpPr/>
            <p:nvPr/>
          </p:nvSpPr>
          <p:spPr>
            <a:xfrm>
              <a:off x="-15033" y="2214823"/>
              <a:ext cx="6096000" cy="1004478"/>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solidFill>
                      <a:prstClr val="white"/>
                    </a:solid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中部六省唯一的副省级市和特大城市</a:t>
              </a:r>
              <a:endParaRPr kumimoji="0" lang="zh-CN" altLang="en-US" sz="2200" b="0" i="0" u="none" strike="noStrike" kern="1200" cap="none" spc="0" normalizeH="0" baseline="0" noProof="0" dirty="0">
                <a:ln>
                  <a:solidFill>
                    <a:prstClr val="white"/>
                  </a:solid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solidFill>
                      <a:prstClr val="white"/>
                    </a:solid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中国中部地区的中心城市</a:t>
              </a:r>
              <a:endParaRPr kumimoji="0" lang="zh-CN" altLang="en-US" sz="2200" b="0" i="0" u="none" strike="noStrike" kern="1200" cap="none" spc="0" normalizeH="0" baseline="0" noProof="0" dirty="0">
                <a:ln>
                  <a:solidFill>
                    <a:prstClr val="white"/>
                  </a:solid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solidFill>
                      <a:prstClr val="white"/>
                    </a:solid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全国重要的工业基地、科教基地和综合交通枢纽</a:t>
              </a:r>
              <a:endParaRPr kumimoji="0" lang="zh-CN" altLang="en-US" sz="2200" b="0" i="0" u="none" strike="noStrike" kern="1200" cap="none" spc="0" normalizeH="0" baseline="0" noProof="0" dirty="0">
                <a:ln>
                  <a:solidFill>
                    <a:prstClr val="white"/>
                  </a:solid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1" name="Text Box 15"/>
          <p:cNvSpPr txBox="1">
            <a:spLocks noChangeArrowheads="1"/>
          </p:cNvSpPr>
          <p:nvPr/>
        </p:nvSpPr>
        <p:spPr bwMode="auto">
          <a:xfrm>
            <a:off x="6667861" y="1644959"/>
            <a:ext cx="5916594" cy="2142125"/>
          </a:xfrm>
          <a:prstGeom prst="rect">
            <a:avLst/>
          </a:prstGeom>
          <a:noFill/>
          <a:ln>
            <a:noFill/>
          </a:ln>
        </p:spPr>
        <p:txBody>
          <a:bodyPr wrap="square">
            <a:spAutoFit/>
          </a:bodyPr>
          <a:lstStyle>
            <a:lvl1pPr marL="113030" indent="-113030" defTabSz="912495" eaLnBrk="0" hangingPunct="0">
              <a:spcAft>
                <a:spcPts val="400"/>
              </a:spcAft>
              <a:buSzPct val="70000"/>
              <a:buFont typeface="Wingdings" panose="05000000000000000000" pitchFamily="2" charset="2"/>
              <a:buChar char="l"/>
              <a:defRPr sz="2400" b="1">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indent="-285750" defTabSz="912495" eaLnBrk="0" fontAlgn="ctr" hangingPunct="0">
              <a:spcAft>
                <a:spcPts val="400"/>
              </a:spcAft>
              <a:buSzPct val="7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defTabSz="912495" eaLnBrk="0" fontAlgn="ctr" hangingPunct="0">
              <a:spcAft>
                <a:spcPts val="400"/>
              </a:spcAft>
              <a:buSzPct val="70000"/>
              <a:buFont typeface="Wingdings" panose="05000000000000000000" pitchFamily="2" charset="2"/>
              <a:buChar char="l"/>
              <a:defRPr b="1">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2495" rtl="0" eaLnBrk="0" fontAlgn="auto" latinLnBrk="0" hangingPunct="0">
              <a:lnSpc>
                <a:spcPct val="90000"/>
              </a:lnSpc>
              <a:spcBef>
                <a:spcPts val="0"/>
              </a:spcBef>
              <a:spcAft>
                <a:spcPct val="0"/>
              </a:spcAft>
              <a:buClrTx/>
              <a:buSzTx/>
              <a:buFont typeface="Wingdings" panose="05000000000000000000" pitchFamily="2" charset="2"/>
              <a:buNone/>
              <a:defRPr/>
            </a:pPr>
            <a:r>
              <a:rPr kumimoji="0" lang="zh-CN" altLang="en-US" sz="2800" b="1" i="0" u="none" strike="noStrike" kern="1200" cap="none" spc="0" normalizeH="0" baseline="0" noProof="0" dirty="0" smtClean="0">
                <a:ln>
                  <a:noFill/>
                </a:ln>
                <a:solidFill>
                  <a:srgbClr val="FF0000"/>
                </a:solidFill>
                <a:effectLst/>
                <a:uLnTx/>
                <a:uFillTx/>
                <a:latin typeface="等线" panose="02010600030101010101" charset="-122"/>
                <a:ea typeface="微软雅黑" panose="020B0503020204020204" pitchFamily="34" charset="-122"/>
                <a:cs typeface="+mn-ea"/>
                <a:sym typeface="Arial" panose="020B0604020202020204" pitchFamily="34" charset="0"/>
              </a:rPr>
              <a:t>党中央对武汉的定位和期待</a:t>
            </a:r>
            <a:endParaRPr kumimoji="0" lang="en-US" altLang="zh-CN" sz="2800" b="1" i="0" u="none" strike="noStrike" kern="1200" cap="none" spc="0" normalizeH="0" baseline="0" noProof="0" dirty="0" smtClean="0">
              <a:ln>
                <a:noFill/>
              </a:ln>
              <a:solidFill>
                <a:srgbClr val="FF0000"/>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200000"/>
              </a:lnSpc>
              <a:spcBef>
                <a:spcPts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在长江</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流域，武汉要成为长江经济带的脊梁</a:t>
            </a:r>
            <a:endPar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200000"/>
              </a:lnSpc>
              <a:spcBef>
                <a:spcPts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在中部地区，武汉要成为中部崛起的战略支点</a:t>
            </a:r>
            <a:endPar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200000"/>
              </a:lnSpc>
              <a:spcBef>
                <a:spcPts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在</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全国，武汉要成为国家中心城市</a:t>
            </a:r>
            <a:endPar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par>
                                <p:cTn id="8" presetID="10" presetClass="exit" presetSubtype="0" fill="hold" grpId="1"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281334" y="2636276"/>
            <a:ext cx="4692388" cy="3939540"/>
          </a:xfrm>
          <a:prstGeom prst="rect">
            <a:avLst/>
          </a:prstGeom>
          <a:noFill/>
          <a:ln w="9525">
            <a:noFill/>
          </a:ln>
        </p:spPr>
        <p:txBody>
          <a:bodyPr wrap="square">
            <a:spAutoFit/>
          </a:bodyPr>
          <a:lstStyle/>
          <a:p>
            <a:pPr marL="285750" indent="-285750">
              <a:lnSpc>
                <a:spcPts val="3000"/>
              </a:lnSpc>
              <a:buFont typeface="Wingdings" panose="05000000000000000000" pitchFamily="2" charset="2"/>
              <a:buChar char="Ø"/>
            </a:pPr>
            <a:r>
              <a:rPr lang="zh-CN" altLang="en-US" b="1" kern="100" dirty="0">
                <a:solidFill>
                  <a:srgbClr val="546276"/>
                </a:solidFill>
                <a:latin typeface="微软雅黑" panose="020B0503020204020204" pitchFamily="34" charset="-122"/>
                <a:ea typeface="微软雅黑" panose="020B0503020204020204" pitchFamily="34" charset="-122"/>
                <a:cs typeface="+mn-ea"/>
              </a:rPr>
              <a:t>首批</a:t>
            </a:r>
            <a:r>
              <a:rPr lang="en-US" altLang="zh-CN" b="1" kern="100" dirty="0">
                <a:solidFill>
                  <a:srgbClr val="546276"/>
                </a:solidFill>
                <a:latin typeface="微软雅黑" panose="020B0503020204020204" pitchFamily="34" charset="-122"/>
                <a:ea typeface="微软雅黑" panose="020B0503020204020204" pitchFamily="34" charset="-122"/>
                <a:cs typeface="+mn-ea"/>
              </a:rPr>
              <a:t>17</a:t>
            </a:r>
            <a:r>
              <a:rPr lang="zh-CN" altLang="en-US" b="1" kern="100" dirty="0">
                <a:solidFill>
                  <a:srgbClr val="546276"/>
                </a:solidFill>
                <a:latin typeface="微软雅黑" panose="020B0503020204020204" pitchFamily="34" charset="-122"/>
                <a:ea typeface="微软雅黑" panose="020B0503020204020204" pitchFamily="34" charset="-122"/>
                <a:cs typeface="+mn-ea"/>
              </a:rPr>
              <a:t>所国家试点学院之一</a:t>
            </a:r>
            <a:endParaRPr lang="en-US" altLang="zh-CN" b="1" kern="100" dirty="0">
              <a:solidFill>
                <a:srgbClr val="546276"/>
              </a:solidFill>
              <a:latin typeface="微软雅黑" panose="020B0503020204020204" pitchFamily="34" charset="-122"/>
              <a:ea typeface="微软雅黑" panose="020B0503020204020204" pitchFamily="34" charset="-122"/>
              <a:cs typeface="+mn-ea"/>
            </a:endParaRPr>
          </a:p>
          <a:p>
            <a:pPr marL="285750" indent="-285750">
              <a:lnSpc>
                <a:spcPts val="3000"/>
              </a:lnSpc>
              <a:buFont typeface="Wingdings" panose="05000000000000000000" pitchFamily="2" charset="2"/>
              <a:buChar char="Ø"/>
            </a:pPr>
            <a:r>
              <a:rPr lang="zh-CN" altLang="en-US" b="1" kern="100" dirty="0" smtClean="0">
                <a:solidFill>
                  <a:srgbClr val="546276"/>
                </a:solidFill>
                <a:latin typeface="微软雅黑" panose="020B0503020204020204" pitchFamily="34" charset="-122"/>
                <a:ea typeface="微软雅黑" panose="020B0503020204020204" pitchFamily="34" charset="-122"/>
                <a:cs typeface="+mn-ea"/>
              </a:rPr>
              <a:t>两</a:t>
            </a:r>
            <a:r>
              <a:rPr lang="zh-CN" altLang="en-US" b="1" kern="100" dirty="0">
                <a:solidFill>
                  <a:srgbClr val="546276"/>
                </a:solidFill>
                <a:latin typeface="微软雅黑" panose="020B0503020204020204" pitchFamily="34" charset="-122"/>
                <a:ea typeface="微软雅黑" panose="020B0503020204020204" pitchFamily="34" charset="-122"/>
                <a:cs typeface="+mn-ea"/>
              </a:rPr>
              <a:t>个国家级重点学科：</a:t>
            </a:r>
            <a:endParaRPr lang="en-US" altLang="zh-CN" b="1" kern="100" dirty="0">
              <a:solidFill>
                <a:srgbClr val="546276"/>
              </a:solidFill>
              <a:latin typeface="微软雅黑" panose="020B0503020204020204" pitchFamily="34" charset="-122"/>
              <a:ea typeface="微软雅黑" panose="020B0503020204020204" pitchFamily="34" charset="-122"/>
              <a:cs typeface="+mn-ea"/>
            </a:endParaRPr>
          </a:p>
          <a:p>
            <a:pPr lvl="1">
              <a:lnSpc>
                <a:spcPts val="3000"/>
              </a:lnSpc>
            </a:pPr>
            <a:r>
              <a:rPr lang="zh-CN" altLang="en-US" kern="100" dirty="0" smtClean="0">
                <a:solidFill>
                  <a:srgbClr val="546276"/>
                </a:solidFill>
                <a:latin typeface="微软雅黑" panose="020B0503020204020204" pitchFamily="34" charset="-122"/>
                <a:ea typeface="微软雅黑" panose="020B0503020204020204" pitchFamily="34" charset="-122"/>
                <a:cs typeface="+mn-ea"/>
              </a:rPr>
              <a:t>光学工程（全国第一）</a:t>
            </a:r>
            <a:endParaRPr lang="en-US" altLang="zh-CN" kern="100" dirty="0" smtClean="0">
              <a:solidFill>
                <a:srgbClr val="546276"/>
              </a:solidFill>
              <a:latin typeface="微软雅黑" panose="020B0503020204020204" pitchFamily="34" charset="-122"/>
              <a:ea typeface="微软雅黑" panose="020B0503020204020204" pitchFamily="34" charset="-122"/>
              <a:cs typeface="+mn-ea"/>
            </a:endParaRPr>
          </a:p>
          <a:p>
            <a:pPr lvl="1">
              <a:lnSpc>
                <a:spcPts val="3000"/>
              </a:lnSpc>
            </a:pPr>
            <a:r>
              <a:rPr lang="zh-CN" altLang="en-US" kern="100" dirty="0" smtClean="0">
                <a:solidFill>
                  <a:srgbClr val="546276"/>
                </a:solidFill>
                <a:latin typeface="微软雅黑" panose="020B0503020204020204" pitchFamily="34" charset="-122"/>
                <a:ea typeface="微软雅黑" panose="020B0503020204020204" pitchFamily="34" charset="-122"/>
                <a:cs typeface="+mn-ea"/>
              </a:rPr>
              <a:t>微电子学与固体电子学</a:t>
            </a:r>
            <a:endParaRPr lang="en-US" altLang="zh-CN" kern="100" dirty="0" smtClean="0">
              <a:solidFill>
                <a:srgbClr val="546276"/>
              </a:solidFill>
              <a:latin typeface="微软雅黑" panose="020B0503020204020204" pitchFamily="34" charset="-122"/>
              <a:ea typeface="微软雅黑" panose="020B0503020204020204" pitchFamily="34" charset="-122"/>
              <a:cs typeface="+mn-ea"/>
            </a:endParaRPr>
          </a:p>
          <a:p>
            <a:pPr marL="285750" indent="-285750">
              <a:lnSpc>
                <a:spcPts val="3000"/>
              </a:lnSpc>
              <a:buFont typeface="Wingdings" panose="05000000000000000000" pitchFamily="2" charset="2"/>
              <a:buChar char="Ø"/>
            </a:pPr>
            <a:r>
              <a:rPr lang="zh-CN" altLang="en-US" b="1" kern="100" dirty="0" smtClean="0">
                <a:solidFill>
                  <a:srgbClr val="546276"/>
                </a:solidFill>
                <a:latin typeface="微软雅黑" panose="020B0503020204020204" pitchFamily="34" charset="-122"/>
                <a:ea typeface="微软雅黑" panose="020B0503020204020204" pitchFamily="34" charset="-122"/>
                <a:cs typeface="+mn-ea"/>
              </a:rPr>
              <a:t>本科生攻读研究生及出国深造率达</a:t>
            </a:r>
            <a:r>
              <a:rPr lang="en-US" altLang="zh-CN" b="1" kern="100" dirty="0" smtClean="0">
                <a:solidFill>
                  <a:srgbClr val="546276"/>
                </a:solidFill>
                <a:latin typeface="微软雅黑" panose="020B0503020204020204" pitchFamily="34" charset="-122"/>
                <a:ea typeface="微软雅黑" panose="020B0503020204020204" pitchFamily="34" charset="-122"/>
                <a:cs typeface="+mn-ea"/>
              </a:rPr>
              <a:t>70%</a:t>
            </a:r>
            <a:endParaRPr lang="en-US" altLang="zh-CN" kern="100" dirty="0" smtClean="0">
              <a:solidFill>
                <a:srgbClr val="546276"/>
              </a:solidFill>
              <a:latin typeface="微软雅黑" panose="020B0503020204020204" pitchFamily="34" charset="-122"/>
              <a:ea typeface="微软雅黑" panose="020B0503020204020204" pitchFamily="34" charset="-122"/>
              <a:cs typeface="+mn-ea"/>
            </a:endParaRPr>
          </a:p>
          <a:p>
            <a:pPr marL="285750" indent="-285750">
              <a:lnSpc>
                <a:spcPts val="3000"/>
              </a:lnSpc>
              <a:buFont typeface="Wingdings" panose="05000000000000000000" pitchFamily="2" charset="2"/>
              <a:buChar char="Ø"/>
            </a:pPr>
            <a:r>
              <a:rPr lang="en-US" altLang="zh-CN" b="1" kern="100" dirty="0" err="1" smtClean="0">
                <a:solidFill>
                  <a:srgbClr val="546276"/>
                </a:solidFill>
                <a:latin typeface="微软雅黑" panose="020B0503020204020204" pitchFamily="34" charset="-122"/>
                <a:ea typeface="微软雅黑" panose="020B0503020204020204" pitchFamily="34" charset="-122"/>
                <a:cs typeface="+mn-ea"/>
              </a:rPr>
              <a:t>基于实验班推进个性化培养</a:t>
            </a:r>
            <a:r>
              <a:rPr lang="zh-CN" altLang="en-US" b="1" kern="100" dirty="0" smtClean="0">
                <a:solidFill>
                  <a:srgbClr val="546276"/>
                </a:solidFill>
                <a:latin typeface="微软雅黑" panose="020B0503020204020204" pitchFamily="34" charset="-122"/>
                <a:ea typeface="微软雅黑" panose="020B0503020204020204" pitchFamily="34" charset="-122"/>
                <a:cs typeface="+mn-ea"/>
              </a:rPr>
              <a:t>：</a:t>
            </a:r>
            <a:endParaRPr lang="en-US" altLang="zh-CN" b="1" kern="100" dirty="0">
              <a:solidFill>
                <a:srgbClr val="546276"/>
              </a:solidFill>
              <a:latin typeface="微软雅黑" panose="020B0503020204020204" pitchFamily="34" charset="-122"/>
              <a:ea typeface="微软雅黑" panose="020B0503020204020204" pitchFamily="34" charset="-122"/>
              <a:cs typeface="+mn-ea"/>
            </a:endParaRPr>
          </a:p>
          <a:p>
            <a:pPr lvl="1">
              <a:lnSpc>
                <a:spcPts val="3000"/>
              </a:lnSpc>
            </a:pPr>
            <a:r>
              <a:rPr lang="en-US" altLang="zh-CN" kern="100" dirty="0" smtClean="0">
                <a:solidFill>
                  <a:srgbClr val="546276"/>
                </a:solidFill>
                <a:latin typeface="微软雅黑" panose="020B0503020204020204" pitchFamily="34" charset="-122"/>
                <a:ea typeface="微软雅黑" panose="020B0503020204020204" pitchFamily="34" charset="-122"/>
                <a:cs typeface="+mn-ea"/>
              </a:rPr>
              <a:t>“</a:t>
            </a:r>
            <a:r>
              <a:rPr lang="en-US" altLang="zh-CN" kern="100" dirty="0" err="1" smtClean="0">
                <a:solidFill>
                  <a:srgbClr val="546276"/>
                </a:solidFill>
                <a:latin typeface="微软雅黑" panose="020B0503020204020204" pitchFamily="34" charset="-122"/>
                <a:ea typeface="微软雅黑" panose="020B0503020204020204" pitchFamily="34" charset="-122"/>
                <a:cs typeface="+mn-ea"/>
              </a:rPr>
              <a:t>王大珩”光电实验班</a:t>
            </a:r>
            <a:endParaRPr lang="en-US" altLang="zh-CN" kern="100" dirty="0" smtClean="0">
              <a:solidFill>
                <a:srgbClr val="546276"/>
              </a:solidFill>
              <a:latin typeface="微软雅黑" panose="020B0503020204020204" pitchFamily="34" charset="-122"/>
              <a:ea typeface="微软雅黑" panose="020B0503020204020204" pitchFamily="34" charset="-122"/>
              <a:cs typeface="+mn-ea"/>
            </a:endParaRPr>
          </a:p>
          <a:p>
            <a:pPr lvl="1">
              <a:lnSpc>
                <a:spcPts val="3000"/>
              </a:lnSpc>
            </a:pPr>
            <a:r>
              <a:rPr lang="en-US" altLang="zh-CN" kern="100" dirty="0" err="1" smtClean="0">
                <a:solidFill>
                  <a:srgbClr val="546276"/>
                </a:solidFill>
                <a:latin typeface="微软雅黑" panose="020B0503020204020204" pitchFamily="34" charset="-122"/>
                <a:ea typeface="微软雅黑" panose="020B0503020204020204" pitchFamily="34" charset="-122"/>
                <a:cs typeface="+mn-ea"/>
              </a:rPr>
              <a:t>光电信息工程卓越工程师班</a:t>
            </a:r>
            <a:endParaRPr lang="en-US" altLang="zh-CN" kern="100" dirty="0" smtClean="0">
              <a:solidFill>
                <a:srgbClr val="546276"/>
              </a:solidFill>
              <a:latin typeface="微软雅黑" panose="020B0503020204020204" pitchFamily="34" charset="-122"/>
              <a:ea typeface="微软雅黑" panose="020B0503020204020204" pitchFamily="34" charset="-122"/>
              <a:cs typeface="+mn-ea"/>
            </a:endParaRPr>
          </a:p>
          <a:p>
            <a:pPr lvl="1">
              <a:lnSpc>
                <a:spcPts val="3000"/>
              </a:lnSpc>
            </a:pPr>
            <a:r>
              <a:rPr lang="en-US" altLang="zh-CN" kern="100" dirty="0" err="1" smtClean="0">
                <a:solidFill>
                  <a:srgbClr val="546276"/>
                </a:solidFill>
                <a:latin typeface="微软雅黑" panose="020B0503020204020204" pitchFamily="34" charset="-122"/>
                <a:ea typeface="微软雅黑" panose="020B0503020204020204" pitchFamily="34" charset="-122"/>
                <a:cs typeface="+mn-ea"/>
              </a:rPr>
              <a:t>集成电路卓越工程师班</a:t>
            </a:r>
            <a:endParaRPr lang="en-US" altLang="zh-CN" kern="100" dirty="0" smtClean="0">
              <a:solidFill>
                <a:srgbClr val="546276"/>
              </a:solidFill>
              <a:latin typeface="微软雅黑" panose="020B0503020204020204" pitchFamily="34" charset="-122"/>
              <a:ea typeface="微软雅黑" panose="020B0503020204020204" pitchFamily="34" charset="-122"/>
              <a:cs typeface="+mn-ea"/>
            </a:endParaRPr>
          </a:p>
          <a:p>
            <a:pPr>
              <a:lnSpc>
                <a:spcPts val="3000"/>
              </a:lnSpc>
            </a:pPr>
            <a:r>
              <a:rPr lang="en-US" altLang="zh-CN" kern="100" dirty="0" smtClean="0">
                <a:solidFill>
                  <a:srgbClr val="546276"/>
                </a:solidFill>
                <a:latin typeface="微软雅黑" panose="020B0503020204020204" pitchFamily="34" charset="-122"/>
                <a:ea typeface="微软雅黑" panose="020B0503020204020204" pitchFamily="34" charset="-122"/>
                <a:cs typeface="+mn-ea"/>
              </a:rPr>
              <a:t>     </a:t>
            </a:r>
            <a:r>
              <a:rPr lang="zh-CN" altLang="en-US" kern="100" dirty="0" smtClean="0">
                <a:solidFill>
                  <a:srgbClr val="546276"/>
                </a:solidFill>
                <a:latin typeface="微软雅黑" panose="020B0503020204020204" pitchFamily="34" charset="-122"/>
                <a:ea typeface="微软雅黑" panose="020B0503020204020204" pitchFamily="34" charset="-122"/>
                <a:cs typeface="+mn-ea"/>
              </a:rPr>
              <a:t>一对一导师制，</a:t>
            </a:r>
            <a:r>
              <a:rPr lang="zh-CN" altLang="en-US" kern="100" dirty="0">
                <a:solidFill>
                  <a:srgbClr val="546276"/>
                </a:solidFill>
                <a:latin typeface="微软雅黑" panose="020B0503020204020204" pitchFamily="34" charset="-122"/>
                <a:ea typeface="微软雅黑" panose="020B0503020204020204" pitchFamily="34" charset="-122"/>
                <a:cs typeface="+mn-ea"/>
              </a:rPr>
              <a:t>科研项目</a:t>
            </a:r>
            <a:r>
              <a:rPr lang="zh-CN" altLang="en-US" kern="100" dirty="0" smtClean="0">
                <a:solidFill>
                  <a:srgbClr val="546276"/>
                </a:solidFill>
                <a:latin typeface="微软雅黑" panose="020B0503020204020204" pitchFamily="34" charset="-122"/>
                <a:ea typeface="微软雅黑" panose="020B0503020204020204" pitchFamily="34" charset="-122"/>
                <a:cs typeface="+mn-ea"/>
              </a:rPr>
              <a:t>训练</a:t>
            </a:r>
            <a:r>
              <a:rPr lang="zh-CN" altLang="en-US" kern="100" dirty="0">
                <a:solidFill>
                  <a:srgbClr val="546276"/>
                </a:solidFill>
                <a:latin typeface="微软雅黑" panose="020B0503020204020204" pitchFamily="34" charset="-122"/>
                <a:ea typeface="微软雅黑" panose="020B0503020204020204" pitchFamily="34" charset="-122"/>
                <a:cs typeface="+mn-ea"/>
              </a:rPr>
              <a:t>，</a:t>
            </a:r>
            <a:r>
              <a:rPr lang="zh-CN" altLang="en-US" kern="100" dirty="0" smtClean="0">
                <a:solidFill>
                  <a:srgbClr val="546276"/>
                </a:solidFill>
                <a:latin typeface="微软雅黑" panose="020B0503020204020204" pitchFamily="34" charset="-122"/>
                <a:ea typeface="微软雅黑" panose="020B0503020204020204" pitchFamily="34" charset="-122"/>
                <a:cs typeface="+mn-ea"/>
              </a:rPr>
              <a:t>国际研修</a:t>
            </a:r>
            <a:r>
              <a:rPr lang="en-US" altLang="zh-CN" kern="100" dirty="0" smtClean="0">
                <a:solidFill>
                  <a:srgbClr val="546276"/>
                </a:solidFill>
                <a:latin typeface="微软雅黑" panose="020B0503020204020204" pitchFamily="34" charset="-122"/>
                <a:ea typeface="微软雅黑" panose="020B0503020204020204" pitchFamily="34" charset="-122"/>
                <a:cs typeface="+mn-ea"/>
              </a:rPr>
              <a:t> </a:t>
            </a:r>
            <a:endParaRPr lang="en-US" altLang="zh-CN" kern="100" dirty="0">
              <a:solidFill>
                <a:srgbClr val="546276"/>
              </a:solidFill>
              <a:latin typeface="微软雅黑" panose="020B0503020204020204" pitchFamily="34" charset="-122"/>
              <a:ea typeface="微软雅黑" panose="020B0503020204020204" pitchFamily="34" charset="-122"/>
              <a:cs typeface="+mn-ea"/>
            </a:endParaRPr>
          </a:p>
        </p:txBody>
      </p:sp>
      <p:sp>
        <p:nvSpPr>
          <p:cNvPr id="102" name="文本框 101"/>
          <p:cNvSpPr txBox="1"/>
          <p:nvPr/>
        </p:nvSpPr>
        <p:spPr>
          <a:xfrm>
            <a:off x="289560" y="6667817"/>
            <a:ext cx="5080000" cy="252730"/>
          </a:xfrm>
          <a:prstGeom prst="rect">
            <a:avLst/>
          </a:prstGeom>
          <a:noFill/>
          <a:ln w="9525">
            <a:noFill/>
          </a:ln>
        </p:spPr>
        <p:txBody>
          <a:bodyPr>
            <a:spAutoFit/>
          </a:bodyPr>
          <a:lstStyle/>
          <a:p>
            <a:pPr indent="0"/>
            <a:r>
              <a:rPr lang="en-US" altLang="zh-CN" sz="1050" b="0">
                <a:latin typeface="Calibri" panose="020F0502020204030204" pitchFamily="34" charset="0"/>
                <a:cs typeface="Calibri" panose="020F0502020204030204" pitchFamily="34" charset="0"/>
              </a:rPr>
              <a:t> </a:t>
            </a:r>
            <a:endParaRPr lang="zh-CN" altLang="en-US"/>
          </a:p>
        </p:txBody>
      </p:sp>
      <p:sp>
        <p:nvSpPr>
          <p:cNvPr id="4" name="矩形 3"/>
          <p:cNvSpPr/>
          <p:nvPr/>
        </p:nvSpPr>
        <p:spPr>
          <a:xfrm>
            <a:off x="7591402" y="1944146"/>
            <a:ext cx="3775393" cy="523220"/>
          </a:xfrm>
          <a:prstGeom prst="rect">
            <a:avLst/>
          </a:prstGeom>
        </p:spPr>
        <p:txBody>
          <a:bodyPr wrap="none">
            <a:spAutoFit/>
          </a:bodyPr>
          <a:lstStyle/>
          <a:p>
            <a:r>
              <a:rPr lang="zh-CN" altLang="en-US" sz="2800" b="1" dirty="0">
                <a:solidFill>
                  <a:srgbClr val="7788B4"/>
                </a:solidFill>
              </a:rPr>
              <a:t>光电信息国家试点学院</a:t>
            </a:r>
            <a:endParaRPr lang="zh-CN" altLang="en-US" sz="2800" b="1" dirty="0"/>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14148" b="6837"/>
          <a:stretch>
            <a:fillRect/>
          </a:stretch>
        </p:blipFill>
        <p:spPr>
          <a:xfrm>
            <a:off x="875738" y="2264390"/>
            <a:ext cx="6134138" cy="3219705"/>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738" y="4276663"/>
            <a:ext cx="3059476" cy="229558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38" y="4276663"/>
            <a:ext cx="3074662" cy="2295587"/>
          </a:xfrm>
          <a:prstGeom prst="rect">
            <a:avLst/>
          </a:prstGeom>
        </p:spPr>
      </p:pic>
      <p:sp>
        <p:nvSpPr>
          <p:cNvPr id="12" name="标题 1"/>
          <p:cNvSpPr txBox="1"/>
          <p:nvPr/>
        </p:nvSpPr>
        <p:spPr>
          <a:xfrm>
            <a:off x="1270635" y="909320"/>
            <a:ext cx="5164671"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dirty="0" smtClean="0"/>
              <a:t>学在华中大</a:t>
            </a:r>
            <a:endParaRPr lang="zh-CN" altLang="en-US" dirty="0"/>
          </a:p>
        </p:txBody>
      </p:sp>
      <p:sp>
        <p:nvSpPr>
          <p:cNvPr id="13" name="标题 1"/>
          <p:cNvSpPr txBox="1"/>
          <p:nvPr/>
        </p:nvSpPr>
        <p:spPr>
          <a:xfrm>
            <a:off x="1116791" y="1410045"/>
            <a:ext cx="4623435"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400" b="0" dirty="0"/>
              <a:t>拔尖创新人才培养模式</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p:cNvSpPr txBox="1"/>
          <p:nvPr/>
        </p:nvSpPr>
        <p:spPr>
          <a:xfrm>
            <a:off x="1651635" y="4025630"/>
            <a:ext cx="8835680" cy="2585323"/>
          </a:xfrm>
          <a:prstGeom prst="rect">
            <a:avLst/>
          </a:prstGeom>
          <a:noFill/>
          <a:ln w="9525">
            <a:noFill/>
          </a:ln>
        </p:spPr>
        <p:txBody>
          <a:bodyPr wrap="square">
            <a:spAutoFit/>
          </a:bodyPr>
          <a:lstStyle/>
          <a:p>
            <a:pPr marL="285750" indent="-285750">
              <a:lnSpc>
                <a:spcPct val="150000"/>
              </a:lnSpc>
              <a:buFont typeface="Wingdings" panose="05000000000000000000" pitchFamily="2" charset="2"/>
              <a:buChar char="Ø"/>
            </a:pPr>
            <a:r>
              <a:rPr lang="zh-CN" altLang="en-US" b="1" kern="100" dirty="0" smtClean="0">
                <a:solidFill>
                  <a:srgbClr val="546276"/>
                </a:solidFill>
                <a:latin typeface="微软雅黑" panose="020B0503020204020204" pitchFamily="34" charset="-122"/>
                <a:ea typeface="微软雅黑" panose="020B0503020204020204" pitchFamily="34" charset="-122"/>
                <a:cs typeface="+mn-ea"/>
              </a:rPr>
              <a:t>首批四所获准试点建设的国际化示范学院之一；</a:t>
            </a:r>
            <a:endParaRPr lang="en-US" altLang="zh-CN" b="1" kern="100" dirty="0" smtClean="0">
              <a:solidFill>
                <a:srgbClr val="546276"/>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Ø"/>
            </a:pPr>
            <a:r>
              <a:rPr lang="en-US" altLang="zh-CN" b="1" kern="100" dirty="0" err="1" smtClean="0">
                <a:solidFill>
                  <a:srgbClr val="546276"/>
                </a:solidFill>
                <a:latin typeface="微软雅黑" panose="020B0503020204020204" pitchFamily="34" charset="-122"/>
                <a:ea typeface="微软雅黑" panose="020B0503020204020204" pitchFamily="34" charset="-122"/>
                <a:cs typeface="+mn-ea"/>
              </a:rPr>
              <a:t>国际化课程体系</a:t>
            </a:r>
            <a:r>
              <a:rPr lang="en-US" altLang="zh-CN" b="1" kern="100" dirty="0">
                <a:solidFill>
                  <a:srgbClr val="546276"/>
                </a:solidFill>
                <a:latin typeface="微软雅黑" panose="020B0503020204020204" pitchFamily="34" charset="-122"/>
                <a:ea typeface="微软雅黑" panose="020B0503020204020204" pitchFamily="34" charset="-122"/>
                <a:cs typeface="+mn-ea"/>
              </a:rPr>
              <a:t>：</a:t>
            </a:r>
            <a:endParaRPr lang="en-US" altLang="zh-CN" b="1" kern="100" dirty="0">
              <a:solidFill>
                <a:srgbClr val="546276"/>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kern="100" dirty="0" err="1" smtClean="0">
                <a:solidFill>
                  <a:srgbClr val="546276"/>
                </a:solidFill>
                <a:latin typeface="微软雅黑" panose="020B0503020204020204" pitchFamily="34" charset="-122"/>
                <a:ea typeface="微软雅黑" panose="020B0503020204020204" pitchFamily="34" charset="-122"/>
                <a:cs typeface="+mn-ea"/>
              </a:rPr>
              <a:t>全英语教学</a:t>
            </a:r>
            <a:r>
              <a:rPr lang="en-US" altLang="zh-CN" kern="100" dirty="0" err="1">
                <a:solidFill>
                  <a:srgbClr val="546276"/>
                </a:solidFill>
                <a:latin typeface="微软雅黑" panose="020B0503020204020204" pitchFamily="34" charset="-122"/>
                <a:ea typeface="微软雅黑" panose="020B0503020204020204" pitchFamily="34" charset="-122"/>
                <a:cs typeface="+mn-ea"/>
              </a:rPr>
              <a:t>，与国际一流大学无缝接轨</a:t>
            </a:r>
            <a:r>
              <a:rPr lang="en-US" altLang="zh-CN" kern="100" dirty="0" smtClean="0">
                <a:solidFill>
                  <a:srgbClr val="546276"/>
                </a:solidFill>
                <a:latin typeface="微软雅黑" panose="020B0503020204020204" pitchFamily="34" charset="-122"/>
                <a:ea typeface="微软雅黑" panose="020B0503020204020204" pitchFamily="34" charset="-122"/>
                <a:cs typeface="+mn-ea"/>
              </a:rPr>
              <a:t>；</a:t>
            </a:r>
            <a:endParaRPr lang="en-US" altLang="zh-CN" kern="100" dirty="0" smtClean="0">
              <a:solidFill>
                <a:srgbClr val="546276"/>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Ø"/>
            </a:pPr>
            <a:r>
              <a:rPr lang="en-US" altLang="zh-CN" b="1" kern="100" dirty="0" err="1" smtClean="0">
                <a:solidFill>
                  <a:srgbClr val="546276"/>
                </a:solidFill>
                <a:latin typeface="微软雅黑" panose="020B0503020204020204" pitchFamily="34" charset="-122"/>
                <a:ea typeface="微软雅黑" panose="020B0503020204020204" pitchFamily="34" charset="-122"/>
                <a:cs typeface="+mn-ea"/>
              </a:rPr>
              <a:t>多维全景式国际学习</a:t>
            </a:r>
            <a:r>
              <a:rPr lang="en-US" altLang="zh-CN" b="1" kern="100" dirty="0">
                <a:solidFill>
                  <a:srgbClr val="546276"/>
                </a:solidFill>
                <a:latin typeface="微软雅黑" panose="020B0503020204020204" pitchFamily="34" charset="-122"/>
                <a:ea typeface="微软雅黑" panose="020B0503020204020204" pitchFamily="34" charset="-122"/>
                <a:cs typeface="+mn-ea"/>
              </a:rPr>
              <a:t>：</a:t>
            </a:r>
            <a:endParaRPr lang="en-US" altLang="zh-CN" b="1" kern="100" dirty="0">
              <a:solidFill>
                <a:srgbClr val="546276"/>
              </a:solidFill>
              <a:latin typeface="微软雅黑" panose="020B0503020204020204" pitchFamily="34" charset="-122"/>
              <a:ea typeface="微软雅黑" panose="020B0503020204020204" pitchFamily="34" charset="-122"/>
              <a:cs typeface="+mn-ea"/>
            </a:endParaRPr>
          </a:p>
          <a:p>
            <a:pPr lvl="1">
              <a:lnSpc>
                <a:spcPct val="150000"/>
              </a:lnSpc>
            </a:pPr>
            <a:r>
              <a:rPr lang="zh-CN" altLang="en-US" kern="100" dirty="0" smtClean="0">
                <a:solidFill>
                  <a:srgbClr val="546276"/>
                </a:solidFill>
                <a:latin typeface="微软雅黑" panose="020B0503020204020204" pitchFamily="34" charset="-122"/>
                <a:ea typeface="微软雅黑" panose="020B0503020204020204" pitchFamily="34" charset="-122"/>
                <a:cs typeface="+mn-ea"/>
              </a:rPr>
              <a:t>通过</a:t>
            </a:r>
            <a:r>
              <a:rPr lang="en-US" altLang="zh-CN" kern="100" dirty="0" smtClean="0">
                <a:solidFill>
                  <a:srgbClr val="546276"/>
                </a:solidFill>
                <a:latin typeface="微软雅黑" panose="020B0503020204020204" pitchFamily="34" charset="-122"/>
                <a:ea typeface="微软雅黑" panose="020B0503020204020204" pitchFamily="34" charset="-122"/>
                <a:cs typeface="+mn-ea"/>
              </a:rPr>
              <a:t>“</a:t>
            </a:r>
            <a:r>
              <a:rPr lang="en-US" altLang="zh-CN" kern="100" dirty="0">
                <a:solidFill>
                  <a:srgbClr val="546276"/>
                </a:solidFill>
                <a:latin typeface="微软雅黑" panose="020B0503020204020204" pitchFamily="34" charset="-122"/>
                <a:ea typeface="微软雅黑" panose="020B0503020204020204" pitchFamily="34" charset="-122"/>
                <a:cs typeface="+mn-ea"/>
              </a:rPr>
              <a:t>2+2”或“3+1”</a:t>
            </a:r>
            <a:r>
              <a:rPr lang="en-US" altLang="zh-CN" kern="100" dirty="0" smtClean="0">
                <a:solidFill>
                  <a:srgbClr val="546276"/>
                </a:solidFill>
                <a:latin typeface="微软雅黑" panose="020B0503020204020204" pitchFamily="34" charset="-122"/>
                <a:ea typeface="微软雅黑" panose="020B0503020204020204" pitchFamily="34" charset="-122"/>
                <a:cs typeface="+mn-ea"/>
              </a:rPr>
              <a:t>联合培养</a:t>
            </a:r>
            <a:r>
              <a:rPr lang="zh-CN" altLang="en-US" kern="100" dirty="0" smtClean="0">
                <a:solidFill>
                  <a:srgbClr val="546276"/>
                </a:solidFill>
                <a:latin typeface="微软雅黑" panose="020B0503020204020204" pitchFamily="34" charset="-122"/>
                <a:ea typeface="微软雅黑" panose="020B0503020204020204" pitchFamily="34" charset="-122"/>
                <a:cs typeface="+mn-ea"/>
              </a:rPr>
              <a:t>项目</a:t>
            </a:r>
            <a:r>
              <a:rPr lang="en-US" altLang="zh-CN" kern="100" dirty="0" smtClean="0">
                <a:solidFill>
                  <a:srgbClr val="546276"/>
                </a:solidFill>
                <a:latin typeface="微软雅黑" panose="020B0503020204020204" pitchFamily="34" charset="-122"/>
                <a:ea typeface="微软雅黑" panose="020B0503020204020204" pitchFamily="34" charset="-122"/>
                <a:cs typeface="+mn-ea"/>
              </a:rPr>
              <a:t>，</a:t>
            </a:r>
            <a:r>
              <a:rPr lang="zh-CN" altLang="en-US" kern="100" dirty="0" smtClean="0">
                <a:solidFill>
                  <a:srgbClr val="546276"/>
                </a:solidFill>
                <a:latin typeface="微软雅黑" panose="020B0503020204020204" pitchFamily="34" charset="-122"/>
                <a:ea typeface="微软雅黑" panose="020B0503020204020204" pitchFamily="34" charset="-122"/>
                <a:cs typeface="+mn-ea"/>
              </a:rPr>
              <a:t>超过</a:t>
            </a:r>
            <a:r>
              <a:rPr lang="en-US" altLang="zh-CN" kern="100" dirty="0" smtClean="0">
                <a:solidFill>
                  <a:srgbClr val="546276"/>
                </a:solidFill>
                <a:latin typeface="微软雅黑" panose="020B0503020204020204" pitchFamily="34" charset="-122"/>
                <a:ea typeface="微软雅黑" panose="020B0503020204020204" pitchFamily="34" charset="-122"/>
                <a:cs typeface="+mn-ea"/>
              </a:rPr>
              <a:t>60%</a:t>
            </a:r>
            <a:r>
              <a:rPr lang="zh-CN" altLang="en-US" kern="100" dirty="0" smtClean="0">
                <a:solidFill>
                  <a:srgbClr val="546276"/>
                </a:solidFill>
                <a:latin typeface="微软雅黑" panose="020B0503020204020204" pitchFamily="34" charset="-122"/>
                <a:ea typeface="微软雅黑" panose="020B0503020204020204" pitchFamily="34" charset="-122"/>
                <a:cs typeface="+mn-ea"/>
              </a:rPr>
              <a:t>的学生具有海外学习的机会</a:t>
            </a:r>
            <a:r>
              <a:rPr lang="en-US" altLang="zh-CN" kern="100" dirty="0" smtClean="0">
                <a:solidFill>
                  <a:srgbClr val="546276"/>
                </a:solidFill>
                <a:latin typeface="微软雅黑" panose="020B0503020204020204" pitchFamily="34" charset="-122"/>
                <a:ea typeface="微软雅黑" panose="020B0503020204020204" pitchFamily="34" charset="-122"/>
                <a:cs typeface="+mn-ea"/>
              </a:rPr>
              <a:t>；</a:t>
            </a:r>
            <a:endParaRPr lang="en-US" altLang="zh-CN" kern="100" dirty="0">
              <a:solidFill>
                <a:srgbClr val="546276"/>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kern="100" dirty="0" err="1" smtClean="0">
                <a:solidFill>
                  <a:srgbClr val="546276"/>
                </a:solidFill>
                <a:latin typeface="微软雅黑" panose="020B0503020204020204" pitchFamily="34" charset="-122"/>
                <a:ea typeface="微软雅黑" panose="020B0503020204020204" pitchFamily="34" charset="-122"/>
                <a:cs typeface="+mn-ea"/>
              </a:rPr>
              <a:t>与国际接轨的全程小班教学</a:t>
            </a:r>
            <a:r>
              <a:rPr lang="zh-CN" altLang="en-US" kern="100" dirty="0">
                <a:solidFill>
                  <a:srgbClr val="546276"/>
                </a:solidFill>
                <a:latin typeface="微软雅黑" panose="020B0503020204020204" pitchFamily="34" charset="-122"/>
                <a:ea typeface="微软雅黑" panose="020B0503020204020204" pitchFamily="34" charset="-122"/>
                <a:cs typeface="+mn-ea"/>
              </a:rPr>
              <a:t>。</a:t>
            </a:r>
            <a:endParaRPr lang="en-US" altLang="zh-CN" kern="100" dirty="0" smtClean="0">
              <a:solidFill>
                <a:srgbClr val="546276"/>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6989744" y="4150615"/>
            <a:ext cx="2492990" cy="830997"/>
          </a:xfrm>
          <a:prstGeom prst="rect">
            <a:avLst/>
          </a:prstGeom>
        </p:spPr>
        <p:txBody>
          <a:bodyPr wrap="none">
            <a:spAutoFit/>
          </a:bodyPr>
          <a:lstStyle/>
          <a:p>
            <a:r>
              <a:rPr lang="zh-CN" altLang="en-US" sz="2800" b="1" dirty="0">
                <a:solidFill>
                  <a:srgbClr val="7788B4"/>
                </a:solidFill>
                <a:latin typeface="微软雅黑" panose="020B0503020204020204" pitchFamily="34" charset="-122"/>
                <a:ea typeface="微软雅黑" panose="020B0503020204020204" pitchFamily="34" charset="-122"/>
              </a:rPr>
              <a:t>工</a:t>
            </a:r>
            <a:r>
              <a:rPr lang="zh-CN" altLang="zh-CN" sz="2800" b="1" dirty="0">
                <a:solidFill>
                  <a:srgbClr val="7788B4"/>
                </a:solidFill>
                <a:latin typeface="微软雅黑" panose="020B0503020204020204" pitchFamily="34" charset="-122"/>
                <a:ea typeface="微软雅黑" panose="020B0503020204020204" pitchFamily="34" charset="-122"/>
              </a:rPr>
              <a:t>程科学</a:t>
            </a:r>
            <a:r>
              <a:rPr lang="zh-CN" altLang="zh-CN" sz="2800" b="1" dirty="0" smtClean="0">
                <a:solidFill>
                  <a:srgbClr val="7788B4"/>
                </a:solidFill>
                <a:latin typeface="微软雅黑" panose="020B0503020204020204" pitchFamily="34" charset="-122"/>
                <a:ea typeface="微软雅黑" panose="020B0503020204020204" pitchFamily="34" charset="-122"/>
              </a:rPr>
              <a:t>学院</a:t>
            </a:r>
            <a:endParaRPr lang="en-US" altLang="zh-CN" sz="2800" b="1" dirty="0" smtClean="0">
              <a:solidFill>
                <a:srgbClr val="7788B4"/>
              </a:solidFill>
              <a:latin typeface="微软雅黑" panose="020B0503020204020204" pitchFamily="34" charset="-122"/>
              <a:ea typeface="微软雅黑" panose="020B0503020204020204" pitchFamily="34" charset="-122"/>
            </a:endParaRPr>
          </a:p>
          <a:p>
            <a:r>
              <a:rPr lang="zh-CN" altLang="zh-CN" sz="2000" dirty="0" smtClean="0">
                <a:solidFill>
                  <a:srgbClr val="7788B4"/>
                </a:solidFill>
                <a:latin typeface="微软雅黑" panose="020B0503020204020204" pitchFamily="34" charset="-122"/>
                <a:ea typeface="微软雅黑" panose="020B0503020204020204" pitchFamily="34" charset="-122"/>
              </a:rPr>
              <a:t>（</a:t>
            </a:r>
            <a:r>
              <a:rPr lang="zh-CN" altLang="zh-CN" sz="2000" dirty="0">
                <a:solidFill>
                  <a:srgbClr val="7788B4"/>
                </a:solidFill>
                <a:latin typeface="微软雅黑" panose="020B0503020204020204" pitchFamily="34" charset="-122"/>
                <a:ea typeface="微软雅黑" panose="020B0503020204020204" pitchFamily="34" charset="-122"/>
              </a:rPr>
              <a:t>国际化示范学院）</a:t>
            </a:r>
            <a:endParaRPr lang="zh-CN" altLang="en-US" sz="2000" dirty="0">
              <a:latin typeface="微软雅黑" panose="020B0503020204020204" pitchFamily="34" charset="-122"/>
              <a:ea typeface="微软雅黑" panose="020B0503020204020204" pitchFamily="34" charset="-122"/>
            </a:endParaRPr>
          </a:p>
        </p:txBody>
      </p:sp>
      <p:sp>
        <p:nvSpPr>
          <p:cNvPr id="7" name="标题 1"/>
          <p:cNvSpPr txBox="1"/>
          <p:nvPr/>
        </p:nvSpPr>
        <p:spPr>
          <a:xfrm>
            <a:off x="1270635" y="909320"/>
            <a:ext cx="5164671"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dirty="0" smtClean="0"/>
              <a:t>学在华中大</a:t>
            </a:r>
            <a:endParaRPr lang="zh-CN" altLang="en-US" dirty="0"/>
          </a:p>
        </p:txBody>
      </p:sp>
      <p:sp>
        <p:nvSpPr>
          <p:cNvPr id="8" name="标题 1"/>
          <p:cNvSpPr txBox="1"/>
          <p:nvPr/>
        </p:nvSpPr>
        <p:spPr>
          <a:xfrm>
            <a:off x="1116791" y="1410045"/>
            <a:ext cx="4623435"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400" b="0" dirty="0"/>
              <a:t>拔尖创新人才培养模式</a:t>
            </a:r>
            <a:endParaRPr lang="zh-CN" altLang="en-US" sz="2400" b="0" dirty="0"/>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3574" b="50145"/>
          <a:stretch>
            <a:fillRect/>
          </a:stretch>
        </p:blipFill>
        <p:spPr>
          <a:xfrm>
            <a:off x="2369289" y="2039330"/>
            <a:ext cx="7200000" cy="17430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p:cNvSpPr txBox="1"/>
          <p:nvPr/>
        </p:nvSpPr>
        <p:spPr>
          <a:xfrm>
            <a:off x="7044267" y="3107130"/>
            <a:ext cx="4876800" cy="3046988"/>
          </a:xfrm>
          <a:prstGeom prst="rect">
            <a:avLst/>
          </a:prstGeom>
          <a:noFill/>
          <a:ln w="9525">
            <a:noFill/>
          </a:ln>
        </p:spPr>
        <p:txBody>
          <a:bodyPr wrap="square">
            <a:spAutoFit/>
          </a:bodyPr>
          <a:lstStyle/>
          <a:p>
            <a:pPr marL="342900" indent="-342900">
              <a:buFont typeface="Wingdings" panose="05000000000000000000" pitchFamily="2" charset="2"/>
              <a:buChar char="Ø"/>
            </a:pPr>
            <a:r>
              <a:rPr lang="zh-CN" altLang="en-US"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rPr>
              <a:t>湖北高校唯一培养航空航天精英人才的摇篮；</a:t>
            </a:r>
            <a:endParaRPr lang="en-US" altLang="zh-CN"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Wingdings" panose="05000000000000000000" pitchFamily="2" charset="2"/>
              <a:buChar char="Ø"/>
            </a:pPr>
            <a:endParaRPr lang="en-US" altLang="zh-CN"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Wingdings" panose="05000000000000000000" pitchFamily="2" charset="2"/>
              <a:buChar char="Ø"/>
            </a:pPr>
            <a:r>
              <a:rPr lang="zh-CN" altLang="en-US" sz="1600" dirty="0">
                <a:solidFill>
                  <a:srgbClr val="546276"/>
                </a:solidFill>
                <a:latin typeface="微软雅黑" panose="020B0503020204020204" pitchFamily="34" charset="-122"/>
                <a:ea typeface="微软雅黑" panose="020B0503020204020204" pitchFamily="34" charset="-122"/>
                <a:cs typeface="宋体" panose="02010600030101010101" pitchFamily="2" charset="-122"/>
              </a:rPr>
              <a:t>招生专业：飞行器设计与</a:t>
            </a:r>
            <a:r>
              <a:rPr lang="zh-CN" altLang="en-US"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rPr>
              <a:t>工程；</a:t>
            </a:r>
            <a:endParaRPr lang="en-US" altLang="zh-CN"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Wingdings" panose="05000000000000000000" pitchFamily="2" charset="2"/>
              <a:buChar char="Ø"/>
            </a:pPr>
            <a:endParaRPr lang="en-US" altLang="zh-CN"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Wingdings" panose="05000000000000000000" pitchFamily="2" charset="2"/>
              <a:buChar char="Ø"/>
            </a:pPr>
            <a:r>
              <a:rPr lang="en-US" altLang="zh-CN"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rPr>
              <a:t>2016</a:t>
            </a:r>
            <a:r>
              <a:rPr lang="zh-CN" altLang="en-US" sz="1600" dirty="0">
                <a:solidFill>
                  <a:srgbClr val="546276"/>
                </a:solidFill>
                <a:latin typeface="微软雅黑" panose="020B0503020204020204" pitchFamily="34" charset="-122"/>
                <a:ea typeface="微软雅黑" panose="020B0503020204020204" pitchFamily="34" charset="-122"/>
                <a:cs typeface="宋体" panose="02010600030101010101" pitchFamily="2" charset="-122"/>
              </a:rPr>
              <a:t>年，航空航天学院面向我校大一学生选拔招收首届中美国际班，与美国佐治亚理工学院（</a:t>
            </a:r>
            <a:r>
              <a:rPr lang="en-US" altLang="zh-CN" sz="1600" dirty="0">
                <a:solidFill>
                  <a:srgbClr val="546276"/>
                </a:solidFill>
                <a:latin typeface="微软雅黑" panose="020B0503020204020204" pitchFamily="34" charset="-122"/>
                <a:ea typeface="微软雅黑" panose="020B0503020204020204" pitchFamily="34" charset="-122"/>
                <a:cs typeface="Calibri" panose="020F0502020204030204" pitchFamily="34" charset="0"/>
              </a:rPr>
              <a:t>Georgia Tech</a:t>
            </a:r>
            <a:r>
              <a:rPr lang="zh-CN" altLang="en-US"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rPr>
              <a:t>）、麻省理工学院联合培养</a:t>
            </a:r>
            <a:r>
              <a:rPr lang="zh-CN" altLang="en-US" sz="1600" dirty="0" smtClean="0">
                <a:solidFill>
                  <a:srgbClr val="50629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dirty="0" smtClean="0">
              <a:solidFill>
                <a:srgbClr val="506291"/>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Wingdings" panose="05000000000000000000" pitchFamily="2" charset="2"/>
              <a:buChar char="Ø"/>
            </a:pPr>
            <a:endParaRPr lang="en-US" altLang="zh-CN" sz="1600" dirty="0" smtClean="0">
              <a:solidFill>
                <a:srgbClr val="506291"/>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Wingdings" panose="05000000000000000000" pitchFamily="2" charset="2"/>
              <a:buChar char="Ø"/>
            </a:pPr>
            <a:r>
              <a:rPr lang="zh-CN" altLang="en-US" sz="1600" dirty="0" smtClean="0">
                <a:solidFill>
                  <a:srgbClr val="506291"/>
                </a:solidFill>
                <a:latin typeface="微软雅黑" panose="020B0503020204020204" pitchFamily="34" charset="-122"/>
                <a:ea typeface="微软雅黑" panose="020B0503020204020204" pitchFamily="34" charset="-122"/>
                <a:cs typeface="宋体" panose="02010600030101010101" pitchFamily="2" charset="-122"/>
              </a:rPr>
              <a:t>优秀学生可通过联合培养获得</a:t>
            </a:r>
            <a:r>
              <a:rPr lang="zh-CN" altLang="en-US" sz="1600" dirty="0">
                <a:solidFill>
                  <a:srgbClr val="546276"/>
                </a:solidFill>
                <a:latin typeface="微软雅黑" panose="020B0503020204020204" pitchFamily="34" charset="-122"/>
                <a:ea typeface="微软雅黑" panose="020B0503020204020204" pitchFamily="34" charset="-122"/>
                <a:cs typeface="宋体" panose="02010600030101010101" pitchFamily="2" charset="-122"/>
              </a:rPr>
              <a:t>美国佐治亚理工学院（</a:t>
            </a:r>
            <a:r>
              <a:rPr lang="en-US" altLang="zh-CN" sz="1600" dirty="0">
                <a:solidFill>
                  <a:srgbClr val="546276"/>
                </a:solidFill>
                <a:latin typeface="微软雅黑" panose="020B0503020204020204" pitchFamily="34" charset="-122"/>
                <a:ea typeface="微软雅黑" panose="020B0503020204020204" pitchFamily="34" charset="-122"/>
                <a:cs typeface="Calibri" panose="020F0502020204030204" pitchFamily="34" charset="0"/>
              </a:rPr>
              <a:t>Georgia Tech</a:t>
            </a:r>
            <a:r>
              <a:rPr lang="zh-CN" altLang="en-US"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rPr>
              <a:t>）学士或硕士学位；</a:t>
            </a:r>
            <a:endParaRPr lang="en-US" altLang="zh-CN"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Wingdings" panose="05000000000000000000" pitchFamily="2" charset="2"/>
              <a:buChar char="Ø"/>
            </a:pPr>
            <a:endParaRPr lang="en-US" altLang="zh-CN"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Wingdings" panose="05000000000000000000" pitchFamily="2" charset="2"/>
              <a:buChar char="Ø"/>
            </a:pPr>
            <a:r>
              <a:rPr lang="zh-CN" altLang="en-US" sz="1600" dirty="0">
                <a:solidFill>
                  <a:srgbClr val="546276"/>
                </a:solidFill>
                <a:latin typeface="微软雅黑" panose="020B0503020204020204" pitchFamily="34" charset="-122"/>
                <a:ea typeface="微软雅黑" panose="020B0503020204020204" pitchFamily="34" charset="-122"/>
                <a:cs typeface="宋体" panose="02010600030101010101" pitchFamily="2" charset="-122"/>
              </a:rPr>
              <a:t>国际</a:t>
            </a:r>
            <a:r>
              <a:rPr lang="zh-CN" altLang="en-US" sz="1600" dirty="0" smtClean="0">
                <a:solidFill>
                  <a:srgbClr val="546276"/>
                </a:solidFill>
                <a:latin typeface="微软雅黑" panose="020B0503020204020204" pitchFamily="34" charset="-122"/>
                <a:ea typeface="微软雅黑" panose="020B0503020204020204" pitchFamily="34" charset="-122"/>
                <a:cs typeface="宋体" panose="02010600030101010101" pitchFamily="2" charset="-122"/>
              </a:rPr>
              <a:t>范儿。</a:t>
            </a:r>
            <a:endParaRPr lang="en-US" altLang="zh-CN" sz="1600" dirty="0" smtClean="0">
              <a:solidFill>
                <a:srgbClr val="506291"/>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26930" y="4664467"/>
            <a:ext cx="3213771" cy="1964934"/>
          </a:xfrm>
          <a:prstGeom prst="rect">
            <a:avLst/>
          </a:prstGeom>
          <a:noFill/>
          <a:ln w="9525">
            <a:noFill/>
          </a:ln>
        </p:spPr>
      </p:pic>
      <p:pic>
        <p:nvPicPr>
          <p:cNvPr id="103" name="图片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702" y="4664466"/>
            <a:ext cx="2619912" cy="1964935"/>
          </a:xfrm>
          <a:prstGeom prst="rect">
            <a:avLst/>
          </a:prstGeom>
          <a:noFill/>
          <a:ln w="9525">
            <a:noFill/>
          </a:ln>
        </p:spPr>
      </p:pic>
      <p:sp>
        <p:nvSpPr>
          <p:cNvPr id="5" name="矩形 4"/>
          <p:cNvSpPr/>
          <p:nvPr/>
        </p:nvSpPr>
        <p:spPr>
          <a:xfrm>
            <a:off x="7271528" y="2290612"/>
            <a:ext cx="2339102" cy="523220"/>
          </a:xfrm>
          <a:prstGeom prst="rect">
            <a:avLst/>
          </a:prstGeom>
        </p:spPr>
        <p:txBody>
          <a:bodyPr wrap="none">
            <a:spAutoFit/>
          </a:bodyPr>
          <a:lstStyle/>
          <a:p>
            <a:r>
              <a:rPr lang="zh-CN" altLang="en-US" sz="2800" b="1" dirty="0">
                <a:solidFill>
                  <a:srgbClr val="506291"/>
                </a:solidFill>
                <a:sym typeface="+mn-ea"/>
              </a:rPr>
              <a:t>航空航天</a:t>
            </a:r>
            <a:r>
              <a:rPr lang="zh-CN" altLang="en-US" sz="2800" b="1" dirty="0" smtClean="0">
                <a:solidFill>
                  <a:srgbClr val="506291"/>
                </a:solidFill>
                <a:sym typeface="+mn-ea"/>
              </a:rPr>
              <a:t>学院</a:t>
            </a:r>
            <a:endParaRPr lang="zh-CN" altLang="en-US" sz="2800" b="1" dirty="0">
              <a:solidFill>
                <a:srgbClr val="506291"/>
              </a:solidFill>
            </a:endParaRPr>
          </a:p>
        </p:txBody>
      </p:sp>
      <p:sp>
        <p:nvSpPr>
          <p:cNvPr id="9" name="标题 1"/>
          <p:cNvSpPr txBox="1"/>
          <p:nvPr/>
        </p:nvSpPr>
        <p:spPr>
          <a:xfrm>
            <a:off x="1270635" y="909320"/>
            <a:ext cx="5164671"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dirty="0" smtClean="0"/>
              <a:t>学在华中大</a:t>
            </a:r>
            <a:endParaRPr lang="zh-CN" altLang="en-US" dirty="0"/>
          </a:p>
        </p:txBody>
      </p:sp>
      <p:sp>
        <p:nvSpPr>
          <p:cNvPr id="10" name="标题 1"/>
          <p:cNvSpPr txBox="1"/>
          <p:nvPr/>
        </p:nvSpPr>
        <p:spPr>
          <a:xfrm>
            <a:off x="1116791" y="1410045"/>
            <a:ext cx="4623435" cy="629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400" b="0" dirty="0"/>
              <a:t>拔尖创新人才培养模式</a:t>
            </a:r>
            <a:endParaRPr lang="zh-CN" altLang="en-US" sz="2400" b="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702" y="1992026"/>
            <a:ext cx="5760000" cy="2672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创新创业</a:t>
            </a:r>
            <a:r>
              <a:rPr lang="zh-CN" altLang="en-US" dirty="0" smtClean="0"/>
              <a:t>教育</a:t>
            </a:r>
            <a:endParaRPr lang="zh-CN" altLang="en-US" dirty="0"/>
          </a:p>
        </p:txBody>
      </p:sp>
      <p:grpSp>
        <p:nvGrpSpPr>
          <p:cNvPr id="3" name="组合 2"/>
          <p:cNvGrpSpPr/>
          <p:nvPr/>
        </p:nvGrpSpPr>
        <p:grpSpPr>
          <a:xfrm>
            <a:off x="333056" y="1989551"/>
            <a:ext cx="5430385" cy="4327227"/>
            <a:chOff x="3178877" y="1985052"/>
            <a:chExt cx="5430385" cy="4327227"/>
          </a:xfrm>
        </p:grpSpPr>
        <p:pic>
          <p:nvPicPr>
            <p:cNvPr id="4" name="图片 3"/>
            <p:cNvPicPr>
              <a:picLocks noChangeAspect="1"/>
            </p:cNvPicPr>
            <p:nvPr/>
          </p:nvPicPr>
          <p:blipFill>
            <a:blip r:embed="rId1"/>
            <a:stretch>
              <a:fillRect/>
            </a:stretch>
          </p:blipFill>
          <p:spPr>
            <a:xfrm>
              <a:off x="3178877" y="1985052"/>
              <a:ext cx="5430385" cy="4327227"/>
            </a:xfrm>
            <a:prstGeom prst="rect">
              <a:avLst/>
            </a:prstGeom>
          </p:spPr>
        </p:pic>
        <p:pic>
          <p:nvPicPr>
            <p:cNvPr id="5" name="图片 4"/>
            <p:cNvPicPr>
              <a:picLocks noChangeAspect="1"/>
            </p:cNvPicPr>
            <p:nvPr/>
          </p:nvPicPr>
          <p:blipFill>
            <a:blip r:embed="rId2"/>
            <a:stretch>
              <a:fillRect/>
            </a:stretch>
          </p:blipFill>
          <p:spPr>
            <a:xfrm>
              <a:off x="3178877" y="1985052"/>
              <a:ext cx="1194733" cy="887178"/>
            </a:xfrm>
            <a:prstGeom prst="rect">
              <a:avLst/>
            </a:prstGeom>
          </p:spPr>
        </p:pic>
      </p:grpSp>
      <p:graphicFrame>
        <p:nvGraphicFramePr>
          <p:cNvPr id="7" name="表格 6"/>
          <p:cNvGraphicFramePr>
            <a:graphicFrameLocks noGrp="1"/>
          </p:cNvGraphicFramePr>
          <p:nvPr/>
        </p:nvGraphicFramePr>
        <p:xfrm>
          <a:off x="5894070" y="1989551"/>
          <a:ext cx="5850765" cy="3525762"/>
        </p:xfrm>
        <a:graphic>
          <a:graphicData uri="http://schemas.openxmlformats.org/drawingml/2006/table">
            <a:tbl>
              <a:tblPr firstRow="1" bandRow="1">
                <a:tableStyleId>{5C22544A-7EE6-4342-B048-85BDC9FD1C3A}</a:tableStyleId>
              </a:tblPr>
              <a:tblGrid>
                <a:gridCol w="856861"/>
                <a:gridCol w="2068522"/>
                <a:gridCol w="1462691"/>
                <a:gridCol w="1462691"/>
              </a:tblGrid>
              <a:tr h="587627">
                <a:tc>
                  <a:txBody>
                    <a:bodyPr/>
                    <a:lstStyle/>
                    <a:p>
                      <a:pPr algn="ctr"/>
                      <a:r>
                        <a:rPr lang="zh-CN" altLang="en-US" b="1" dirty="0" smtClean="0">
                          <a:latin typeface="+mn-ea"/>
                          <a:ea typeface="+mn-ea"/>
                        </a:rPr>
                        <a:t>排名</a:t>
                      </a:r>
                      <a:endParaRPr lang="zh-CN" altLang="en-US" b="1" dirty="0">
                        <a:latin typeface="+mn-ea"/>
                        <a:ea typeface="+mn-ea"/>
                      </a:endParaRPr>
                    </a:p>
                  </a:txBody>
                  <a:tcPr anchor="ctr"/>
                </a:tc>
                <a:tc>
                  <a:txBody>
                    <a:bodyPr/>
                    <a:lstStyle/>
                    <a:p>
                      <a:pPr algn="ctr"/>
                      <a:r>
                        <a:rPr lang="zh-CN" altLang="en-US" b="1" dirty="0" smtClean="0">
                          <a:latin typeface="+mn-ea"/>
                          <a:ea typeface="+mn-ea"/>
                        </a:rPr>
                        <a:t>学校</a:t>
                      </a:r>
                      <a:endParaRPr lang="zh-CN" altLang="en-US" b="1" dirty="0">
                        <a:latin typeface="+mn-ea"/>
                        <a:ea typeface="+mn-ea"/>
                      </a:endParaRPr>
                    </a:p>
                  </a:txBody>
                  <a:tcPr anchor="ctr"/>
                </a:tc>
                <a:tc>
                  <a:txBody>
                    <a:bodyPr/>
                    <a:lstStyle/>
                    <a:p>
                      <a:pPr algn="ctr"/>
                      <a:r>
                        <a:rPr lang="zh-CN" altLang="en-US" b="1" dirty="0" smtClean="0">
                          <a:latin typeface="+mn-ea"/>
                          <a:ea typeface="+mn-ea"/>
                        </a:rPr>
                        <a:t>奖项数量</a:t>
                      </a:r>
                      <a:endParaRPr lang="zh-CN" altLang="en-US" b="1" dirty="0">
                        <a:latin typeface="+mn-ea"/>
                        <a:ea typeface="+mn-ea"/>
                      </a:endParaRPr>
                    </a:p>
                  </a:txBody>
                  <a:tcPr anchor="ctr"/>
                </a:tc>
                <a:tc>
                  <a:txBody>
                    <a:bodyPr/>
                    <a:lstStyle/>
                    <a:p>
                      <a:pPr algn="ctr"/>
                      <a:r>
                        <a:rPr lang="zh-CN" altLang="en-US" b="1" dirty="0" smtClean="0">
                          <a:latin typeface="+mn-ea"/>
                          <a:ea typeface="+mn-ea"/>
                        </a:rPr>
                        <a:t>综合得分</a:t>
                      </a:r>
                      <a:endParaRPr lang="zh-CN" altLang="en-US" b="1" dirty="0">
                        <a:latin typeface="+mn-ea"/>
                        <a:ea typeface="+mn-ea"/>
                      </a:endParaRPr>
                    </a:p>
                  </a:txBody>
                  <a:tcPr anchor="ctr"/>
                </a:tc>
              </a:tr>
              <a:tr h="587627">
                <a:tc>
                  <a:txBody>
                    <a:bodyPr/>
                    <a:lstStyle/>
                    <a:p>
                      <a:pPr algn="ctr"/>
                      <a:r>
                        <a:rPr lang="en-US" altLang="zh-CN" b="1" dirty="0" smtClean="0">
                          <a:latin typeface="+mn-ea"/>
                          <a:ea typeface="+mn-ea"/>
                        </a:rPr>
                        <a:t>1</a:t>
                      </a:r>
                      <a:endParaRPr lang="zh-CN" altLang="en-US" b="1" dirty="0">
                        <a:latin typeface="+mn-ea"/>
                        <a:ea typeface="+mn-ea"/>
                      </a:endParaRPr>
                    </a:p>
                  </a:txBody>
                  <a:tcPr anchor="ctr"/>
                </a:tc>
                <a:tc>
                  <a:txBody>
                    <a:bodyPr/>
                    <a:lstStyle/>
                    <a:p>
                      <a:pPr algn="ctr"/>
                      <a:r>
                        <a:rPr lang="zh-CN" altLang="en-US" b="0" dirty="0" smtClean="0">
                          <a:latin typeface="+mn-ea"/>
                          <a:ea typeface="+mn-ea"/>
                        </a:rPr>
                        <a:t>上海交通大学</a:t>
                      </a:r>
                      <a:endParaRPr lang="zh-CN" altLang="en-US" b="0" dirty="0">
                        <a:latin typeface="+mn-ea"/>
                        <a:ea typeface="+mn-ea"/>
                      </a:endParaRPr>
                    </a:p>
                  </a:txBody>
                  <a:tcPr anchor="ctr"/>
                </a:tc>
                <a:tc>
                  <a:txBody>
                    <a:bodyPr/>
                    <a:lstStyle/>
                    <a:p>
                      <a:pPr algn="ctr"/>
                      <a:r>
                        <a:rPr lang="en-US" altLang="zh-CN" b="0" dirty="0" smtClean="0">
                          <a:latin typeface="+mn-ea"/>
                          <a:ea typeface="+mn-ea"/>
                        </a:rPr>
                        <a:t>249</a:t>
                      </a:r>
                      <a:endParaRPr lang="zh-CN" altLang="en-US" b="0" dirty="0">
                        <a:latin typeface="+mn-ea"/>
                        <a:ea typeface="+mn-ea"/>
                      </a:endParaRPr>
                    </a:p>
                  </a:txBody>
                  <a:tcPr anchor="ctr"/>
                </a:tc>
                <a:tc>
                  <a:txBody>
                    <a:bodyPr/>
                    <a:lstStyle/>
                    <a:p>
                      <a:pPr algn="ctr"/>
                      <a:r>
                        <a:rPr lang="en-US" altLang="zh-CN" b="0" dirty="0" smtClean="0">
                          <a:latin typeface="+mn-ea"/>
                          <a:ea typeface="+mn-ea"/>
                        </a:rPr>
                        <a:t>100</a:t>
                      </a:r>
                      <a:endParaRPr lang="zh-CN" altLang="en-US" b="0" dirty="0">
                        <a:latin typeface="+mn-ea"/>
                        <a:ea typeface="+mn-ea"/>
                      </a:endParaRPr>
                    </a:p>
                  </a:txBody>
                  <a:tcPr anchor="ctr"/>
                </a:tc>
              </a:tr>
              <a:tr h="587627">
                <a:tc>
                  <a:txBody>
                    <a:bodyPr/>
                    <a:lstStyle/>
                    <a:p>
                      <a:pPr algn="ctr"/>
                      <a:r>
                        <a:rPr lang="en-US" altLang="zh-CN" b="1" dirty="0" smtClean="0">
                          <a:latin typeface="+mn-ea"/>
                          <a:ea typeface="+mn-ea"/>
                        </a:rPr>
                        <a:t>2</a:t>
                      </a:r>
                      <a:endParaRPr lang="zh-CN" altLang="en-US" b="1" dirty="0">
                        <a:latin typeface="+mn-ea"/>
                        <a:ea typeface="+mn-ea"/>
                      </a:endParaRPr>
                    </a:p>
                  </a:txBody>
                  <a:tcPr anchor="ctr"/>
                </a:tc>
                <a:tc>
                  <a:txBody>
                    <a:bodyPr/>
                    <a:lstStyle/>
                    <a:p>
                      <a:pPr algn="ctr"/>
                      <a:r>
                        <a:rPr lang="zh-CN" altLang="en-US" b="0" dirty="0" smtClean="0">
                          <a:latin typeface="+mn-ea"/>
                          <a:ea typeface="+mn-ea"/>
                        </a:rPr>
                        <a:t>浙江大学</a:t>
                      </a:r>
                      <a:endParaRPr lang="zh-CN" altLang="en-US" b="0" dirty="0">
                        <a:latin typeface="+mn-ea"/>
                        <a:ea typeface="+mn-ea"/>
                      </a:endParaRPr>
                    </a:p>
                  </a:txBody>
                  <a:tcPr anchor="ctr"/>
                </a:tc>
                <a:tc>
                  <a:txBody>
                    <a:bodyPr/>
                    <a:lstStyle/>
                    <a:p>
                      <a:pPr algn="ctr"/>
                      <a:r>
                        <a:rPr lang="en-US" altLang="zh-CN" b="0" dirty="0" smtClean="0">
                          <a:latin typeface="+mn-ea"/>
                          <a:ea typeface="+mn-ea"/>
                        </a:rPr>
                        <a:t>256</a:t>
                      </a:r>
                      <a:endParaRPr lang="zh-CN" altLang="en-US" b="0" dirty="0">
                        <a:latin typeface="+mn-ea"/>
                        <a:ea typeface="+mn-ea"/>
                      </a:endParaRPr>
                    </a:p>
                  </a:txBody>
                  <a:tcPr anchor="ctr"/>
                </a:tc>
                <a:tc>
                  <a:txBody>
                    <a:bodyPr/>
                    <a:lstStyle/>
                    <a:p>
                      <a:pPr algn="ctr"/>
                      <a:r>
                        <a:rPr lang="en-US" altLang="zh-CN" b="0" dirty="0" smtClean="0">
                          <a:latin typeface="+mn-ea"/>
                          <a:ea typeface="+mn-ea"/>
                        </a:rPr>
                        <a:t>99.29</a:t>
                      </a:r>
                      <a:endParaRPr lang="zh-CN" altLang="en-US" b="0" dirty="0">
                        <a:latin typeface="+mn-ea"/>
                        <a:ea typeface="+mn-ea"/>
                      </a:endParaRPr>
                    </a:p>
                  </a:txBody>
                  <a:tcPr anchor="ctr"/>
                </a:tc>
              </a:tr>
              <a:tr h="587627">
                <a:tc>
                  <a:txBody>
                    <a:bodyPr/>
                    <a:lstStyle/>
                    <a:p>
                      <a:pPr algn="ctr"/>
                      <a:r>
                        <a:rPr lang="en-US" altLang="zh-CN" b="1" dirty="0" smtClean="0">
                          <a:latin typeface="+mn-ea"/>
                          <a:ea typeface="+mn-ea"/>
                        </a:rPr>
                        <a:t>3</a:t>
                      </a:r>
                      <a:endParaRPr lang="zh-CN" altLang="en-US" b="1" dirty="0">
                        <a:latin typeface="+mn-ea"/>
                        <a:ea typeface="+mn-ea"/>
                      </a:endParaRPr>
                    </a:p>
                  </a:txBody>
                  <a:tcPr anchor="ctr"/>
                </a:tc>
                <a:tc>
                  <a:txBody>
                    <a:bodyPr/>
                    <a:lstStyle/>
                    <a:p>
                      <a:pPr algn="ctr"/>
                      <a:r>
                        <a:rPr lang="zh-CN" altLang="en-US" b="0" dirty="0" smtClean="0">
                          <a:latin typeface="+mn-ea"/>
                          <a:ea typeface="+mn-ea"/>
                        </a:rPr>
                        <a:t>电子科技大学</a:t>
                      </a:r>
                      <a:endParaRPr lang="zh-CN" altLang="en-US" b="0" dirty="0">
                        <a:latin typeface="+mn-ea"/>
                        <a:ea typeface="+mn-ea"/>
                      </a:endParaRPr>
                    </a:p>
                  </a:txBody>
                  <a:tcPr anchor="ctr"/>
                </a:tc>
                <a:tc>
                  <a:txBody>
                    <a:bodyPr/>
                    <a:lstStyle/>
                    <a:p>
                      <a:pPr algn="ctr"/>
                      <a:r>
                        <a:rPr lang="en-US" altLang="zh-CN" b="0" dirty="0" smtClean="0">
                          <a:latin typeface="+mn-ea"/>
                          <a:ea typeface="+mn-ea"/>
                        </a:rPr>
                        <a:t>240</a:t>
                      </a:r>
                      <a:endParaRPr lang="zh-CN" altLang="en-US" b="0" dirty="0">
                        <a:latin typeface="+mn-ea"/>
                        <a:ea typeface="+mn-ea"/>
                      </a:endParaRPr>
                    </a:p>
                  </a:txBody>
                  <a:tcPr anchor="ctr"/>
                </a:tc>
                <a:tc>
                  <a:txBody>
                    <a:bodyPr/>
                    <a:lstStyle/>
                    <a:p>
                      <a:pPr algn="ctr"/>
                      <a:r>
                        <a:rPr lang="en-US" altLang="zh-CN" b="0" dirty="0" smtClean="0">
                          <a:latin typeface="+mn-ea"/>
                          <a:ea typeface="+mn-ea"/>
                        </a:rPr>
                        <a:t>98.91</a:t>
                      </a:r>
                      <a:endParaRPr lang="zh-CN" altLang="en-US" b="0" dirty="0">
                        <a:latin typeface="+mn-ea"/>
                        <a:ea typeface="+mn-ea"/>
                      </a:endParaRPr>
                    </a:p>
                  </a:txBody>
                  <a:tcPr anchor="ctr"/>
                </a:tc>
              </a:tr>
              <a:tr h="587627">
                <a:tc>
                  <a:txBody>
                    <a:bodyPr/>
                    <a:lstStyle/>
                    <a:p>
                      <a:pPr algn="ctr"/>
                      <a:r>
                        <a:rPr lang="en-US" altLang="zh-CN" b="1" dirty="0" smtClean="0">
                          <a:latin typeface="+mn-ea"/>
                          <a:ea typeface="+mn-ea"/>
                        </a:rPr>
                        <a:t>4</a:t>
                      </a:r>
                      <a:endParaRPr lang="zh-CN" altLang="en-US" b="1" dirty="0">
                        <a:latin typeface="+mn-ea"/>
                        <a:ea typeface="+mn-ea"/>
                      </a:endParaRPr>
                    </a:p>
                  </a:txBody>
                  <a:tcPr anchor="ctr"/>
                </a:tc>
                <a:tc>
                  <a:txBody>
                    <a:bodyPr/>
                    <a:lstStyle/>
                    <a:p>
                      <a:pPr algn="ctr"/>
                      <a:r>
                        <a:rPr lang="zh-CN" altLang="en-US" b="0" dirty="0" smtClean="0">
                          <a:latin typeface="+mn-ea"/>
                          <a:ea typeface="+mn-ea"/>
                        </a:rPr>
                        <a:t>清华大学</a:t>
                      </a:r>
                      <a:endParaRPr lang="zh-CN" altLang="en-US" b="0" dirty="0">
                        <a:latin typeface="+mn-ea"/>
                        <a:ea typeface="+mn-ea"/>
                      </a:endParaRPr>
                    </a:p>
                  </a:txBody>
                  <a:tcPr anchor="ctr"/>
                </a:tc>
                <a:tc>
                  <a:txBody>
                    <a:bodyPr/>
                    <a:lstStyle/>
                    <a:p>
                      <a:pPr algn="ctr"/>
                      <a:r>
                        <a:rPr lang="en-US" altLang="zh-CN" b="0" dirty="0" smtClean="0">
                          <a:latin typeface="+mn-ea"/>
                          <a:ea typeface="+mn-ea"/>
                        </a:rPr>
                        <a:t>204</a:t>
                      </a:r>
                      <a:endParaRPr lang="zh-CN" altLang="en-US" b="0" dirty="0">
                        <a:latin typeface="+mn-ea"/>
                        <a:ea typeface="+mn-ea"/>
                      </a:endParaRPr>
                    </a:p>
                  </a:txBody>
                  <a:tcPr anchor="ctr"/>
                </a:tc>
                <a:tc>
                  <a:txBody>
                    <a:bodyPr/>
                    <a:lstStyle/>
                    <a:p>
                      <a:pPr algn="ctr"/>
                      <a:r>
                        <a:rPr lang="en-US" altLang="zh-CN" b="0" dirty="0" smtClean="0">
                          <a:latin typeface="+mn-ea"/>
                          <a:ea typeface="+mn-ea"/>
                        </a:rPr>
                        <a:t>97.97</a:t>
                      </a:r>
                      <a:endParaRPr lang="zh-CN" altLang="en-US" b="0" dirty="0">
                        <a:latin typeface="+mn-ea"/>
                        <a:ea typeface="+mn-ea"/>
                      </a:endParaRPr>
                    </a:p>
                  </a:txBody>
                  <a:tcPr anchor="ctr"/>
                </a:tc>
              </a:tr>
              <a:tr h="587627">
                <a:tc>
                  <a:txBody>
                    <a:bodyPr/>
                    <a:lstStyle/>
                    <a:p>
                      <a:pPr algn="ctr"/>
                      <a:r>
                        <a:rPr lang="en-US" altLang="zh-CN" b="1" dirty="0" smtClean="0">
                          <a:latin typeface="+mn-ea"/>
                          <a:ea typeface="+mn-ea"/>
                        </a:rPr>
                        <a:t>5</a:t>
                      </a:r>
                      <a:endParaRPr lang="zh-CN" altLang="en-US" b="1" dirty="0">
                        <a:latin typeface="+mn-ea"/>
                        <a:ea typeface="+mn-ea"/>
                      </a:endParaRPr>
                    </a:p>
                  </a:txBody>
                  <a:tcPr anchor="ctr"/>
                </a:tc>
                <a:tc>
                  <a:txBody>
                    <a:bodyPr/>
                    <a:lstStyle/>
                    <a:p>
                      <a:pPr algn="ctr"/>
                      <a:r>
                        <a:rPr lang="zh-CN" altLang="en-US" b="1" dirty="0" smtClean="0">
                          <a:latin typeface="+mn-ea"/>
                          <a:ea typeface="+mn-ea"/>
                        </a:rPr>
                        <a:t>华中科技大学</a:t>
                      </a:r>
                      <a:endParaRPr lang="zh-CN" altLang="en-US" b="1" dirty="0">
                        <a:latin typeface="+mn-ea"/>
                        <a:ea typeface="+mn-ea"/>
                      </a:endParaRPr>
                    </a:p>
                  </a:txBody>
                  <a:tcPr anchor="ctr"/>
                </a:tc>
                <a:tc>
                  <a:txBody>
                    <a:bodyPr/>
                    <a:lstStyle/>
                    <a:p>
                      <a:pPr algn="ctr"/>
                      <a:r>
                        <a:rPr lang="en-US" altLang="zh-CN" b="1" dirty="0" smtClean="0">
                          <a:latin typeface="+mn-ea"/>
                          <a:ea typeface="+mn-ea"/>
                        </a:rPr>
                        <a:t>239</a:t>
                      </a:r>
                      <a:endParaRPr lang="zh-CN" altLang="en-US" b="1" dirty="0">
                        <a:latin typeface="+mn-ea"/>
                        <a:ea typeface="+mn-ea"/>
                      </a:endParaRPr>
                    </a:p>
                  </a:txBody>
                  <a:tcPr anchor="ctr"/>
                </a:tc>
                <a:tc>
                  <a:txBody>
                    <a:bodyPr/>
                    <a:lstStyle/>
                    <a:p>
                      <a:pPr algn="ctr"/>
                      <a:r>
                        <a:rPr lang="en-US" altLang="zh-CN" b="1" dirty="0" smtClean="0">
                          <a:latin typeface="+mn-ea"/>
                          <a:ea typeface="+mn-ea"/>
                        </a:rPr>
                        <a:t>96.63</a:t>
                      </a:r>
                      <a:endParaRPr lang="zh-CN" altLang="en-US" b="1" dirty="0">
                        <a:latin typeface="+mn-ea"/>
                        <a:ea typeface="+mn-ea"/>
                      </a:endParaRPr>
                    </a:p>
                  </a:txBody>
                  <a:tcPr anchor="ctr"/>
                </a:tc>
              </a:tr>
            </a:tbl>
          </a:graphicData>
        </a:graphic>
      </p:graphicFrame>
      <p:sp>
        <p:nvSpPr>
          <p:cNvPr id="8" name="标题 1"/>
          <p:cNvSpPr txBox="1"/>
          <p:nvPr/>
        </p:nvSpPr>
        <p:spPr>
          <a:xfrm>
            <a:off x="5894070" y="5623525"/>
            <a:ext cx="6110696" cy="7503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pPr algn="ctr"/>
            <a:r>
              <a:rPr lang="zh-CN" altLang="en-US" sz="2000" dirty="0"/>
              <a:t>中国高等教育</a:t>
            </a:r>
            <a:r>
              <a:rPr lang="zh-CN" altLang="en-US" sz="2000" dirty="0" smtClean="0"/>
              <a:t>学会 中国</a:t>
            </a:r>
            <a:r>
              <a:rPr lang="zh-CN" altLang="en-US" sz="2000" dirty="0"/>
              <a:t>高校创新人才培养</a:t>
            </a:r>
            <a:r>
              <a:rPr lang="zh-CN" altLang="en-US" sz="2000" dirty="0" smtClean="0"/>
              <a:t>排名</a:t>
            </a:r>
            <a:endParaRPr lang="en-US" altLang="zh-CN" sz="2000" dirty="0" smtClean="0"/>
          </a:p>
          <a:p>
            <a:pPr algn="ctr"/>
            <a:endParaRPr lang="en-US" altLang="zh-CN" sz="1100" dirty="0" smtClean="0"/>
          </a:p>
          <a:p>
            <a:pPr algn="ctr"/>
            <a:r>
              <a:rPr lang="en-US" altLang="zh-CN" sz="2000" dirty="0" smtClean="0"/>
              <a:t>2012-2016</a:t>
            </a:r>
            <a:r>
              <a:rPr lang="zh-CN" altLang="en-US" sz="2000" dirty="0" smtClean="0"/>
              <a:t>年全国高校竞赛评估（本科生）</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创新创业教育</a:t>
            </a:r>
            <a:endParaRPr lang="zh-CN" altLang="en-US" dirty="0"/>
          </a:p>
        </p:txBody>
      </p:sp>
      <p:pic>
        <p:nvPicPr>
          <p:cNvPr id="3" name="图片 2" descr="2017年华中大副刊-09"/>
          <p:cNvPicPr>
            <a:picLocks noChangeAspect="1"/>
          </p:cNvPicPr>
          <p:nvPr/>
        </p:nvPicPr>
        <p:blipFill rotWithShape="1">
          <a:blip r:embed="rId1"/>
          <a:srcRect l="69595" t="52837" r="20849" b="17342"/>
          <a:stretch>
            <a:fillRect/>
          </a:stretch>
        </p:blipFill>
        <p:spPr>
          <a:xfrm>
            <a:off x="8429872" y="1463801"/>
            <a:ext cx="2492128" cy="5312164"/>
          </a:xfrm>
          <a:prstGeom prst="rect">
            <a:avLst/>
          </a:prstGeom>
        </p:spPr>
      </p:pic>
      <p:pic>
        <p:nvPicPr>
          <p:cNvPr id="5" name="图片 4" descr="2017年华中大副刊-09"/>
          <p:cNvPicPr>
            <a:picLocks noChangeAspect="1"/>
          </p:cNvPicPr>
          <p:nvPr/>
        </p:nvPicPr>
        <p:blipFill rotWithShape="1">
          <a:blip r:embed="rId1"/>
          <a:srcRect l="4749" t="12136" r="52021" b="43051"/>
          <a:stretch>
            <a:fillRect/>
          </a:stretch>
        </p:blipFill>
        <p:spPr>
          <a:xfrm>
            <a:off x="822572" y="1463801"/>
            <a:ext cx="7607300" cy="5386671"/>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创新创业</a:t>
            </a:r>
            <a:r>
              <a:rPr lang="zh-CN" altLang="en-US" dirty="0" smtClean="0"/>
              <a:t>教育</a:t>
            </a:r>
            <a:endParaRPr lang="zh-CN" altLang="en-US" dirty="0"/>
          </a:p>
        </p:txBody>
      </p:sp>
      <p:grpSp>
        <p:nvGrpSpPr>
          <p:cNvPr id="19" name="组合 18"/>
          <p:cNvGrpSpPr/>
          <p:nvPr/>
        </p:nvGrpSpPr>
        <p:grpSpPr>
          <a:xfrm>
            <a:off x="1401924" y="4985238"/>
            <a:ext cx="3408363" cy="851415"/>
            <a:chOff x="1401924" y="4985238"/>
            <a:chExt cx="3408363" cy="851415"/>
          </a:xfrm>
        </p:grpSpPr>
        <p:sp>
          <p:nvSpPr>
            <p:cNvPr id="13" name="Freeform 10"/>
            <p:cNvSpPr/>
            <p:nvPr/>
          </p:nvSpPr>
          <p:spPr bwMode="auto">
            <a:xfrm>
              <a:off x="3741899" y="4985238"/>
              <a:ext cx="1068388" cy="311150"/>
            </a:xfrm>
            <a:custGeom>
              <a:avLst/>
              <a:gdLst>
                <a:gd name="T0" fmla="*/ 479 w 479"/>
                <a:gd name="T1" fmla="*/ 0 h 139"/>
                <a:gd name="T2" fmla="*/ 479 w 479"/>
                <a:gd name="T3" fmla="*/ 139 h 139"/>
                <a:gd name="T4" fmla="*/ 0 w 479"/>
                <a:gd name="T5" fmla="*/ 139 h 139"/>
              </a:gdLst>
              <a:ahLst/>
              <a:cxnLst>
                <a:cxn ang="0">
                  <a:pos x="T0" y="T1"/>
                </a:cxn>
                <a:cxn ang="0">
                  <a:pos x="T2" y="T3"/>
                </a:cxn>
                <a:cxn ang="0">
                  <a:pos x="T4" y="T5"/>
                </a:cxn>
              </a:cxnLst>
              <a:rect l="0" t="0" r="r" b="b"/>
              <a:pathLst>
                <a:path w="479" h="139">
                  <a:moveTo>
                    <a:pt x="479" y="0"/>
                  </a:moveTo>
                  <a:lnTo>
                    <a:pt x="479" y="139"/>
                  </a:lnTo>
                  <a:lnTo>
                    <a:pt x="0" y="139"/>
                  </a:lnTo>
                </a:path>
              </a:pathLst>
            </a:custGeom>
            <a:noFill/>
            <a:ln w="9525" cap="flat" cmpd="sng">
              <a:solidFill>
                <a:sysClr val="window" lastClr="FFFFFF">
                  <a:lumMod val="65000"/>
                </a:sysClr>
              </a:solidFill>
              <a:round/>
              <a:tailEnd type="oval" w="sm" len="sm"/>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17"/>
            <p:cNvSpPr>
              <a:spLocks noChangeArrowheads="1"/>
            </p:cNvSpPr>
            <p:nvPr/>
          </p:nvSpPr>
          <p:spPr bwMode="auto">
            <a:xfrm>
              <a:off x="1401924" y="5166213"/>
              <a:ext cx="2127250" cy="670440"/>
            </a:xfrm>
            <a:prstGeom prst="rect">
              <a:avLst/>
            </a:prstGeom>
            <a:noFill/>
            <a:ln>
              <a:noFill/>
            </a:ln>
          </p:spPr>
          <p:txBody>
            <a:bodyPr lIns="0" tIns="0" rIns="0" bIns="0">
              <a:spAutoFit/>
            </a:bodyPr>
            <a:lstStyle/>
            <a:p>
              <a:pPr fontAlgn="base">
                <a:lnSpc>
                  <a:spcPct val="120000"/>
                </a:lnSpc>
                <a:spcBef>
                  <a:spcPct val="0"/>
                </a:spcBef>
                <a:spcAft>
                  <a:spcPct val="0"/>
                </a:spcAft>
                <a:defRPr/>
              </a:pPr>
              <a:r>
                <a:rPr lang="zh-CN" altLang="en-US" dirty="0">
                  <a:solidFill>
                    <a:srgbClr val="546276"/>
                  </a:solidFill>
                  <a:latin typeface="微软雅黑" panose="020B0503020204020204" pitchFamily="34" charset="-122"/>
                  <a:ea typeface="微软雅黑" panose="020B0503020204020204" pitchFamily="34" charset="-122"/>
                </a:rPr>
                <a:t>创业项目吸引风投已超过</a:t>
              </a:r>
              <a:r>
                <a:rPr lang="zh-CN" altLang="en-US" sz="2000" b="1" dirty="0">
                  <a:solidFill>
                    <a:srgbClr val="546276"/>
                  </a:solidFill>
                  <a:latin typeface="微软雅黑" panose="020B0503020204020204" pitchFamily="34" charset="-122"/>
                  <a:ea typeface="微软雅黑" panose="020B0503020204020204" pitchFamily="34" charset="-122"/>
                </a:rPr>
                <a:t>百亿</a:t>
              </a:r>
              <a:r>
                <a:rPr lang="zh-CN" altLang="en-US" dirty="0">
                  <a:solidFill>
                    <a:srgbClr val="546276"/>
                  </a:solidFill>
                  <a:latin typeface="微软雅黑" panose="020B0503020204020204" pitchFamily="34" charset="-122"/>
                  <a:ea typeface="微软雅黑" panose="020B0503020204020204" pitchFamily="34" charset="-122"/>
                </a:rPr>
                <a:t>人民币</a:t>
              </a:r>
              <a:endParaRPr lang="zh-CN" altLang="en-US" dirty="0">
                <a:solidFill>
                  <a:srgbClr val="546276"/>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159933" y="2432538"/>
            <a:ext cx="4309166" cy="1107996"/>
            <a:chOff x="1159933" y="2432538"/>
            <a:chExt cx="4309166" cy="1107996"/>
          </a:xfrm>
        </p:grpSpPr>
        <p:sp>
          <p:nvSpPr>
            <p:cNvPr id="10" name="Freeform 7"/>
            <p:cNvSpPr/>
            <p:nvPr/>
          </p:nvSpPr>
          <p:spPr bwMode="auto">
            <a:xfrm>
              <a:off x="3741899" y="2543663"/>
              <a:ext cx="1727200" cy="468312"/>
            </a:xfrm>
            <a:custGeom>
              <a:avLst/>
              <a:gdLst>
                <a:gd name="T0" fmla="*/ 774 w 774"/>
                <a:gd name="T1" fmla="*/ 210 h 210"/>
                <a:gd name="T2" fmla="*/ 389 w 774"/>
                <a:gd name="T3" fmla="*/ 210 h 210"/>
                <a:gd name="T4" fmla="*/ 389 w 774"/>
                <a:gd name="T5" fmla="*/ 0 h 210"/>
                <a:gd name="T6" fmla="*/ 0 w 774"/>
                <a:gd name="T7" fmla="*/ 0 h 210"/>
              </a:gdLst>
              <a:ahLst/>
              <a:cxnLst>
                <a:cxn ang="0">
                  <a:pos x="T0" y="T1"/>
                </a:cxn>
                <a:cxn ang="0">
                  <a:pos x="T2" y="T3"/>
                </a:cxn>
                <a:cxn ang="0">
                  <a:pos x="T4" y="T5"/>
                </a:cxn>
                <a:cxn ang="0">
                  <a:pos x="T6" y="T7"/>
                </a:cxn>
              </a:cxnLst>
              <a:rect l="0" t="0" r="r" b="b"/>
              <a:pathLst>
                <a:path w="774" h="210">
                  <a:moveTo>
                    <a:pt x="774" y="210"/>
                  </a:moveTo>
                  <a:lnTo>
                    <a:pt x="389" y="210"/>
                  </a:lnTo>
                  <a:lnTo>
                    <a:pt x="389" y="0"/>
                  </a:lnTo>
                  <a:lnTo>
                    <a:pt x="0" y="0"/>
                  </a:lnTo>
                </a:path>
              </a:pathLst>
            </a:custGeom>
            <a:noFill/>
            <a:ln w="9525" cap="flat" cmpd="sng">
              <a:solidFill>
                <a:sysClr val="window" lastClr="FFFFFF">
                  <a:lumMod val="65000"/>
                </a:sysClr>
              </a:solidFill>
              <a:round/>
              <a:tailEnd type="oval" w="sm" len="sm"/>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Rectangle 18"/>
            <p:cNvSpPr>
              <a:spLocks noChangeArrowheads="1"/>
            </p:cNvSpPr>
            <p:nvPr/>
          </p:nvSpPr>
          <p:spPr bwMode="auto">
            <a:xfrm>
              <a:off x="1159933" y="2432538"/>
              <a:ext cx="2369241" cy="1107996"/>
            </a:xfrm>
            <a:prstGeom prst="rect">
              <a:avLst/>
            </a:prstGeom>
            <a:noFill/>
            <a:ln>
              <a:noFill/>
            </a:ln>
          </p:spPr>
          <p:txBody>
            <a:bodyPr wrap="square" lIns="0" tIns="0" rIns="0" bIns="0">
              <a:spAutoFit/>
            </a:bodyPr>
            <a:lstStyle/>
            <a:p>
              <a:pPr fontAlgn="base">
                <a:lnSpc>
                  <a:spcPct val="120000"/>
                </a:lnSpc>
                <a:spcBef>
                  <a:spcPct val="0"/>
                </a:spcBef>
                <a:spcAft>
                  <a:spcPct val="0"/>
                </a:spcAft>
                <a:defRPr/>
              </a:pPr>
              <a:r>
                <a:rPr lang="zh-CN" altLang="en-US" dirty="0">
                  <a:solidFill>
                    <a:srgbClr val="546276"/>
                  </a:solidFill>
                  <a:latin typeface="微软雅黑" panose="020B0503020204020204" pitchFamily="34" charset="-122"/>
                  <a:ea typeface="微软雅黑" panose="020B0503020204020204" pitchFamily="34" charset="-122"/>
                  <a:sym typeface="Arial" panose="020B0604020202020204" pitchFamily="34" charset="0"/>
                </a:rPr>
                <a:t>近三年由我校学生或者校友创立设立的公司每年都在</a:t>
              </a:r>
              <a:r>
                <a:rPr lang="en-US" altLang="zh-CN" sz="2400" b="1" dirty="0">
                  <a:solidFill>
                    <a:srgbClr val="546276"/>
                  </a:solidFill>
                  <a:latin typeface="Arial Narrow" panose="020B0606020202030204" pitchFamily="34" charset="0"/>
                  <a:ea typeface="微软雅黑" panose="020B0503020204020204" pitchFamily="34" charset="-122"/>
                  <a:sym typeface="Arial" panose="020B0604020202020204" pitchFamily="34" charset="0"/>
                </a:rPr>
                <a:t>100</a:t>
              </a:r>
              <a:r>
                <a:rPr lang="zh-CN" altLang="en-US" dirty="0">
                  <a:solidFill>
                    <a:srgbClr val="546276"/>
                  </a:solidFill>
                  <a:latin typeface="微软雅黑" panose="020B0503020204020204" pitchFamily="34" charset="-122"/>
                  <a:ea typeface="微软雅黑" panose="020B0503020204020204" pitchFamily="34" charset="-122"/>
                  <a:sym typeface="Arial" panose="020B0604020202020204" pitchFamily="34" charset="0"/>
                </a:rPr>
                <a:t>家以上</a:t>
              </a:r>
              <a:endParaRPr lang="zh-CN" altLang="en-US" dirty="0">
                <a:solidFill>
                  <a:srgbClr val="546276"/>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7" name="组合 26"/>
          <p:cNvGrpSpPr/>
          <p:nvPr/>
        </p:nvGrpSpPr>
        <p:grpSpPr>
          <a:xfrm>
            <a:off x="4272124" y="2423013"/>
            <a:ext cx="3835400" cy="3836987"/>
            <a:chOff x="4272124" y="2423013"/>
            <a:chExt cx="3835400" cy="3836987"/>
          </a:xfrm>
        </p:grpSpPr>
        <p:sp>
          <p:nvSpPr>
            <p:cNvPr id="5" name="Oval 2"/>
            <p:cNvSpPr>
              <a:spLocks noChangeArrowheads="1"/>
            </p:cNvSpPr>
            <p:nvPr/>
          </p:nvSpPr>
          <p:spPr bwMode="auto">
            <a:xfrm>
              <a:off x="5650074" y="2423013"/>
              <a:ext cx="1081088" cy="1077912"/>
            </a:xfrm>
            <a:prstGeom prst="ellipse">
              <a:avLst/>
            </a:prstGeom>
            <a:solidFill>
              <a:srgbClr val="506291"/>
            </a:solidFill>
            <a:ln>
              <a:noFill/>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Oval 3"/>
            <p:cNvSpPr>
              <a:spLocks noChangeArrowheads="1"/>
            </p:cNvSpPr>
            <p:nvPr/>
          </p:nvSpPr>
          <p:spPr bwMode="auto">
            <a:xfrm>
              <a:off x="5794537" y="3940663"/>
              <a:ext cx="809625" cy="808037"/>
            </a:xfrm>
            <a:prstGeom prst="ellipse">
              <a:avLst/>
            </a:prstGeom>
            <a:solidFill>
              <a:srgbClr val="7788B4"/>
            </a:solidFill>
            <a:ln w="9525" cmpd="sng">
              <a:noFill/>
              <a:round/>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Oval 4"/>
            <p:cNvSpPr>
              <a:spLocks noChangeArrowheads="1"/>
            </p:cNvSpPr>
            <p:nvPr/>
          </p:nvSpPr>
          <p:spPr bwMode="auto">
            <a:xfrm>
              <a:off x="7029612" y="3802550"/>
              <a:ext cx="1077912" cy="1077913"/>
            </a:xfrm>
            <a:prstGeom prst="ellipse">
              <a:avLst/>
            </a:prstGeom>
            <a:solidFill>
              <a:srgbClr val="76869E"/>
            </a:solidFill>
            <a:ln>
              <a:noFill/>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Oval 5"/>
            <p:cNvSpPr>
              <a:spLocks noChangeArrowheads="1"/>
            </p:cNvSpPr>
            <p:nvPr/>
          </p:nvSpPr>
          <p:spPr bwMode="auto">
            <a:xfrm>
              <a:off x="4272124" y="3802550"/>
              <a:ext cx="1079500" cy="1077913"/>
            </a:xfrm>
            <a:prstGeom prst="ellipse">
              <a:avLst/>
            </a:prstGeom>
            <a:solidFill>
              <a:srgbClr val="76869E"/>
            </a:solidFill>
            <a:ln>
              <a:noFill/>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6"/>
            <p:cNvSpPr>
              <a:spLocks noChangeArrowheads="1"/>
            </p:cNvSpPr>
            <p:nvPr/>
          </p:nvSpPr>
          <p:spPr bwMode="auto">
            <a:xfrm>
              <a:off x="5650074" y="5180500"/>
              <a:ext cx="1081088" cy="1079500"/>
            </a:xfrm>
            <a:prstGeom prst="ellipse">
              <a:avLst/>
            </a:prstGeom>
            <a:solidFill>
              <a:srgbClr val="506291"/>
            </a:solidFill>
            <a:ln>
              <a:noFill/>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1"/>
            <p:cNvSpPr/>
            <p:nvPr/>
          </p:nvSpPr>
          <p:spPr bwMode="auto">
            <a:xfrm>
              <a:off x="6808949" y="4251813"/>
              <a:ext cx="95250" cy="192087"/>
            </a:xfrm>
            <a:custGeom>
              <a:avLst/>
              <a:gdLst>
                <a:gd name="T0" fmla="*/ 0 w 43"/>
                <a:gd name="T1" fmla="*/ 0 h 86"/>
                <a:gd name="T2" fmla="*/ 43 w 43"/>
                <a:gd name="T3" fmla="*/ 43 h 86"/>
                <a:gd name="T4" fmla="*/ 0 w 43"/>
                <a:gd name="T5" fmla="*/ 86 h 86"/>
              </a:gdLst>
              <a:ahLst/>
              <a:cxnLst>
                <a:cxn ang="0">
                  <a:pos x="T0" y="T1"/>
                </a:cxn>
                <a:cxn ang="0">
                  <a:pos x="T2" y="T3"/>
                </a:cxn>
                <a:cxn ang="0">
                  <a:pos x="T4" y="T5"/>
                </a:cxn>
              </a:cxnLst>
              <a:rect l="0" t="0" r="r" b="b"/>
              <a:pathLst>
                <a:path w="43" h="86">
                  <a:moveTo>
                    <a:pt x="0" y="0"/>
                  </a:moveTo>
                  <a:lnTo>
                    <a:pt x="43" y="43"/>
                  </a:lnTo>
                  <a:lnTo>
                    <a:pt x="0" y="86"/>
                  </a:lnTo>
                </a:path>
              </a:pathLst>
            </a:custGeom>
            <a:noFill/>
            <a:ln w="12700" cap="flat" cmpd="sng">
              <a:solidFill>
                <a:sysClr val="window" lastClr="FFFFFF">
                  <a:lumMod val="65000"/>
                </a:sysClr>
              </a:solidFill>
              <a:round/>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2"/>
            <p:cNvSpPr/>
            <p:nvPr/>
          </p:nvSpPr>
          <p:spPr bwMode="auto">
            <a:xfrm>
              <a:off x="5475449" y="4251813"/>
              <a:ext cx="96838" cy="192087"/>
            </a:xfrm>
            <a:custGeom>
              <a:avLst/>
              <a:gdLst>
                <a:gd name="T0" fmla="*/ 43 w 43"/>
                <a:gd name="T1" fmla="*/ 86 h 86"/>
                <a:gd name="T2" fmla="*/ 0 w 43"/>
                <a:gd name="T3" fmla="*/ 43 h 86"/>
                <a:gd name="T4" fmla="*/ 43 w 43"/>
                <a:gd name="T5" fmla="*/ 0 h 86"/>
              </a:gdLst>
              <a:ahLst/>
              <a:cxnLst>
                <a:cxn ang="0">
                  <a:pos x="T0" y="T1"/>
                </a:cxn>
                <a:cxn ang="0">
                  <a:pos x="T2" y="T3"/>
                </a:cxn>
                <a:cxn ang="0">
                  <a:pos x="T4" y="T5"/>
                </a:cxn>
              </a:cxnLst>
              <a:rect l="0" t="0" r="r" b="b"/>
              <a:pathLst>
                <a:path w="43" h="86">
                  <a:moveTo>
                    <a:pt x="43" y="86"/>
                  </a:moveTo>
                  <a:lnTo>
                    <a:pt x="0" y="43"/>
                  </a:lnTo>
                  <a:lnTo>
                    <a:pt x="43" y="0"/>
                  </a:lnTo>
                </a:path>
              </a:pathLst>
            </a:custGeom>
            <a:noFill/>
            <a:ln w="12700" cap="flat" cmpd="sng">
              <a:solidFill>
                <a:sysClr val="window" lastClr="FFFFFF">
                  <a:lumMod val="65000"/>
                </a:sysClr>
              </a:solidFill>
              <a:round/>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3"/>
            <p:cNvSpPr/>
            <p:nvPr/>
          </p:nvSpPr>
          <p:spPr bwMode="auto">
            <a:xfrm>
              <a:off x="6094574" y="4966188"/>
              <a:ext cx="192088" cy="95250"/>
            </a:xfrm>
            <a:custGeom>
              <a:avLst/>
              <a:gdLst>
                <a:gd name="T0" fmla="*/ 86 w 86"/>
                <a:gd name="T1" fmla="*/ 0 h 43"/>
                <a:gd name="T2" fmla="*/ 43 w 86"/>
                <a:gd name="T3" fmla="*/ 43 h 43"/>
                <a:gd name="T4" fmla="*/ 0 w 86"/>
                <a:gd name="T5" fmla="*/ 0 h 43"/>
              </a:gdLst>
              <a:ahLst/>
              <a:cxnLst>
                <a:cxn ang="0">
                  <a:pos x="T0" y="T1"/>
                </a:cxn>
                <a:cxn ang="0">
                  <a:pos x="T2" y="T3"/>
                </a:cxn>
                <a:cxn ang="0">
                  <a:pos x="T4" y="T5"/>
                </a:cxn>
              </a:cxnLst>
              <a:rect l="0" t="0" r="r" b="b"/>
              <a:pathLst>
                <a:path w="86" h="43">
                  <a:moveTo>
                    <a:pt x="86" y="0"/>
                  </a:moveTo>
                  <a:lnTo>
                    <a:pt x="43" y="43"/>
                  </a:lnTo>
                  <a:lnTo>
                    <a:pt x="0" y="0"/>
                  </a:lnTo>
                </a:path>
              </a:pathLst>
            </a:custGeom>
            <a:noFill/>
            <a:ln w="12700" cap="flat" cmpd="sng">
              <a:solidFill>
                <a:sysClr val="window" lastClr="FFFFFF">
                  <a:lumMod val="65000"/>
                </a:sysClr>
              </a:solidFill>
              <a:round/>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4"/>
            <p:cNvSpPr/>
            <p:nvPr/>
          </p:nvSpPr>
          <p:spPr bwMode="auto">
            <a:xfrm>
              <a:off x="6094574" y="3632688"/>
              <a:ext cx="192088" cy="96837"/>
            </a:xfrm>
            <a:custGeom>
              <a:avLst/>
              <a:gdLst>
                <a:gd name="T0" fmla="*/ 0 w 86"/>
                <a:gd name="T1" fmla="*/ 43 h 43"/>
                <a:gd name="T2" fmla="*/ 43 w 86"/>
                <a:gd name="T3" fmla="*/ 0 h 43"/>
                <a:gd name="T4" fmla="*/ 86 w 86"/>
                <a:gd name="T5" fmla="*/ 43 h 43"/>
              </a:gdLst>
              <a:ahLst/>
              <a:cxnLst>
                <a:cxn ang="0">
                  <a:pos x="T0" y="T1"/>
                </a:cxn>
                <a:cxn ang="0">
                  <a:pos x="T2" y="T3"/>
                </a:cxn>
                <a:cxn ang="0">
                  <a:pos x="T4" y="T5"/>
                </a:cxn>
              </a:cxnLst>
              <a:rect l="0" t="0" r="r" b="b"/>
              <a:pathLst>
                <a:path w="86" h="43">
                  <a:moveTo>
                    <a:pt x="0" y="43"/>
                  </a:moveTo>
                  <a:lnTo>
                    <a:pt x="43" y="0"/>
                  </a:lnTo>
                  <a:lnTo>
                    <a:pt x="86" y="43"/>
                  </a:lnTo>
                </a:path>
              </a:pathLst>
            </a:custGeom>
            <a:noFill/>
            <a:ln w="12700" cap="flat" cmpd="sng">
              <a:solidFill>
                <a:sysClr val="window" lastClr="FFFFFF">
                  <a:lumMod val="65000"/>
                </a:sysClr>
              </a:solidFill>
              <a:round/>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47168" y="4120106"/>
              <a:ext cx="442800" cy="442800"/>
            </a:xfrm>
            <a:prstGeom prst="rect">
              <a:avLst/>
            </a:prstGeom>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4618" y="2745969"/>
              <a:ext cx="432000" cy="432000"/>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5874" y="4125506"/>
              <a:ext cx="432000" cy="432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218" y="5498850"/>
              <a:ext cx="442800" cy="442800"/>
            </a:xfrm>
            <a:prstGeom prst="rect">
              <a:avLst/>
            </a:prstGeom>
          </p:spPr>
        </p:pic>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9749" y="4125081"/>
              <a:ext cx="439200" cy="439200"/>
            </a:xfrm>
            <a:prstGeom prst="rect">
              <a:avLst/>
            </a:prstGeom>
          </p:spPr>
        </p:pic>
      </p:grpSp>
      <p:grpSp>
        <p:nvGrpSpPr>
          <p:cNvPr id="4" name="组合 3"/>
          <p:cNvGrpSpPr/>
          <p:nvPr/>
        </p:nvGrpSpPr>
        <p:grpSpPr>
          <a:xfrm>
            <a:off x="7604287" y="2328333"/>
            <a:ext cx="3834180" cy="1461208"/>
            <a:chOff x="7604287" y="2423013"/>
            <a:chExt cx="3554780" cy="1366528"/>
          </a:xfrm>
        </p:grpSpPr>
        <p:sp>
          <p:nvSpPr>
            <p:cNvPr id="11" name="Freeform 8"/>
            <p:cNvSpPr/>
            <p:nvPr/>
          </p:nvSpPr>
          <p:spPr bwMode="auto">
            <a:xfrm>
              <a:off x="7604287" y="2543663"/>
              <a:ext cx="798512" cy="1076325"/>
            </a:xfrm>
            <a:custGeom>
              <a:avLst/>
              <a:gdLst>
                <a:gd name="T0" fmla="*/ 0 w 358"/>
                <a:gd name="T1" fmla="*/ 482 h 482"/>
                <a:gd name="T2" fmla="*/ 0 w 358"/>
                <a:gd name="T3" fmla="*/ 0 h 482"/>
                <a:gd name="T4" fmla="*/ 358 w 358"/>
                <a:gd name="T5" fmla="*/ 0 h 482"/>
              </a:gdLst>
              <a:ahLst/>
              <a:cxnLst>
                <a:cxn ang="0">
                  <a:pos x="T0" y="T1"/>
                </a:cxn>
                <a:cxn ang="0">
                  <a:pos x="T2" y="T3"/>
                </a:cxn>
                <a:cxn ang="0">
                  <a:pos x="T4" y="T5"/>
                </a:cxn>
              </a:cxnLst>
              <a:rect l="0" t="0" r="r" b="b"/>
              <a:pathLst>
                <a:path w="358" h="482">
                  <a:moveTo>
                    <a:pt x="0" y="482"/>
                  </a:moveTo>
                  <a:lnTo>
                    <a:pt x="0" y="0"/>
                  </a:lnTo>
                  <a:lnTo>
                    <a:pt x="358" y="0"/>
                  </a:lnTo>
                </a:path>
              </a:pathLst>
            </a:custGeom>
            <a:noFill/>
            <a:ln w="9525" cap="flat" cmpd="sng">
              <a:solidFill>
                <a:sysClr val="window" lastClr="FFFFFF">
                  <a:lumMod val="65000"/>
                </a:sysClr>
              </a:solidFill>
              <a:round/>
              <a:tailEnd type="oval" w="sm" len="sm"/>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18"/>
            <p:cNvSpPr>
              <a:spLocks noChangeArrowheads="1"/>
            </p:cNvSpPr>
            <p:nvPr/>
          </p:nvSpPr>
          <p:spPr bwMode="auto">
            <a:xfrm>
              <a:off x="8402799" y="2423013"/>
              <a:ext cx="2756268" cy="1366528"/>
            </a:xfrm>
            <a:prstGeom prst="rect">
              <a:avLst/>
            </a:prstGeom>
            <a:noFill/>
            <a:ln>
              <a:noFill/>
            </a:ln>
          </p:spPr>
          <p:txBody>
            <a:bodyPr wrap="square" lIns="0" tIns="0" rIns="0" bIns="0">
              <a:spAutoFit/>
            </a:bodyPr>
            <a:lstStyle/>
            <a:p>
              <a:pPr fontAlgn="base">
                <a:lnSpc>
                  <a:spcPct val="120000"/>
                </a:lnSpc>
                <a:spcBef>
                  <a:spcPct val="0"/>
                </a:spcBef>
                <a:spcAft>
                  <a:spcPct val="0"/>
                </a:spcAft>
                <a:defRPr/>
              </a:pPr>
              <a:r>
                <a:rPr lang="en-US" altLang="zh-CN" dirty="0">
                  <a:solidFill>
                    <a:srgbClr val="546276"/>
                  </a:solidFill>
                  <a:latin typeface="微软雅黑" panose="020B0503020204020204" pitchFamily="34" charset="-122"/>
                  <a:ea typeface="微软雅黑" panose="020B0503020204020204" pitchFamily="34" charset="-122"/>
                </a:rPr>
                <a:t>2014</a:t>
              </a:r>
              <a:r>
                <a:rPr lang="zh-CN" altLang="en-US" dirty="0">
                  <a:solidFill>
                    <a:srgbClr val="546276"/>
                  </a:solidFill>
                  <a:latin typeface="微软雅黑" panose="020B0503020204020204" pitchFamily="34" charset="-122"/>
                  <a:ea typeface="微软雅黑" panose="020B0503020204020204" pitchFamily="34" charset="-122"/>
                </a:rPr>
                <a:t>年“高校创业排行榜”中，我校创业者数量全国</a:t>
              </a:r>
              <a:r>
                <a:rPr lang="zh-CN" altLang="en-US" sz="2000" b="1" dirty="0">
                  <a:solidFill>
                    <a:srgbClr val="546276"/>
                  </a:solidFill>
                  <a:latin typeface="微软雅黑" panose="020B0503020204020204" pitchFamily="34" charset="-122"/>
                  <a:ea typeface="微软雅黑" panose="020B0503020204020204" pitchFamily="34" charset="-122"/>
                </a:rPr>
                <a:t>第七</a:t>
              </a:r>
              <a:r>
                <a:rPr lang="zh-CN" altLang="en-US" dirty="0">
                  <a:solidFill>
                    <a:srgbClr val="546276"/>
                  </a:solidFill>
                  <a:latin typeface="微软雅黑" panose="020B0503020204020204" pitchFamily="34" charset="-122"/>
                  <a:ea typeface="微软雅黑" panose="020B0503020204020204" pitchFamily="34" charset="-122"/>
                </a:rPr>
                <a:t>，收益</a:t>
              </a:r>
              <a:r>
                <a:rPr lang="zh-CN" altLang="en-US" dirty="0" smtClean="0">
                  <a:solidFill>
                    <a:srgbClr val="546276"/>
                  </a:solidFill>
                  <a:latin typeface="微软雅黑" panose="020B0503020204020204" pitchFamily="34" charset="-122"/>
                  <a:ea typeface="微软雅黑" panose="020B0503020204020204" pitchFamily="34" charset="-122"/>
                </a:rPr>
                <a:t>榜高</a:t>
              </a:r>
              <a:r>
                <a:rPr lang="zh-CN" altLang="en-US" dirty="0">
                  <a:solidFill>
                    <a:srgbClr val="546276"/>
                  </a:solidFill>
                  <a:latin typeface="微软雅黑" panose="020B0503020204020204" pitchFamily="34" charset="-122"/>
                  <a:ea typeface="微软雅黑" panose="020B0503020204020204" pitchFamily="34" charset="-122"/>
                </a:rPr>
                <a:t>居</a:t>
              </a:r>
              <a:r>
                <a:rPr lang="zh-CN" altLang="en-US" dirty="0" smtClean="0">
                  <a:solidFill>
                    <a:srgbClr val="546276"/>
                  </a:solidFill>
                  <a:latin typeface="微软雅黑" panose="020B0503020204020204" pitchFamily="34" charset="-122"/>
                  <a:ea typeface="微软雅黑" panose="020B0503020204020204" pitchFamily="34" charset="-122"/>
                </a:rPr>
                <a:t>全国</a:t>
              </a:r>
              <a:r>
                <a:rPr lang="zh-CN" altLang="en-US" sz="2000" b="1" dirty="0">
                  <a:solidFill>
                    <a:srgbClr val="546276"/>
                  </a:solidFill>
                  <a:latin typeface="微软雅黑" panose="020B0503020204020204" pitchFamily="34" charset="-122"/>
                  <a:ea typeface="微软雅黑" panose="020B0503020204020204" pitchFamily="34" charset="-122"/>
                </a:rPr>
                <a:t>第一</a:t>
              </a:r>
              <a:endParaRPr lang="zh-CN" altLang="en-US" sz="2000" b="1" dirty="0">
                <a:solidFill>
                  <a:srgbClr val="546276"/>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912137" y="5132780"/>
            <a:ext cx="4704130" cy="1372171"/>
            <a:chOff x="6912137" y="5132780"/>
            <a:chExt cx="4246930" cy="1372171"/>
          </a:xfrm>
        </p:grpSpPr>
        <p:sp>
          <p:nvSpPr>
            <p:cNvPr id="12" name="Freeform 9"/>
            <p:cNvSpPr/>
            <p:nvPr/>
          </p:nvSpPr>
          <p:spPr bwMode="auto">
            <a:xfrm>
              <a:off x="6912137" y="5280513"/>
              <a:ext cx="1425575" cy="468312"/>
            </a:xfrm>
            <a:custGeom>
              <a:avLst/>
              <a:gdLst>
                <a:gd name="T0" fmla="*/ 0 w 639"/>
                <a:gd name="T1" fmla="*/ 210 h 210"/>
                <a:gd name="T2" fmla="*/ 318 w 639"/>
                <a:gd name="T3" fmla="*/ 210 h 210"/>
                <a:gd name="T4" fmla="*/ 318 w 639"/>
                <a:gd name="T5" fmla="*/ 0 h 210"/>
                <a:gd name="T6" fmla="*/ 639 w 639"/>
                <a:gd name="T7" fmla="*/ 0 h 210"/>
              </a:gdLst>
              <a:ahLst/>
              <a:cxnLst>
                <a:cxn ang="0">
                  <a:pos x="T0" y="T1"/>
                </a:cxn>
                <a:cxn ang="0">
                  <a:pos x="T2" y="T3"/>
                </a:cxn>
                <a:cxn ang="0">
                  <a:pos x="T4" y="T5"/>
                </a:cxn>
                <a:cxn ang="0">
                  <a:pos x="T6" y="T7"/>
                </a:cxn>
              </a:cxnLst>
              <a:rect l="0" t="0" r="r" b="b"/>
              <a:pathLst>
                <a:path w="639" h="210">
                  <a:moveTo>
                    <a:pt x="0" y="210"/>
                  </a:moveTo>
                  <a:lnTo>
                    <a:pt x="318" y="210"/>
                  </a:lnTo>
                  <a:lnTo>
                    <a:pt x="318" y="0"/>
                  </a:lnTo>
                  <a:lnTo>
                    <a:pt x="639" y="0"/>
                  </a:lnTo>
                </a:path>
              </a:pathLst>
            </a:custGeom>
            <a:noFill/>
            <a:ln w="9525" cap="flat" cmpd="sng">
              <a:solidFill>
                <a:sysClr val="window" lastClr="FFFFFF">
                  <a:lumMod val="65000"/>
                </a:sysClr>
              </a:solidFill>
              <a:round/>
              <a:tailEnd type="oval" w="sm" len="sm"/>
            </a:ln>
          </p:spPr>
          <p:txBody>
            <a:bodyPr/>
            <a:lstStyle/>
            <a:p>
              <a:pPr fontAlgn="base">
                <a:lnSpc>
                  <a:spcPct val="120000"/>
                </a:lnSpc>
                <a:spcBef>
                  <a:spcPct val="0"/>
                </a:spcBef>
                <a:spcAft>
                  <a:spcPct val="0"/>
                </a:spcAft>
                <a:defRPr/>
              </a:pPr>
              <a:endParaRPr lang="zh-CN" altLang="en-US"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18"/>
            <p:cNvSpPr>
              <a:spLocks noChangeArrowheads="1"/>
            </p:cNvSpPr>
            <p:nvPr/>
          </p:nvSpPr>
          <p:spPr bwMode="auto">
            <a:xfrm>
              <a:off x="8415867" y="5132780"/>
              <a:ext cx="2743200" cy="1372171"/>
            </a:xfrm>
            <a:prstGeom prst="rect">
              <a:avLst/>
            </a:prstGeom>
            <a:noFill/>
            <a:ln>
              <a:noFill/>
            </a:ln>
          </p:spPr>
          <p:txBody>
            <a:bodyPr wrap="square" lIns="0" tIns="0" rIns="0" bIns="0">
              <a:spAutoFit/>
            </a:bodyPr>
            <a:lstStyle/>
            <a:p>
              <a:pPr fontAlgn="base">
                <a:lnSpc>
                  <a:spcPct val="120000"/>
                </a:lnSpc>
                <a:spcBef>
                  <a:spcPct val="0"/>
                </a:spcBef>
                <a:spcAft>
                  <a:spcPct val="0"/>
                </a:spcAft>
                <a:defRPr/>
              </a:pPr>
              <a:r>
                <a:rPr lang="zh-CN" altLang="en-US" dirty="0" smtClean="0">
                  <a:solidFill>
                    <a:srgbClr val="546276"/>
                  </a:solidFill>
                  <a:latin typeface="微软雅黑" panose="020B0503020204020204" pitchFamily="34" charset="-122"/>
                  <a:ea typeface="微软雅黑" panose="020B0503020204020204" pitchFamily="34" charset="-122"/>
                  <a:sym typeface="Arial" panose="020B0604020202020204" pitchFamily="34" charset="0"/>
                </a:rPr>
                <a:t>福</a:t>
              </a:r>
              <a:r>
                <a:rPr lang="zh-CN" altLang="en-US" dirty="0">
                  <a:solidFill>
                    <a:srgbClr val="546276"/>
                  </a:solidFill>
                  <a:latin typeface="微软雅黑" panose="020B0503020204020204" pitchFamily="34" charset="-122"/>
                  <a:ea typeface="微软雅黑" panose="020B0503020204020204" pitchFamily="34" charset="-122"/>
                  <a:sym typeface="Arial" panose="020B0604020202020204" pitchFamily="34" charset="0"/>
                </a:rPr>
                <a:t>布斯中文版</a:t>
              </a:r>
              <a:r>
                <a:rPr lang="en-US" altLang="zh-CN" dirty="0">
                  <a:solidFill>
                    <a:srgbClr val="546276"/>
                  </a:solidFill>
                  <a:latin typeface="微软雅黑" panose="020B0503020204020204" pitchFamily="34" charset="-122"/>
                  <a:ea typeface="微软雅黑" panose="020B0503020204020204" pitchFamily="34" charset="-122"/>
                  <a:sym typeface="Arial" panose="020B0604020202020204" pitchFamily="34" charset="0"/>
                </a:rPr>
                <a:t>2015</a:t>
              </a:r>
              <a:r>
                <a:rPr lang="zh-CN" altLang="en-US" dirty="0">
                  <a:solidFill>
                    <a:srgbClr val="546276"/>
                  </a:solidFill>
                  <a:latin typeface="微软雅黑" panose="020B0503020204020204" pitchFamily="34" charset="-122"/>
                  <a:ea typeface="微软雅黑" panose="020B0503020204020204" pitchFamily="34" charset="-122"/>
                  <a:sym typeface="Arial" panose="020B0604020202020204" pitchFamily="34" charset="0"/>
                </a:rPr>
                <a:t>年三十位三十岁以下创业者</a:t>
              </a:r>
              <a:r>
                <a:rPr lang="zh-CN" altLang="en-US" dirty="0" smtClean="0">
                  <a:solidFill>
                    <a:srgbClr val="546276"/>
                  </a:solidFill>
                  <a:latin typeface="微软雅黑" panose="020B0503020204020204" pitchFamily="34" charset="-122"/>
                  <a:ea typeface="微软雅黑" panose="020B0503020204020204" pitchFamily="34" charset="-122"/>
                  <a:sym typeface="Arial" panose="020B0604020202020204" pitchFamily="34" charset="0"/>
                </a:rPr>
                <a:t>入选</a:t>
              </a:r>
              <a:r>
                <a:rPr lang="en-US" altLang="zh-CN" dirty="0" smtClean="0">
                  <a:solidFill>
                    <a:srgbClr val="546276"/>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dirty="0" smtClean="0">
                  <a:solidFill>
                    <a:srgbClr val="546276"/>
                  </a:solidFill>
                  <a:latin typeface="微软雅黑" panose="020B0503020204020204" pitchFamily="34" charset="-122"/>
                  <a:ea typeface="微软雅黑" panose="020B0503020204020204" pitchFamily="34" charset="-122"/>
                  <a:sym typeface="Arial" panose="020B0604020202020204" pitchFamily="34" charset="0"/>
                </a:rPr>
                <a:t>人，入选人数</a:t>
              </a:r>
              <a:r>
                <a:rPr lang="zh-CN" altLang="en-US" dirty="0">
                  <a:solidFill>
                    <a:srgbClr val="546276"/>
                  </a:solidFill>
                  <a:latin typeface="微软雅黑" panose="020B0503020204020204" pitchFamily="34" charset="-122"/>
                  <a:ea typeface="微软雅黑" panose="020B0503020204020204" pitchFamily="34" charset="-122"/>
                  <a:sym typeface="Arial" panose="020B0604020202020204" pitchFamily="34" charset="0"/>
                </a:rPr>
                <a:t>全国</a:t>
              </a:r>
              <a:r>
                <a:rPr lang="zh-CN" altLang="en-US" dirty="0" smtClean="0">
                  <a:solidFill>
                    <a:srgbClr val="546276"/>
                  </a:solidFill>
                  <a:latin typeface="微软雅黑" panose="020B0503020204020204" pitchFamily="34" charset="-122"/>
                  <a:ea typeface="微软雅黑" panose="020B0503020204020204" pitchFamily="34" charset="-122"/>
                  <a:sym typeface="Arial" panose="020B0604020202020204" pitchFamily="34" charset="0"/>
                </a:rPr>
                <a:t>高校</a:t>
              </a:r>
              <a:r>
                <a:rPr lang="zh-CN" altLang="en-US" sz="2000" b="1" dirty="0" smtClean="0">
                  <a:solidFill>
                    <a:srgbClr val="546276"/>
                  </a:solidFill>
                  <a:latin typeface="微软雅黑" panose="020B0503020204020204" pitchFamily="34" charset="-122"/>
                  <a:ea typeface="微软雅黑" panose="020B0503020204020204" pitchFamily="34" charset="-122"/>
                  <a:sym typeface="Arial" panose="020B0604020202020204" pitchFamily="34" charset="0"/>
                </a:rPr>
                <a:t>居首</a:t>
              </a:r>
              <a:endParaRPr lang="zh-CN" altLang="en-US" sz="2000" b="1" dirty="0">
                <a:solidFill>
                  <a:srgbClr val="546276"/>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out)">
                                      <p:cBhvr>
                                        <p:cTn id="7" dur="2000"/>
                                        <p:tgtEl>
                                          <p:spTgt spid="27"/>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1000"/>
                                        <p:tgtEl>
                                          <p:spTgt spid="3"/>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40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1000"/>
                                        <p:tgtEl>
                                          <p:spTgt spid="18"/>
                                        </p:tgtEl>
                                      </p:cBhvr>
                                    </p:animEffect>
                                  </p:childTnLst>
                                </p:cTn>
                              </p:par>
                            </p:childTnLst>
                          </p:cTn>
                        </p:par>
                        <p:par>
                          <p:cTn id="20" fill="hold">
                            <p:stCondLst>
                              <p:cond delay="5000"/>
                            </p:stCondLst>
                            <p:childTnLst>
                              <p:par>
                                <p:cTn id="21" presetID="22" presetClass="entr" presetSubtype="2"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right)">
                                      <p:cBhvr>
                                        <p:cTn id="2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653388" y="1880773"/>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标题 5"/>
          <p:cNvSpPr>
            <a:spLocks noGrp="1"/>
          </p:cNvSpPr>
          <p:nvPr>
            <p:ph type="title"/>
          </p:nvPr>
        </p:nvSpPr>
        <p:spPr/>
        <p:txBody>
          <a:bodyPr/>
          <a:lstStyle/>
          <a:p>
            <a:r>
              <a:rPr lang="zh-CN" altLang="en-US" dirty="0" smtClean="0">
                <a:solidFill>
                  <a:srgbClr val="7788B4"/>
                </a:solidFill>
              </a:rPr>
              <a:t>创新创业教育</a:t>
            </a:r>
            <a:endParaRPr lang="zh-CN" altLang="en-US" dirty="0">
              <a:solidFill>
                <a:srgbClr val="7788B4"/>
              </a:solidFill>
            </a:endParaRPr>
          </a:p>
        </p:txBody>
      </p:sp>
      <p:sp>
        <p:nvSpPr>
          <p:cNvPr id="8" name="矩形 7"/>
          <p:cNvSpPr/>
          <p:nvPr/>
        </p:nvSpPr>
        <p:spPr>
          <a:xfrm>
            <a:off x="1460238" y="2225080"/>
            <a:ext cx="677108" cy="3970318"/>
          </a:xfrm>
          <a:prstGeom prst="rect">
            <a:avLst/>
          </a:prstGeom>
        </p:spPr>
        <p:txBody>
          <a:bodyPr vert="eaVert" wrap="square">
            <a:spAutoFit/>
          </a:bodyPr>
          <a:lstStyle/>
          <a:p>
            <a:pPr algn="ctr" defTabSz="457200"/>
            <a:r>
              <a:rPr lang="zh-CN" altLang="en-US" sz="3200" b="1" dirty="0">
                <a:solidFill>
                  <a:srgbClr val="44546A"/>
                </a:solidFill>
                <a:latin typeface="微软雅黑" panose="020B0503020204020204" pitchFamily="34" charset="-122"/>
                <a:ea typeface="微软雅黑" panose="020B0503020204020204" pitchFamily="34" charset="-122"/>
              </a:rPr>
              <a:t>“</a:t>
            </a:r>
            <a:r>
              <a:rPr lang="zh-CN" altLang="zh-CN" sz="3200" b="1" dirty="0">
                <a:solidFill>
                  <a:srgbClr val="44546A"/>
                </a:solidFill>
                <a:latin typeface="微软雅黑" panose="020B0503020204020204" pitchFamily="34" charset="-122"/>
                <a:ea typeface="微软雅黑" panose="020B0503020204020204" pitchFamily="34" charset="-122"/>
              </a:rPr>
              <a:t>华科</a:t>
            </a:r>
            <a:r>
              <a:rPr lang="zh-CN" altLang="en-US" sz="3200" b="1" dirty="0">
                <a:solidFill>
                  <a:srgbClr val="44546A"/>
                </a:solidFill>
                <a:latin typeface="微软雅黑" panose="020B0503020204020204" pitchFamily="34" charset="-122"/>
                <a:ea typeface="微软雅黑" panose="020B0503020204020204" pitchFamily="34" charset="-122"/>
              </a:rPr>
              <a:t>系”群星璀璨</a:t>
            </a:r>
            <a:endParaRPr lang="zh-CN" altLang="en-US" sz="3200" b="1" dirty="0">
              <a:solidFill>
                <a:srgbClr val="44546A"/>
              </a:solidFill>
              <a:latin typeface="微软雅黑" panose="020B0503020204020204" pitchFamily="34" charset="-122"/>
              <a:ea typeface="微软雅黑" panose="020B0503020204020204" pitchFamily="34" charset="-122"/>
              <a:cs typeface="+mn-ea"/>
            </a:endParaRPr>
          </a:p>
        </p:txBody>
      </p:sp>
      <p:cxnSp>
        <p:nvCxnSpPr>
          <p:cNvPr id="9" name="直接连接符 8"/>
          <p:cNvCxnSpPr/>
          <p:nvPr/>
        </p:nvCxnSpPr>
        <p:spPr>
          <a:xfrm>
            <a:off x="2250715" y="2152652"/>
            <a:ext cx="0" cy="4184774"/>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7788B4"/>
                </a:solidFill>
              </a:rPr>
              <a:t>人文</a:t>
            </a:r>
            <a:r>
              <a:rPr lang="zh-CN" altLang="en-US" dirty="0">
                <a:solidFill>
                  <a:srgbClr val="7788B4"/>
                </a:solidFill>
              </a:rPr>
              <a:t>素质教育</a:t>
            </a:r>
            <a:endParaRPr lang="zh-CN" altLang="en-US" dirty="0">
              <a:solidFill>
                <a:srgbClr val="7788B4"/>
              </a:solidFill>
            </a:endParaRPr>
          </a:p>
        </p:txBody>
      </p:sp>
      <p:sp>
        <p:nvSpPr>
          <p:cNvPr id="3" name="文本框 2"/>
          <p:cNvSpPr txBox="1"/>
          <p:nvPr/>
        </p:nvSpPr>
        <p:spPr>
          <a:xfrm>
            <a:off x="1483360" y="1746250"/>
            <a:ext cx="9748520" cy="1476375"/>
          </a:xfrm>
          <a:prstGeom prst="rect">
            <a:avLst/>
          </a:prstGeom>
          <a:noFill/>
        </p:spPr>
        <p:txBody>
          <a:bodyPr wrap="square" rtlCol="0">
            <a:spAutoFit/>
          </a:bodyPr>
          <a:lstStyle/>
          <a:p>
            <a:pPr fontAlgn="auto">
              <a:lnSpc>
                <a:spcPct val="150000"/>
              </a:lnSpc>
            </a:pPr>
            <a:r>
              <a:rPr lang="en-US" altLang="zh-CN" dirty="0">
                <a:solidFill>
                  <a:srgbClr val="546276"/>
                </a:solidFill>
                <a:latin typeface="微软雅黑" panose="020B0503020204020204" pitchFamily="34" charset="-122"/>
                <a:ea typeface="微软雅黑" panose="020B0503020204020204" pitchFamily="34" charset="-122"/>
                <a:cs typeface="+mn-ea"/>
              </a:rPr>
              <a:t>       </a:t>
            </a:r>
            <a:r>
              <a:rPr lang="zh-CN" altLang="en-US" sz="2000" dirty="0">
                <a:solidFill>
                  <a:srgbClr val="546276"/>
                </a:solidFill>
                <a:latin typeface="微软雅黑" panose="020B0503020204020204" pitchFamily="34" charset="-122"/>
                <a:ea typeface="微软雅黑" panose="020B0503020204020204" pitchFamily="34" charset="-122"/>
                <a:cs typeface="+mn-ea"/>
              </a:rPr>
              <a:t>在高校率先倡导文化素质教育，建有国家大学生文化素质教育基地，杨叔子院士一直担任教育部高等学校文化素质教育指导委员会主任。迄今已举办人文讲座</a:t>
            </a:r>
            <a:r>
              <a:rPr lang="zh-CN" altLang="en-US" sz="2000" dirty="0" smtClean="0">
                <a:solidFill>
                  <a:srgbClr val="546276"/>
                </a:solidFill>
                <a:latin typeface="微软雅黑" panose="020B0503020204020204" pitchFamily="34" charset="-122"/>
                <a:ea typeface="微软雅黑" panose="020B0503020204020204" pitchFamily="34" charset="-122"/>
                <a:cs typeface="+mn-ea"/>
              </a:rPr>
              <a:t>2</a:t>
            </a:r>
            <a:r>
              <a:rPr lang="en-US" altLang="zh-CN" sz="2000" dirty="0" smtClean="0">
                <a:solidFill>
                  <a:srgbClr val="546276"/>
                </a:solidFill>
                <a:latin typeface="微软雅黑" panose="020B0503020204020204" pitchFamily="34" charset="-122"/>
                <a:ea typeface="微软雅黑" panose="020B0503020204020204" pitchFamily="34" charset="-122"/>
                <a:cs typeface="+mn-ea"/>
              </a:rPr>
              <a:t>2</a:t>
            </a:r>
            <a:r>
              <a:rPr lang="zh-CN" altLang="en-US" sz="2000" dirty="0" smtClean="0">
                <a:solidFill>
                  <a:srgbClr val="546276"/>
                </a:solidFill>
                <a:latin typeface="微软雅黑" panose="020B0503020204020204" pitchFamily="34" charset="-122"/>
                <a:ea typeface="微软雅黑" panose="020B0503020204020204" pitchFamily="34" charset="-122"/>
                <a:cs typeface="+mn-ea"/>
              </a:rPr>
              <a:t>00</a:t>
            </a:r>
            <a:r>
              <a:rPr lang="zh-CN" altLang="en-US" sz="2000" dirty="0">
                <a:solidFill>
                  <a:srgbClr val="546276"/>
                </a:solidFill>
                <a:latin typeface="微软雅黑" panose="020B0503020204020204" pitchFamily="34" charset="-122"/>
                <a:ea typeface="微软雅黑" panose="020B0503020204020204" pitchFamily="34" charset="-122"/>
                <a:cs typeface="+mn-ea"/>
              </a:rPr>
              <a:t>多期，举办“科学精神与实践”讲座260多期，举办“心灵之约”讲座140多期。</a:t>
            </a:r>
            <a:endParaRPr lang="zh-CN" altLang="en-US" sz="2000" dirty="0">
              <a:solidFill>
                <a:srgbClr val="546276"/>
              </a:solidFill>
              <a:latin typeface="微软雅黑" panose="020B0503020204020204" pitchFamily="34" charset="-122"/>
              <a:ea typeface="微软雅黑" panose="020B0503020204020204" pitchFamily="34" charset="-122"/>
              <a:cs typeface="+mn-ea"/>
            </a:endParaRPr>
          </a:p>
        </p:txBody>
      </p:sp>
      <p:grpSp>
        <p:nvGrpSpPr>
          <p:cNvPr id="6" name="组合 5"/>
          <p:cNvGrpSpPr/>
          <p:nvPr/>
        </p:nvGrpSpPr>
        <p:grpSpPr>
          <a:xfrm>
            <a:off x="1308735" y="3812540"/>
            <a:ext cx="4593590" cy="2814320"/>
            <a:chOff x="1308735" y="3812540"/>
            <a:chExt cx="4593590" cy="2814320"/>
          </a:xfrm>
        </p:grpSpPr>
        <p:pic>
          <p:nvPicPr>
            <p:cNvPr id="5" name="图片 4" descr="DSC00502"/>
            <p:cNvPicPr>
              <a:picLocks noChangeAspect="1"/>
            </p:cNvPicPr>
            <p:nvPr/>
          </p:nvPicPr>
          <p:blipFill>
            <a:blip r:embed="rId1"/>
            <a:stretch>
              <a:fillRect/>
            </a:stretch>
          </p:blipFill>
          <p:spPr>
            <a:xfrm>
              <a:off x="1945005" y="3812540"/>
              <a:ext cx="3321050" cy="2169795"/>
            </a:xfrm>
            <a:prstGeom prst="rect">
              <a:avLst/>
            </a:prstGeom>
          </p:spPr>
        </p:pic>
        <p:sp>
          <p:nvSpPr>
            <p:cNvPr id="7" name="文本框 6"/>
            <p:cNvSpPr txBox="1"/>
            <p:nvPr/>
          </p:nvSpPr>
          <p:spPr>
            <a:xfrm>
              <a:off x="1308735" y="6258560"/>
              <a:ext cx="4593590" cy="368300"/>
            </a:xfrm>
            <a:prstGeom prst="rect">
              <a:avLst/>
            </a:prstGeom>
            <a:noFill/>
          </p:spPr>
          <p:txBody>
            <a:bodyPr wrap="square" rtlCol="0">
              <a:spAutoFit/>
            </a:bodyPr>
            <a:lstStyle/>
            <a:p>
              <a:pPr algn="ctr"/>
              <a:r>
                <a:rPr lang="zh-CN" altLang="en-US" dirty="0">
                  <a:solidFill>
                    <a:srgbClr val="546276"/>
                  </a:solidFill>
                  <a:latin typeface="Arial" panose="020B0604020202020204" pitchFamily="34" charset="0"/>
                  <a:ea typeface="微软雅黑" panose="020B0503020204020204" pitchFamily="34" charset="-122"/>
                  <a:cs typeface="+mn-ea"/>
                </a:rPr>
                <a:t>著名作家余华给华中大学子开人文讲座</a:t>
              </a:r>
              <a:endParaRPr lang="zh-CN" altLang="en-US" dirty="0">
                <a:solidFill>
                  <a:srgbClr val="546276"/>
                </a:solidFill>
                <a:latin typeface="Arial" panose="020B0604020202020204" pitchFamily="34" charset="0"/>
                <a:ea typeface="微软雅黑" panose="020B0503020204020204" pitchFamily="34" charset="-122"/>
                <a:cs typeface="+mn-ea"/>
              </a:endParaRPr>
            </a:p>
          </p:txBody>
        </p:sp>
      </p:grpSp>
      <p:grpSp>
        <p:nvGrpSpPr>
          <p:cNvPr id="9" name="组合 8"/>
          <p:cNvGrpSpPr/>
          <p:nvPr/>
        </p:nvGrpSpPr>
        <p:grpSpPr>
          <a:xfrm>
            <a:off x="7024370" y="3812540"/>
            <a:ext cx="3529330" cy="2814320"/>
            <a:chOff x="7024370" y="3812540"/>
            <a:chExt cx="3529330" cy="2814320"/>
          </a:xfrm>
        </p:grpSpPr>
        <p:pic>
          <p:nvPicPr>
            <p:cNvPr id="4" name="图片 3" descr="人文讲座贾平凹"/>
            <p:cNvPicPr>
              <a:picLocks noChangeAspect="1"/>
            </p:cNvPicPr>
            <p:nvPr/>
          </p:nvPicPr>
          <p:blipFill>
            <a:blip r:embed="rId2"/>
            <a:stretch>
              <a:fillRect/>
            </a:stretch>
          </p:blipFill>
          <p:spPr>
            <a:xfrm>
              <a:off x="7024370" y="3812540"/>
              <a:ext cx="3529330" cy="2169795"/>
            </a:xfrm>
            <a:prstGeom prst="rect">
              <a:avLst/>
            </a:prstGeom>
          </p:spPr>
        </p:pic>
        <p:sp>
          <p:nvSpPr>
            <p:cNvPr id="8" name="文本框 7"/>
            <p:cNvSpPr txBox="1"/>
            <p:nvPr/>
          </p:nvSpPr>
          <p:spPr>
            <a:xfrm>
              <a:off x="7064375" y="6258560"/>
              <a:ext cx="3449320" cy="368300"/>
            </a:xfrm>
            <a:prstGeom prst="rect">
              <a:avLst/>
            </a:prstGeom>
            <a:noFill/>
          </p:spPr>
          <p:txBody>
            <a:bodyPr wrap="square" rtlCol="0">
              <a:spAutoFit/>
            </a:bodyPr>
            <a:lstStyle/>
            <a:p>
              <a:pPr algn="ctr"/>
              <a:r>
                <a:rPr lang="zh-CN" altLang="en-US" dirty="0">
                  <a:solidFill>
                    <a:srgbClr val="546276"/>
                  </a:solidFill>
                  <a:latin typeface="Arial" panose="020B0604020202020204" pitchFamily="34" charset="0"/>
                  <a:ea typeface="微软雅黑" panose="020B0503020204020204" pitchFamily="34" charset="-122"/>
                  <a:cs typeface="+mn-ea"/>
                </a:rPr>
                <a:t>著名作家贾平凹在华中大讲学</a:t>
              </a:r>
              <a:endParaRPr lang="zh-CN" altLang="en-US" dirty="0">
                <a:solidFill>
                  <a:srgbClr val="546276"/>
                </a:solidFill>
                <a:latin typeface="Arial" panose="020B0604020202020204" pitchFamily="34" charset="0"/>
                <a:ea typeface="微软雅黑" panose="020B0503020204020204" pitchFamily="34" charset="-122"/>
                <a:cs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dirty="0" smtClean="0">
                <a:solidFill>
                  <a:srgbClr val="7788B4"/>
                </a:solidFill>
              </a:rPr>
              <a:t>人文</a:t>
            </a:r>
            <a:r>
              <a:rPr lang="zh-CN" altLang="en-US" dirty="0">
                <a:solidFill>
                  <a:srgbClr val="7788B4"/>
                </a:solidFill>
              </a:rPr>
              <a:t>素质教育</a:t>
            </a:r>
            <a:endParaRPr lang="zh-CN" altLang="en-US" dirty="0">
              <a:solidFill>
                <a:srgbClr val="7788B4"/>
              </a:solidFill>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1" t="6175" r="123" b="8420"/>
          <a:stretch>
            <a:fillRect/>
          </a:stretch>
        </p:blipFill>
        <p:spPr>
          <a:xfrm>
            <a:off x="1752599" y="1538605"/>
            <a:ext cx="8562975" cy="5259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8)">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dirty="0" smtClean="0">
                <a:solidFill>
                  <a:srgbClr val="7788B4"/>
                </a:solidFill>
              </a:rPr>
              <a:t>人文</a:t>
            </a:r>
            <a:r>
              <a:rPr lang="zh-CN" altLang="en-US" dirty="0">
                <a:solidFill>
                  <a:srgbClr val="7788B4"/>
                </a:solidFill>
              </a:rPr>
              <a:t>素质教育</a:t>
            </a:r>
            <a:endParaRPr lang="zh-CN" altLang="en-US" dirty="0">
              <a:solidFill>
                <a:srgbClr val="7788B4"/>
              </a:solidFill>
            </a:endParaRPr>
          </a:p>
        </p:txBody>
      </p:sp>
      <p:pic>
        <p:nvPicPr>
          <p:cNvPr id="4" name="图片 3" descr="2017年华中大副刊-04"/>
          <p:cNvPicPr>
            <a:picLocks noChangeAspect="1"/>
          </p:cNvPicPr>
          <p:nvPr/>
        </p:nvPicPr>
        <p:blipFill>
          <a:blip r:embed="rId1"/>
          <a:srcRect l="49843" t="106" r="4485" b="51976"/>
          <a:stretch>
            <a:fillRect/>
          </a:stretch>
        </p:blipFill>
        <p:spPr>
          <a:xfrm>
            <a:off x="27940" y="1765935"/>
            <a:ext cx="6271260" cy="4496435"/>
          </a:xfrm>
          <a:prstGeom prst="rect">
            <a:avLst/>
          </a:prstGeom>
        </p:spPr>
      </p:pic>
      <p:pic>
        <p:nvPicPr>
          <p:cNvPr id="5" name="图片 4" descr="2017年华中大副刊-04"/>
          <p:cNvPicPr>
            <a:picLocks noChangeAspect="1"/>
          </p:cNvPicPr>
          <p:nvPr/>
        </p:nvPicPr>
        <p:blipFill>
          <a:blip r:embed="rId1"/>
          <a:srcRect l="53780" t="48122"/>
          <a:stretch>
            <a:fillRect/>
          </a:stretch>
        </p:blipFill>
        <p:spPr>
          <a:xfrm>
            <a:off x="6308725" y="1701800"/>
            <a:ext cx="5875020" cy="450596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zh-CN" altLang="en-US" dirty="0">
                <a:sym typeface="Arial" panose="020B0604020202020204" pitchFamily="34" charset="0"/>
              </a:rPr>
              <a:t>江城—武汉</a:t>
            </a:r>
            <a:endParaRPr lang="zh-CN" altLang="en-US" dirty="0"/>
          </a:p>
        </p:txBody>
      </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3852" y="2546750"/>
            <a:ext cx="5275749" cy="4108050"/>
          </a:xfrm>
          <a:prstGeom prst="rect">
            <a:avLst/>
          </a:prstGeom>
        </p:spPr>
      </p:pic>
      <p:grpSp>
        <p:nvGrpSpPr>
          <p:cNvPr id="36" name="组合 35"/>
          <p:cNvGrpSpPr/>
          <p:nvPr/>
        </p:nvGrpSpPr>
        <p:grpSpPr>
          <a:xfrm>
            <a:off x="513184" y="1625601"/>
            <a:ext cx="5015549" cy="533400"/>
            <a:chOff x="513184" y="1625601"/>
            <a:chExt cx="5015549" cy="533400"/>
          </a:xfrm>
        </p:grpSpPr>
        <p:sp>
          <p:nvSpPr>
            <p:cNvPr id="30" name="모서리가 둥근 직사각형 438"/>
            <p:cNvSpPr/>
            <p:nvPr/>
          </p:nvSpPr>
          <p:spPr bwMode="auto">
            <a:xfrm>
              <a:off x="589384" y="1625601"/>
              <a:ext cx="1363134" cy="533400"/>
            </a:xfrm>
            <a:prstGeom prst="roundRect">
              <a:avLst>
                <a:gd name="adj" fmla="val 4658"/>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rgbClr val="FFFFFF"/>
                </a:solidFill>
                <a:effectLst/>
                <a:uLnTx/>
                <a:uFillTx/>
                <a:latin typeface="微软雅黑" panose="020B0503020204020204" pitchFamily="34" charset="-122"/>
                <a:ea typeface="Malgun Gothic" panose="020B0503020000020004" pitchFamily="34" charset="-127"/>
                <a:cs typeface="+mn-cs"/>
                <a:sym typeface="Arial" panose="020B0604020202020204" pitchFamily="34" charset="0"/>
              </a:endParaRPr>
            </a:p>
          </p:txBody>
        </p:sp>
        <p:sp>
          <p:nvSpPr>
            <p:cNvPr id="31" name="TextBox 13"/>
            <p:cNvSpPr txBox="1">
              <a:spLocks noChangeArrowheads="1"/>
            </p:cNvSpPr>
            <p:nvPr/>
          </p:nvSpPr>
          <p:spPr bwMode="auto">
            <a:xfrm>
              <a:off x="513184" y="1710611"/>
              <a:ext cx="15070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00000"/>
                </a:lnSpc>
                <a:spcBef>
                  <a:spcPct val="20000"/>
                </a:spcBef>
                <a:spcAft>
                  <a:spcPts val="0"/>
                </a:spcAft>
                <a:buClrTx/>
                <a:buSzTx/>
                <a:buFontTx/>
                <a:buNone/>
                <a:defRPr/>
              </a:pPr>
              <a:r>
                <a:rPr kumimoji="0" lang="zh-CN" altLang="en-US"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地理位置</a:t>
              </a:r>
              <a:endPar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3" name="右箭头 32"/>
            <p:cNvSpPr/>
            <p:nvPr/>
          </p:nvSpPr>
          <p:spPr>
            <a:xfrm>
              <a:off x="2096450" y="1769933"/>
              <a:ext cx="550333" cy="272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cs"/>
              </a:endParaRPr>
            </a:p>
          </p:txBody>
        </p:sp>
        <p:sp>
          <p:nvSpPr>
            <p:cNvPr id="34" name="모서리가 둥근 직사각형 438"/>
            <p:cNvSpPr/>
            <p:nvPr/>
          </p:nvSpPr>
          <p:spPr bwMode="auto">
            <a:xfrm>
              <a:off x="2866915" y="1625601"/>
              <a:ext cx="2661818" cy="533400"/>
            </a:xfrm>
            <a:prstGeom prst="roundRect">
              <a:avLst>
                <a:gd name="adj" fmla="val 4658"/>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rgbClr val="FFFFFF"/>
                </a:solidFill>
                <a:effectLst/>
                <a:uLnTx/>
                <a:uFillTx/>
                <a:latin typeface="微软雅黑" panose="020B0503020204020204" pitchFamily="34" charset="-122"/>
                <a:ea typeface="Malgun Gothic" panose="020B0503020000020004" pitchFamily="34" charset="-127"/>
                <a:cs typeface="+mn-cs"/>
                <a:sym typeface="Arial" panose="020B0604020202020204" pitchFamily="34" charset="0"/>
              </a:endParaRPr>
            </a:p>
          </p:txBody>
        </p:sp>
        <p:sp>
          <p:nvSpPr>
            <p:cNvPr id="35" name="TextBox 13"/>
            <p:cNvSpPr txBox="1">
              <a:spLocks noChangeArrowheads="1"/>
            </p:cNvSpPr>
            <p:nvPr/>
          </p:nvSpPr>
          <p:spPr bwMode="auto">
            <a:xfrm>
              <a:off x="2790715" y="1710611"/>
              <a:ext cx="26618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00000"/>
                </a:lnSpc>
                <a:spcBef>
                  <a:spcPct val="2000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“九省通衢”</a:t>
              </a:r>
              <a:r>
                <a:rPr kumimoji="0" lang="en-US" altLang="zh-CN"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武汉</a:t>
              </a:r>
              <a:endPar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sp>
        <p:nvSpPr>
          <p:cNvPr id="37" name="Text Box 15"/>
          <p:cNvSpPr txBox="1">
            <a:spLocks noChangeArrowheads="1"/>
          </p:cNvSpPr>
          <p:nvPr/>
        </p:nvSpPr>
        <p:spPr bwMode="auto">
          <a:xfrm>
            <a:off x="6258706" y="2546750"/>
            <a:ext cx="5565863" cy="3083921"/>
          </a:xfrm>
          <a:prstGeom prst="rect">
            <a:avLst/>
          </a:prstGeom>
          <a:noFill/>
          <a:ln>
            <a:noFill/>
          </a:ln>
        </p:spPr>
        <p:txBody>
          <a:bodyPr wrap="square">
            <a:spAutoFit/>
          </a:bodyPr>
          <a:lstStyle>
            <a:lvl1pPr marL="113030" indent="-113030" defTabSz="912495" eaLnBrk="0" hangingPunct="0">
              <a:spcAft>
                <a:spcPts val="400"/>
              </a:spcAft>
              <a:buSzPct val="70000"/>
              <a:buFont typeface="Wingdings" panose="05000000000000000000" pitchFamily="2" charset="2"/>
              <a:buChar char="l"/>
              <a:defRPr sz="2400" b="1">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indent="-285750" defTabSz="912495" eaLnBrk="0" fontAlgn="ctr" hangingPunct="0">
              <a:spcAft>
                <a:spcPts val="400"/>
              </a:spcAft>
              <a:buSzPct val="70000"/>
              <a:buFont typeface="Wingdings" panose="05000000000000000000" pitchFamily="2" charset="2"/>
              <a:buChar char="l"/>
              <a:defRPr sz="2000" b="1">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defTabSz="912495" eaLnBrk="0" fontAlgn="ctr" hangingPunct="0">
              <a:spcAft>
                <a:spcPts val="400"/>
              </a:spcAft>
              <a:buSzPct val="70000"/>
              <a:buFont typeface="Wingdings" panose="05000000000000000000" pitchFamily="2" charset="2"/>
              <a:buChar char="l"/>
              <a:defRPr b="1">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defTabSz="912495" eaLnBrk="0" fontAlgn="ctr" hangingPunct="0">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defTabSz="912495" eaLnBrk="0" fontAlgn="ctr" hangingPunct="0">
              <a:spcBef>
                <a:spcPct val="0"/>
              </a:spcBef>
              <a:spcAft>
                <a:spcPts val="400"/>
              </a:spcAft>
              <a:buSzPct val="70000"/>
              <a:buFont typeface="Wingdings" panose="05000000000000000000" pitchFamily="2" charset="2"/>
              <a:buChar char="l"/>
              <a:defRPr sz="1600" b="1">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武汉位居国家“四横四纵”</a:t>
            </a:r>
            <a:r>
              <a:rPr kumimoji="0" lang="zh-CN" altLang="en-US" sz="1800" b="1" i="0" u="none" strike="noStrike" kern="1200" cap="none" spc="0" normalizeH="0" baseline="0" noProof="0" dirty="0" smtClean="0">
                <a:ln>
                  <a:noFill/>
                </a:ln>
                <a:solidFill>
                  <a:srgbClr val="004C85"/>
                </a:solidFill>
                <a:effectLst/>
                <a:uLnTx/>
                <a:uFillTx/>
                <a:latin typeface="等线" panose="02010600030101010101" charset="-122"/>
                <a:ea typeface="微软雅黑" panose="020B0503020204020204" pitchFamily="34" charset="-122"/>
                <a:cs typeface="+mn-ea"/>
                <a:sym typeface="Arial" panose="020B0604020202020204" pitchFamily="34" charset="0"/>
              </a:rPr>
              <a:t>高铁网络中心</a:t>
            </a:r>
            <a:endParaRPr kumimoji="0" lang="en-US" altLang="zh-CN" sz="1800" b="1" i="0" u="none" strike="noStrike" kern="1200" cap="none" spc="0" normalizeH="0" baseline="0" noProof="0" dirty="0" smtClean="0">
              <a:ln>
                <a:noFill/>
              </a:ln>
              <a:solidFill>
                <a:srgbClr val="004C85"/>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endPar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endParaRPr kumimoji="0" lang="en-US" altLang="zh-CN"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从武汉坐高铁可</a:t>
            </a:r>
            <a:r>
              <a:rPr kumimoji="0" lang="zh-CN" altLang="en-US" sz="1800" b="1" i="0" u="none" strike="noStrike" kern="1200" cap="none" spc="0" normalizeH="0" baseline="0" noProof="0" dirty="0" smtClean="0">
                <a:ln>
                  <a:noFill/>
                </a:ln>
                <a:solidFill>
                  <a:srgbClr val="004C85"/>
                </a:solidFill>
                <a:effectLst/>
                <a:uLnTx/>
                <a:uFillTx/>
                <a:latin typeface="等线" panose="02010600030101010101" charset="-122"/>
                <a:ea typeface="微软雅黑" panose="020B0503020204020204" pitchFamily="34" charset="-122"/>
                <a:cs typeface="+mn-ea"/>
                <a:sym typeface="Arial" panose="020B0604020202020204" pitchFamily="34" charset="0"/>
              </a:rPr>
              <a:t>直达</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全国</a:t>
            </a:r>
            <a:r>
              <a:rPr kumimoji="0" lang="en-US" altLang="zh-CN" sz="1800" b="1" i="0" u="none" strike="noStrike" kern="1200" cap="none" spc="0" normalizeH="0" baseline="0" noProof="0" dirty="0" smtClean="0">
                <a:ln>
                  <a:noFill/>
                </a:ln>
                <a:solidFill>
                  <a:srgbClr val="004C85"/>
                </a:solidFill>
                <a:effectLst/>
                <a:uLnTx/>
                <a:uFillTx/>
                <a:latin typeface="等线" panose="02010600030101010101" charset="-122"/>
                <a:ea typeface="微软雅黑" panose="020B0503020204020204" pitchFamily="34" charset="-122"/>
                <a:cs typeface="+mn-ea"/>
                <a:sym typeface="Arial" panose="020B0604020202020204" pitchFamily="34" charset="0"/>
              </a:rPr>
              <a:t>25</a:t>
            </a:r>
            <a:r>
              <a:rPr kumimoji="0" lang="zh-CN" altLang="en-US"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个</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省（市、自治区）</a:t>
            </a:r>
            <a:endPar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endPar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endParaRPr kumimoji="0" lang="en-US" altLang="zh-CN"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武汉与</a:t>
            </a:r>
            <a:r>
              <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20</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个直辖市或省会城市形成“</a:t>
            </a:r>
            <a:r>
              <a:rPr kumimoji="0" lang="zh-CN" altLang="en-US" sz="1800" b="1" i="0" u="none" strike="noStrike" kern="1200" cap="none" spc="0" normalizeH="0" baseline="0" noProof="0" dirty="0" smtClean="0">
                <a:ln>
                  <a:noFill/>
                </a:ln>
                <a:solidFill>
                  <a:srgbClr val="004C85"/>
                </a:solidFill>
                <a:effectLst/>
                <a:uLnTx/>
                <a:uFillTx/>
                <a:latin typeface="等线" panose="02010600030101010101" charset="-122"/>
                <a:ea typeface="微软雅黑" panose="020B0503020204020204" pitchFamily="34" charset="-122"/>
                <a:cs typeface="+mn-ea"/>
                <a:sym typeface="Arial" panose="020B0604020202020204" pitchFamily="34" charset="0"/>
              </a:rPr>
              <a:t>半天生活圈</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a:t>
            </a:r>
            <a:r>
              <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5</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小时内）</a:t>
            </a:r>
            <a:endPar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endPar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endParaRPr kumimoji="0" lang="en-US" altLang="zh-CN"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a:p>
            <a:pPr marL="172720" marR="0" lvl="0" indent="-285750" algn="l" defTabSz="912495" rtl="0" eaLnBrk="0" fontAlgn="auto" latinLnBrk="0" hangingPunct="0">
              <a:lnSpc>
                <a:spcPct val="90000"/>
              </a:lnSpc>
              <a:spcBef>
                <a:spcPts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中国</a:t>
            </a:r>
            <a:r>
              <a:rPr kumimoji="0" lang="zh-CN" altLang="en-US" sz="1800" b="1" i="0" u="none" strike="noStrike" kern="1200" cap="none" spc="0" normalizeH="0" baseline="0" noProof="0" dirty="0" smtClean="0">
                <a:ln>
                  <a:noFill/>
                </a:ln>
                <a:solidFill>
                  <a:srgbClr val="004C85"/>
                </a:solidFill>
                <a:effectLst/>
                <a:uLnTx/>
                <a:uFillTx/>
                <a:latin typeface="等线" panose="02010600030101010101" charset="-122"/>
                <a:ea typeface="微软雅黑" panose="020B0503020204020204" pitchFamily="34" charset="-122"/>
                <a:cs typeface="+mn-ea"/>
                <a:sym typeface="Arial" panose="020B0604020202020204" pitchFamily="34" charset="0"/>
              </a:rPr>
              <a:t>经济地理中心</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：以武汉为圆心，</a:t>
            </a:r>
            <a:r>
              <a:rPr kumimoji="0" lang="en-US" altLang="zh-CN"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1200</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公里为半径画圆，可覆盖全国</a:t>
            </a:r>
            <a:r>
              <a:rPr kumimoji="0" lang="en-US" altLang="zh-CN" sz="1800" b="1" i="0" u="none" strike="noStrike" kern="1200" cap="none" spc="0" normalizeH="0" baseline="0" noProof="0" dirty="0" smtClean="0">
                <a:ln>
                  <a:noFill/>
                </a:ln>
                <a:solidFill>
                  <a:srgbClr val="004C85"/>
                </a:solidFill>
                <a:effectLst/>
                <a:uLnTx/>
                <a:uFillTx/>
                <a:latin typeface="等线" panose="02010600030101010101" charset="-122"/>
                <a:ea typeface="微软雅黑" panose="020B0503020204020204" pitchFamily="34" charset="-122"/>
                <a:cs typeface="+mn-ea"/>
                <a:sym typeface="Arial" panose="020B0604020202020204" pitchFamily="34" charset="0"/>
              </a:rPr>
              <a:t>11.6</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亿人口，</a:t>
            </a:r>
            <a:r>
              <a:rPr kumimoji="0" lang="en-US" altLang="zh-CN" sz="1800" b="1" i="0" u="none" strike="noStrike" kern="1200" cap="none" spc="0" normalizeH="0" baseline="0" noProof="0" dirty="0" smtClean="0">
                <a:ln>
                  <a:noFill/>
                </a:ln>
                <a:solidFill>
                  <a:srgbClr val="004C85"/>
                </a:solidFill>
                <a:effectLst/>
                <a:uLnTx/>
                <a:uFillTx/>
                <a:latin typeface="等线" panose="02010600030101010101" charset="-122"/>
                <a:ea typeface="微软雅黑" panose="020B0503020204020204" pitchFamily="34" charset="-122"/>
                <a:cs typeface="+mn-ea"/>
                <a:sym typeface="Arial" panose="020B0604020202020204" pitchFamily="34" charset="0"/>
              </a:rPr>
              <a:t>92%</a:t>
            </a:r>
            <a:r>
              <a:rPr kumimoji="0" lang="zh-CN" altLang="en-US" sz="1800" b="1" i="0" u="none" strike="noStrike" kern="1200" cap="none" spc="0" normalizeH="0" baseline="0" noProof="0" dirty="0" smtClean="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rPr>
              <a:t>的经济总量；</a:t>
            </a:r>
            <a:endParaRPr kumimoji="0" lang="zh-CN" altLang="en-US" sz="18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250"/>
                                        <p:tgtEl>
                                          <p:spTgt spid="36"/>
                                        </p:tgtEl>
                                      </p:cBhvr>
                                    </p:animEffect>
                                  </p:childTnLst>
                                </p:cTn>
                              </p:par>
                            </p:childTnLst>
                          </p:cTn>
                        </p:par>
                        <p:par>
                          <p:cTn id="8" fill="hold">
                            <p:stCondLst>
                              <p:cond delay="1500"/>
                            </p:stCondLst>
                            <p:childTnLst>
                              <p:par>
                                <p:cTn id="9" presetID="42" presetClass="entr" presetSubtype="0" fill="hold" nodeType="after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anim calcmode="lin" valueType="num">
                                      <p:cBhvr>
                                        <p:cTn id="12" dur="1000" fill="hold"/>
                                        <p:tgtEl>
                                          <p:spTgt spid="32"/>
                                        </p:tgtEl>
                                        <p:attrNameLst>
                                          <p:attrName>ppt_x</p:attrName>
                                        </p:attrNameLst>
                                      </p:cBhvr>
                                      <p:tavLst>
                                        <p:tav tm="0">
                                          <p:val>
                                            <p:strVal val="#ppt_x"/>
                                          </p:val>
                                        </p:tav>
                                        <p:tav tm="100000">
                                          <p:val>
                                            <p:strVal val="#ppt_x"/>
                                          </p:val>
                                        </p:tav>
                                      </p:tavLst>
                                    </p:anim>
                                    <p:anim calcmode="lin" valueType="num">
                                      <p:cBhvr>
                                        <p:cTn id="13" dur="1000" fill="hold"/>
                                        <p:tgtEl>
                                          <p:spTgt spid="32"/>
                                        </p:tgtEl>
                                        <p:attrNameLst>
                                          <p:attrName>ppt_y</p:attrName>
                                        </p:attrNameLst>
                                      </p:cBhvr>
                                      <p:tavLst>
                                        <p:tav tm="0">
                                          <p:val>
                                            <p:strVal val="#ppt_y+.1"/>
                                          </p:val>
                                        </p:tav>
                                        <p:tav tm="100000">
                                          <p:val>
                                            <p:strVal val="#ppt_y"/>
                                          </p:val>
                                        </p:tav>
                                      </p:tavLst>
                                    </p:anim>
                                  </p:childTnLst>
                                </p:cTn>
                              </p:par>
                            </p:childTnLst>
                          </p:cTn>
                        </p:par>
                        <p:par>
                          <p:cTn id="14" fill="hold">
                            <p:stCondLst>
                              <p:cond delay="2750"/>
                            </p:stCondLst>
                            <p:childTnLst>
                              <p:par>
                                <p:cTn id="15" presetID="10" presetClass="entr" presetSubtype="0" fill="hold" grpId="0" nodeType="afterEffect">
                                  <p:stCondLst>
                                    <p:cond delay="10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37"/>
                                        </p:tgtEl>
                                      </p:cBhvr>
                                    </p:animEffect>
                                    <p:set>
                                      <p:cBhvr>
                                        <p:cTn id="2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为本科生打造国际化“大舞台”</a:t>
            </a:r>
            <a:endParaRPr lang="zh-CN" altLang="en-US" dirty="0">
              <a:solidFill>
                <a:srgbClr val="7788B4"/>
              </a:solidFill>
            </a:endParaRPr>
          </a:p>
        </p:txBody>
      </p:sp>
      <p:grpSp>
        <p:nvGrpSpPr>
          <p:cNvPr id="21" name="组合 20"/>
          <p:cNvGrpSpPr/>
          <p:nvPr/>
        </p:nvGrpSpPr>
        <p:grpSpPr>
          <a:xfrm>
            <a:off x="1545131" y="2453403"/>
            <a:ext cx="4456457" cy="1382423"/>
            <a:chOff x="286561" y="2426098"/>
            <a:chExt cx="4456457" cy="1382423"/>
          </a:xfrm>
        </p:grpSpPr>
        <p:grpSp>
          <p:nvGrpSpPr>
            <p:cNvPr id="13" name="组合 12"/>
            <p:cNvGrpSpPr/>
            <p:nvPr/>
          </p:nvGrpSpPr>
          <p:grpSpPr>
            <a:xfrm>
              <a:off x="1257432" y="2464250"/>
              <a:ext cx="3485586" cy="1344271"/>
              <a:chOff x="1458372" y="1834890"/>
              <a:chExt cx="3485586" cy="1344271"/>
            </a:xfrm>
          </p:grpSpPr>
          <p:sp>
            <p:nvSpPr>
              <p:cNvPr id="2" name="矩形 1"/>
              <p:cNvSpPr/>
              <p:nvPr/>
            </p:nvSpPr>
            <p:spPr>
              <a:xfrm>
                <a:off x="1458372" y="1834890"/>
                <a:ext cx="1723549" cy="461665"/>
              </a:xfrm>
              <a:prstGeom prst="rect">
                <a:avLst/>
              </a:prstGeom>
            </p:spPr>
            <p:txBody>
              <a:bodyPr wrap="none">
                <a:spAutoFit/>
              </a:bodyPr>
              <a:lstStyle/>
              <a:p>
                <a:r>
                  <a:rPr lang="zh-CN" altLang="en-US" sz="2400" b="1" dirty="0">
                    <a:solidFill>
                      <a:srgbClr val="546276"/>
                    </a:solidFill>
                    <a:latin typeface="微软雅黑" panose="020B0503020204020204" pitchFamily="34" charset="-122"/>
                    <a:ea typeface="微软雅黑" panose="020B0503020204020204" pitchFamily="34" charset="-122"/>
                  </a:rPr>
                  <a:t>国家级项目</a:t>
                </a:r>
                <a:endParaRPr lang="en-US" altLang="zh-CN" sz="2400" b="1" dirty="0">
                  <a:solidFill>
                    <a:srgbClr val="546276"/>
                  </a:solidFill>
                  <a:latin typeface="微软雅黑" panose="020B0503020204020204" pitchFamily="34" charset="-122"/>
                  <a:ea typeface="微软雅黑" panose="020B0503020204020204" pitchFamily="34" charset="-122"/>
                </a:endParaRPr>
              </a:p>
            </p:txBody>
          </p:sp>
          <p:sp>
            <p:nvSpPr>
              <p:cNvPr id="6" name="矩形 5"/>
              <p:cNvSpPr/>
              <p:nvPr/>
            </p:nvSpPr>
            <p:spPr>
              <a:xfrm>
                <a:off x="1458372" y="2257141"/>
                <a:ext cx="2468880" cy="922020"/>
              </a:xfrm>
              <a:prstGeom prst="rect">
                <a:avLst/>
              </a:prstGeom>
            </p:spPr>
            <p:txBody>
              <a:bodyPr wrap="none">
                <a:spAutoFit/>
              </a:bodyPr>
              <a:lstStyle/>
              <a:p>
                <a:pPr>
                  <a:lnSpc>
                    <a:spcPct val="150000"/>
                  </a:lnSpc>
                </a:pPr>
                <a:r>
                  <a:rPr lang="zh-CN" altLang="en-US" dirty="0">
                    <a:solidFill>
                      <a:srgbClr val="5A647D"/>
                    </a:solidFill>
                    <a:latin typeface="微软雅黑" panose="020B0503020204020204" pitchFamily="34" charset="-122"/>
                    <a:ea typeface="微软雅黑" panose="020B0503020204020204" pitchFamily="34" charset="-122"/>
                  </a:rPr>
                  <a:t>留学基金委全额资助的</a:t>
                </a:r>
                <a:endParaRPr lang="zh-CN" altLang="en-US" dirty="0">
                  <a:solidFill>
                    <a:srgbClr val="5A647D"/>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5A647D"/>
                    </a:solidFill>
                    <a:latin typeface="微软雅黑" panose="020B0503020204020204" pitchFamily="34" charset="-122"/>
                    <a:ea typeface="微软雅黑" panose="020B0503020204020204" pitchFamily="34" charset="-122"/>
                  </a:rPr>
                  <a:t>优秀本科生海外学习</a:t>
                </a:r>
                <a:endParaRPr lang="zh-CN" altLang="en-US" dirty="0">
                  <a:solidFill>
                    <a:srgbClr val="5A647D"/>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556323" y="2287360"/>
                <a:ext cx="3387635" cy="0"/>
              </a:xfrm>
              <a:prstGeom prst="line">
                <a:avLst/>
              </a:prstGeom>
              <a:ln w="28575">
                <a:solidFill>
                  <a:srgbClr val="5A647D"/>
                </a:solidFill>
              </a:ln>
            </p:spPr>
            <p:style>
              <a:lnRef idx="1">
                <a:schemeClr val="accent1"/>
              </a:lnRef>
              <a:fillRef idx="0">
                <a:schemeClr val="accent1"/>
              </a:fillRef>
              <a:effectRef idx="0">
                <a:schemeClr val="accent1"/>
              </a:effectRef>
              <a:fontRef idx="minor">
                <a:schemeClr val="tx1"/>
              </a:fontRef>
            </p:style>
          </p:cxnSp>
        </p:gr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6561" y="2426098"/>
              <a:ext cx="1044956" cy="1044956"/>
            </a:xfrm>
            <a:prstGeom prst="rect">
              <a:avLst/>
            </a:prstGeom>
          </p:spPr>
        </p:pic>
      </p:grpSp>
      <p:grpSp>
        <p:nvGrpSpPr>
          <p:cNvPr id="23" name="组合 22"/>
          <p:cNvGrpSpPr/>
          <p:nvPr/>
        </p:nvGrpSpPr>
        <p:grpSpPr>
          <a:xfrm>
            <a:off x="6314829" y="2366806"/>
            <a:ext cx="5084193" cy="1219200"/>
            <a:chOff x="6346347" y="2307120"/>
            <a:chExt cx="5084193" cy="1219200"/>
          </a:xfrm>
        </p:grpSpPr>
        <p:grpSp>
          <p:nvGrpSpPr>
            <p:cNvPr id="35" name="组合 34"/>
            <p:cNvGrpSpPr/>
            <p:nvPr/>
          </p:nvGrpSpPr>
          <p:grpSpPr>
            <a:xfrm>
              <a:off x="7467596" y="2426098"/>
              <a:ext cx="3962944" cy="881159"/>
              <a:chOff x="1458372" y="1834890"/>
              <a:chExt cx="3962944" cy="881159"/>
            </a:xfrm>
          </p:grpSpPr>
          <p:sp>
            <p:nvSpPr>
              <p:cNvPr id="36" name="矩形 35"/>
              <p:cNvSpPr/>
              <p:nvPr/>
            </p:nvSpPr>
            <p:spPr>
              <a:xfrm>
                <a:off x="1458372" y="1834890"/>
                <a:ext cx="1723549" cy="461665"/>
              </a:xfrm>
              <a:prstGeom prst="rect">
                <a:avLst/>
              </a:prstGeom>
            </p:spPr>
            <p:txBody>
              <a:bodyPr wrap="none">
                <a:spAutoFit/>
              </a:bodyPr>
              <a:lstStyle/>
              <a:p>
                <a:r>
                  <a:rPr lang="zh-CN" altLang="en-US" sz="2400" b="1" dirty="0" smtClean="0">
                    <a:solidFill>
                      <a:srgbClr val="546276"/>
                    </a:solidFill>
                    <a:latin typeface="微软雅黑" panose="020B0503020204020204" pitchFamily="34" charset="-122"/>
                    <a:ea typeface="微软雅黑" panose="020B0503020204020204" pitchFamily="34" charset="-122"/>
                  </a:rPr>
                  <a:t>学校级</a:t>
                </a:r>
                <a:r>
                  <a:rPr lang="zh-CN" altLang="en-US" sz="2400" b="1" dirty="0">
                    <a:solidFill>
                      <a:srgbClr val="546276"/>
                    </a:solidFill>
                    <a:latin typeface="微软雅黑" panose="020B0503020204020204" pitchFamily="34" charset="-122"/>
                    <a:ea typeface="微软雅黑" panose="020B0503020204020204" pitchFamily="34" charset="-122"/>
                  </a:rPr>
                  <a:t>项目</a:t>
                </a:r>
                <a:endParaRPr lang="en-US" altLang="zh-CN" sz="2400" b="1" dirty="0">
                  <a:solidFill>
                    <a:srgbClr val="546276"/>
                  </a:solidFill>
                  <a:latin typeface="微软雅黑" panose="020B0503020204020204" pitchFamily="34" charset="-122"/>
                  <a:ea typeface="微软雅黑" panose="020B0503020204020204" pitchFamily="34" charset="-122"/>
                </a:endParaRPr>
              </a:p>
            </p:txBody>
          </p:sp>
          <p:sp>
            <p:nvSpPr>
              <p:cNvPr id="37" name="矩形 36"/>
              <p:cNvSpPr/>
              <p:nvPr/>
            </p:nvSpPr>
            <p:spPr>
              <a:xfrm>
                <a:off x="1458372" y="2257141"/>
                <a:ext cx="3962944" cy="458908"/>
              </a:xfrm>
              <a:prstGeom prst="rect">
                <a:avLst/>
              </a:prstGeom>
            </p:spPr>
            <p:txBody>
              <a:bodyPr wrap="none">
                <a:spAutoFit/>
              </a:bodyPr>
              <a:lstStyle/>
              <a:p>
                <a:pPr>
                  <a:lnSpc>
                    <a:spcPct val="150000"/>
                  </a:lnSpc>
                </a:pPr>
                <a:r>
                  <a:rPr lang="zh-CN" altLang="en-US" dirty="0">
                    <a:solidFill>
                      <a:srgbClr val="5A647D"/>
                    </a:solidFill>
                    <a:latin typeface="微软雅黑" panose="020B0503020204020204" pitchFamily="34" charset="-122"/>
                    <a:ea typeface="微软雅黑" panose="020B0503020204020204" pitchFamily="34" charset="-122"/>
                  </a:rPr>
                  <a:t>与海外著名高校</a:t>
                </a:r>
                <a:r>
                  <a:rPr lang="en-US" altLang="zh-CN" dirty="0">
                    <a:solidFill>
                      <a:srgbClr val="5A647D"/>
                    </a:solidFill>
                    <a:latin typeface="微软雅黑" panose="020B0503020204020204" pitchFamily="34" charset="-122"/>
                    <a:ea typeface="微软雅黑" panose="020B0503020204020204" pitchFamily="34" charset="-122"/>
                  </a:rPr>
                  <a:t>N+N</a:t>
                </a:r>
                <a:r>
                  <a:rPr lang="zh-CN" altLang="en-US" dirty="0">
                    <a:solidFill>
                      <a:srgbClr val="5A647D"/>
                    </a:solidFill>
                    <a:latin typeface="微软雅黑" panose="020B0503020204020204" pitchFamily="34" charset="-122"/>
                    <a:ea typeface="微软雅黑" panose="020B0503020204020204" pitchFamily="34" charset="-122"/>
                  </a:rPr>
                  <a:t>的联合办学学习</a:t>
                </a:r>
                <a:endParaRPr lang="zh-CN" altLang="en-US" dirty="0">
                  <a:solidFill>
                    <a:srgbClr val="5A647D"/>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556323" y="2287360"/>
                <a:ext cx="3387635" cy="0"/>
              </a:xfrm>
              <a:prstGeom prst="line">
                <a:avLst/>
              </a:prstGeom>
              <a:ln w="28575">
                <a:solidFill>
                  <a:srgbClr val="5A647D"/>
                </a:solidFill>
              </a:ln>
            </p:spPr>
            <p:style>
              <a:lnRef idx="1">
                <a:schemeClr val="accent1"/>
              </a:lnRef>
              <a:fillRef idx="0">
                <a:schemeClr val="accent1"/>
              </a:fillRef>
              <a:effectRef idx="0">
                <a:schemeClr val="accent1"/>
              </a:effectRef>
              <a:fontRef idx="minor">
                <a:schemeClr val="tx1"/>
              </a:fontRef>
            </p:style>
          </p:cxnSp>
        </p:gr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347" y="2307120"/>
              <a:ext cx="1219200" cy="1219200"/>
            </a:xfrm>
            <a:prstGeom prst="rect">
              <a:avLst/>
            </a:prstGeom>
          </p:spPr>
        </p:pic>
      </p:grpSp>
      <p:grpSp>
        <p:nvGrpSpPr>
          <p:cNvPr id="25" name="组合 24"/>
          <p:cNvGrpSpPr/>
          <p:nvPr/>
        </p:nvGrpSpPr>
        <p:grpSpPr>
          <a:xfrm>
            <a:off x="1583231" y="4062768"/>
            <a:ext cx="4392458" cy="1460048"/>
            <a:chOff x="286561" y="4685692"/>
            <a:chExt cx="4392458" cy="1460048"/>
          </a:xfrm>
        </p:grpSpPr>
        <p:grpSp>
          <p:nvGrpSpPr>
            <p:cNvPr id="39" name="组合 38"/>
            <p:cNvGrpSpPr/>
            <p:nvPr/>
          </p:nvGrpSpPr>
          <p:grpSpPr>
            <a:xfrm>
              <a:off x="1193433" y="4801469"/>
              <a:ext cx="3485586" cy="1344271"/>
              <a:chOff x="1458372" y="1834890"/>
              <a:chExt cx="3485586" cy="1344271"/>
            </a:xfrm>
          </p:grpSpPr>
          <p:sp>
            <p:nvSpPr>
              <p:cNvPr id="40" name="矩形 39"/>
              <p:cNvSpPr/>
              <p:nvPr/>
            </p:nvSpPr>
            <p:spPr>
              <a:xfrm>
                <a:off x="1458372" y="1834890"/>
                <a:ext cx="1814920" cy="461665"/>
              </a:xfrm>
              <a:prstGeom prst="rect">
                <a:avLst/>
              </a:prstGeom>
            </p:spPr>
            <p:txBody>
              <a:bodyPr wrap="none">
                <a:spAutoFit/>
              </a:bodyPr>
              <a:lstStyle/>
              <a:p>
                <a:r>
                  <a:rPr lang="zh-CN" altLang="en-US" sz="2400" b="1" dirty="0">
                    <a:solidFill>
                      <a:srgbClr val="546276"/>
                    </a:solidFill>
                    <a:latin typeface="微软雅黑" panose="020B0503020204020204" pitchFamily="34" charset="-122"/>
                    <a:ea typeface="微软雅黑" panose="020B0503020204020204" pitchFamily="34" charset="-122"/>
                  </a:rPr>
                  <a:t> 院系级项目</a:t>
                </a:r>
                <a:endParaRPr lang="en-US" altLang="zh-CN" sz="2400" b="1" dirty="0">
                  <a:solidFill>
                    <a:srgbClr val="546276"/>
                  </a:solidFill>
                  <a:latin typeface="微软雅黑" panose="020B0503020204020204" pitchFamily="34" charset="-122"/>
                  <a:ea typeface="微软雅黑" panose="020B0503020204020204" pitchFamily="34" charset="-122"/>
                </a:endParaRPr>
              </a:p>
            </p:txBody>
          </p:sp>
          <p:sp>
            <p:nvSpPr>
              <p:cNvPr id="41" name="矩形 40"/>
              <p:cNvSpPr/>
              <p:nvPr/>
            </p:nvSpPr>
            <p:spPr>
              <a:xfrm>
                <a:off x="1458372" y="2257141"/>
                <a:ext cx="2994025" cy="922020"/>
              </a:xfrm>
              <a:prstGeom prst="rect">
                <a:avLst/>
              </a:prstGeom>
            </p:spPr>
            <p:txBody>
              <a:bodyPr wrap="none">
                <a:spAutoFit/>
              </a:bodyPr>
              <a:lstStyle/>
              <a:p>
                <a:pPr>
                  <a:lnSpc>
                    <a:spcPct val="150000"/>
                  </a:lnSpc>
                </a:pPr>
                <a:r>
                  <a:rPr lang="zh-CN" altLang="en-US" dirty="0">
                    <a:solidFill>
                      <a:srgbClr val="5A647D"/>
                    </a:solidFill>
                    <a:latin typeface="微软雅黑" panose="020B0503020204020204" pitchFamily="34" charset="-122"/>
                    <a:ea typeface="微软雅黑" panose="020B0503020204020204" pitchFamily="34" charset="-122"/>
                  </a:rPr>
                  <a:t> 各类性质的交换生、</a:t>
                </a:r>
                <a:endParaRPr lang="zh-CN" altLang="en-US" dirty="0">
                  <a:solidFill>
                    <a:srgbClr val="5A647D"/>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5A647D"/>
                    </a:solidFill>
                    <a:latin typeface="微软雅黑" panose="020B0503020204020204" pitchFamily="34" charset="-122"/>
                    <a:ea typeface="微软雅黑" panose="020B0503020204020204" pitchFamily="34" charset="-122"/>
                  </a:rPr>
                  <a:t> 寒暑假学分课程、冬夏令营</a:t>
                </a:r>
                <a:endParaRPr lang="zh-CN" altLang="en-US" dirty="0">
                  <a:solidFill>
                    <a:srgbClr val="5A647D"/>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1556323" y="2287360"/>
                <a:ext cx="3387635" cy="0"/>
              </a:xfrm>
              <a:prstGeom prst="line">
                <a:avLst/>
              </a:prstGeom>
              <a:ln w="28575">
                <a:solidFill>
                  <a:srgbClr val="5A647D"/>
                </a:solidFill>
              </a:ln>
            </p:spPr>
            <p:style>
              <a:lnRef idx="1">
                <a:schemeClr val="accent1"/>
              </a:lnRef>
              <a:fillRef idx="0">
                <a:schemeClr val="accent1"/>
              </a:fillRef>
              <a:effectRef idx="0">
                <a:schemeClr val="accent1"/>
              </a:effectRef>
              <a:fontRef idx="minor">
                <a:schemeClr val="tx1"/>
              </a:fontRef>
            </p:style>
          </p:cxnSp>
        </p:gr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1" y="4685692"/>
              <a:ext cx="976068" cy="976068"/>
            </a:xfrm>
            <a:prstGeom prst="rect">
              <a:avLst/>
            </a:prstGeom>
          </p:spPr>
        </p:pic>
      </p:grpSp>
      <p:grpSp>
        <p:nvGrpSpPr>
          <p:cNvPr id="27" name="组合 26"/>
          <p:cNvGrpSpPr/>
          <p:nvPr/>
        </p:nvGrpSpPr>
        <p:grpSpPr>
          <a:xfrm>
            <a:off x="6694919" y="4178397"/>
            <a:ext cx="4229907" cy="1344271"/>
            <a:chOff x="6726056" y="4721256"/>
            <a:chExt cx="4229907" cy="1344271"/>
          </a:xfrm>
        </p:grpSpPr>
        <p:grpSp>
          <p:nvGrpSpPr>
            <p:cNvPr id="47" name="组合 46"/>
            <p:cNvGrpSpPr/>
            <p:nvPr/>
          </p:nvGrpSpPr>
          <p:grpSpPr>
            <a:xfrm>
              <a:off x="7470377" y="4721256"/>
              <a:ext cx="3485586" cy="1344271"/>
              <a:chOff x="1458372" y="1834890"/>
              <a:chExt cx="3485586" cy="1344271"/>
            </a:xfrm>
          </p:grpSpPr>
          <p:sp>
            <p:nvSpPr>
              <p:cNvPr id="48" name="矩形 47"/>
              <p:cNvSpPr/>
              <p:nvPr/>
            </p:nvSpPr>
            <p:spPr>
              <a:xfrm>
                <a:off x="1458372" y="1834890"/>
                <a:ext cx="1814920" cy="461665"/>
              </a:xfrm>
              <a:prstGeom prst="rect">
                <a:avLst/>
              </a:prstGeom>
            </p:spPr>
            <p:txBody>
              <a:bodyPr wrap="none">
                <a:spAutoFit/>
              </a:bodyPr>
              <a:lstStyle/>
              <a:p>
                <a:r>
                  <a:rPr lang="zh-CN" altLang="en-US" sz="2400" b="1" dirty="0">
                    <a:solidFill>
                      <a:srgbClr val="546276"/>
                    </a:solidFill>
                    <a:latin typeface="微软雅黑" panose="020B0503020204020204" pitchFamily="34" charset="-122"/>
                    <a:ea typeface="微软雅黑" panose="020B0503020204020204" pitchFamily="34" charset="-122"/>
                  </a:rPr>
                  <a:t> 其它类项目</a:t>
                </a:r>
                <a:endParaRPr lang="en-US" altLang="zh-CN" sz="2400" b="1" dirty="0">
                  <a:solidFill>
                    <a:srgbClr val="546276"/>
                  </a:solidFill>
                  <a:latin typeface="微软雅黑" panose="020B0503020204020204" pitchFamily="34" charset="-122"/>
                  <a:ea typeface="微软雅黑" panose="020B0503020204020204" pitchFamily="34" charset="-122"/>
                </a:endParaRPr>
              </a:p>
            </p:txBody>
          </p:sp>
          <p:sp>
            <p:nvSpPr>
              <p:cNvPr id="51" name="矩形 50"/>
              <p:cNvSpPr/>
              <p:nvPr/>
            </p:nvSpPr>
            <p:spPr>
              <a:xfrm>
                <a:off x="1458372" y="2257141"/>
                <a:ext cx="2926080" cy="922020"/>
              </a:xfrm>
              <a:prstGeom prst="rect">
                <a:avLst/>
              </a:prstGeom>
            </p:spPr>
            <p:txBody>
              <a:bodyPr wrap="none">
                <a:spAutoFit/>
              </a:bodyPr>
              <a:lstStyle/>
              <a:p>
                <a:pPr algn="l">
                  <a:lnSpc>
                    <a:spcPct val="150000"/>
                  </a:lnSpc>
                  <a:buNone/>
                </a:pPr>
                <a:r>
                  <a:rPr lang="zh-CN" altLang="en-US" sz="1800" dirty="0">
                    <a:solidFill>
                      <a:srgbClr val="5A647D"/>
                    </a:solidFill>
                    <a:latin typeface="微软雅黑" panose="020B0503020204020204" pitchFamily="34" charset="-122"/>
                    <a:ea typeface="微软雅黑" panose="020B0503020204020204" pitchFamily="34" charset="-122"/>
                  </a:rPr>
                  <a:t>国际竞赛、国际会议、</a:t>
                </a:r>
                <a:endParaRPr lang="zh-CN" altLang="en-US" sz="1800" dirty="0">
                  <a:solidFill>
                    <a:srgbClr val="5A647D"/>
                  </a:solidFill>
                  <a:latin typeface="微软雅黑" panose="020B0503020204020204" pitchFamily="34" charset="-122"/>
                  <a:ea typeface="微软雅黑" panose="020B0503020204020204" pitchFamily="34" charset="-122"/>
                </a:endParaRPr>
              </a:p>
              <a:p>
                <a:pPr algn="l">
                  <a:lnSpc>
                    <a:spcPct val="150000"/>
                  </a:lnSpc>
                  <a:buNone/>
                </a:pPr>
                <a:r>
                  <a:rPr lang="zh-CN" altLang="en-US" sz="1800" dirty="0">
                    <a:solidFill>
                      <a:srgbClr val="5A647D"/>
                    </a:solidFill>
                    <a:latin typeface="微软雅黑" panose="020B0503020204020204" pitchFamily="34" charset="-122"/>
                    <a:ea typeface="微软雅黑" panose="020B0503020204020204" pitchFamily="34" charset="-122"/>
                  </a:rPr>
                  <a:t>社会实践、海外科研实习等</a:t>
                </a:r>
                <a:endParaRPr lang="zh-CN" altLang="en-US" sz="1800" dirty="0">
                  <a:solidFill>
                    <a:srgbClr val="5A647D"/>
                  </a:solidFill>
                  <a:latin typeface="微软雅黑" panose="020B0503020204020204" pitchFamily="34" charset="-122"/>
                  <a:ea typeface="微软雅黑" panose="020B0503020204020204" pitchFamily="34" charset="-122"/>
                </a:endParaRPr>
              </a:p>
            </p:txBody>
          </p:sp>
          <p:cxnSp>
            <p:nvCxnSpPr>
              <p:cNvPr id="52" name="直接连接符 51"/>
              <p:cNvCxnSpPr/>
              <p:nvPr/>
            </p:nvCxnSpPr>
            <p:spPr>
              <a:xfrm>
                <a:off x="1556323" y="2287360"/>
                <a:ext cx="3387635" cy="0"/>
              </a:xfrm>
              <a:prstGeom prst="line">
                <a:avLst/>
              </a:prstGeom>
              <a:ln w="28575">
                <a:solidFill>
                  <a:srgbClr val="5A647D"/>
                </a:solidFill>
              </a:ln>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056" y="4806723"/>
              <a:ext cx="752396" cy="752396"/>
            </a:xfrm>
            <a:prstGeom prst="rect">
              <a:avLst/>
            </a:prstGeom>
          </p:spPr>
        </p:pic>
      </p:grpSp>
    </p:spTree>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8906" y="932934"/>
            <a:ext cx="7064755" cy="438582"/>
          </a:xfrm>
          <a:prstGeom prst="rect">
            <a:avLst/>
          </a:prstGeom>
        </p:spPr>
        <p:txBody>
          <a:bodyPr wrap="none">
            <a:spAutoFit/>
          </a:bodyPr>
          <a:lstStyle/>
          <a:p>
            <a:pPr>
              <a:lnSpc>
                <a:spcPct val="90000"/>
              </a:lnSpc>
              <a:spcBef>
                <a:spcPct val="0"/>
              </a:spcBef>
            </a:pPr>
            <a:r>
              <a:rPr lang="en-US" altLang="zh-CN" sz="2500" b="1" dirty="0">
                <a:solidFill>
                  <a:srgbClr val="7788B4"/>
                </a:solidFill>
                <a:latin typeface="微软雅黑" panose="020B0503020204020204" pitchFamily="34" charset="-122"/>
                <a:ea typeface="微软雅黑" panose="020B0503020204020204" pitchFamily="34" charset="-122"/>
                <a:cs typeface="+mj-cs"/>
              </a:rPr>
              <a:t>2017</a:t>
            </a:r>
            <a:r>
              <a:rPr lang="zh-CN" altLang="en-US" sz="2500" b="1" dirty="0">
                <a:solidFill>
                  <a:srgbClr val="7788B4"/>
                </a:solidFill>
                <a:latin typeface="微软雅黑" panose="020B0503020204020204" pitchFamily="34" charset="-122"/>
                <a:ea typeface="微软雅黑" panose="020B0503020204020204" pitchFamily="34" charset="-122"/>
                <a:cs typeface="+mj-cs"/>
              </a:rPr>
              <a:t>年优秀本科生国际交流项目获资助项目列表</a:t>
            </a:r>
            <a:endParaRPr lang="zh-CN" altLang="en-US" sz="2500" b="1" dirty="0">
              <a:solidFill>
                <a:srgbClr val="7788B4"/>
              </a:solidFill>
              <a:latin typeface="微软雅黑" panose="020B0503020204020204" pitchFamily="34" charset="-122"/>
              <a:ea typeface="微软雅黑" panose="020B0503020204020204" pitchFamily="34" charset="-122"/>
              <a:cs typeface="+mj-cs"/>
            </a:endParaRPr>
          </a:p>
        </p:txBody>
      </p:sp>
      <p:graphicFrame>
        <p:nvGraphicFramePr>
          <p:cNvPr id="4" name="表格 3"/>
          <p:cNvGraphicFramePr>
            <a:graphicFrameLocks noGrp="1"/>
          </p:cNvGraphicFramePr>
          <p:nvPr/>
        </p:nvGraphicFramePr>
        <p:xfrm>
          <a:off x="330200" y="1490134"/>
          <a:ext cx="5615436" cy="5232398"/>
        </p:xfrm>
        <a:graphic>
          <a:graphicData uri="http://schemas.openxmlformats.org/drawingml/2006/table">
            <a:tbl>
              <a:tblPr firstRow="1" bandRow="1">
                <a:tableStyleId>{7DF18680-E054-41AD-8BC1-D1AEF772440D}</a:tableStyleId>
              </a:tblPr>
              <a:tblGrid>
                <a:gridCol w="1989667"/>
                <a:gridCol w="677333"/>
                <a:gridCol w="1210733"/>
                <a:gridCol w="719667"/>
                <a:gridCol w="1018036"/>
              </a:tblGrid>
              <a:tr h="371133">
                <a:tc>
                  <a:txBody>
                    <a:bodyPr/>
                    <a:lstStyle/>
                    <a:p>
                      <a:pPr algn="ctr" fontAlgn="ctr"/>
                      <a:r>
                        <a:rPr lang="zh-CN" sz="1050" u="none" strike="noStrike" dirty="0">
                          <a:effectLst/>
                        </a:rPr>
                        <a:t>项目名称</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留学国别</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留学单位</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留学期限</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交流方式</a:t>
                      </a:r>
                      <a:endParaRPr lang="zh-CN" sz="1050" b="0" i="0" u="none" strike="noStrike" dirty="0">
                        <a:solidFill>
                          <a:srgbClr val="000000"/>
                        </a:solidFill>
                        <a:effectLst/>
                        <a:latin typeface="+mn-ea"/>
                        <a:ea typeface="+mn-ea"/>
                      </a:endParaRPr>
                    </a:p>
                  </a:txBody>
                  <a:tcPr marL="8935" marR="8935" marT="8935" marB="0" anchor="ctr"/>
                </a:tc>
              </a:tr>
              <a:tr h="718260">
                <a:tc>
                  <a:txBody>
                    <a:bodyPr/>
                    <a:lstStyle/>
                    <a:p>
                      <a:pPr algn="ctr" fontAlgn="ctr"/>
                      <a:r>
                        <a:rPr lang="zh-CN" sz="1050" u="none" strike="noStrike" dirty="0">
                          <a:effectLst/>
                        </a:rPr>
                        <a:t>华中科技大学赴德国慕尼黑工业大学交换生项目（国家重点学科教育培养计划）</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德国</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慕尼黑工业大学</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en-US" sz="1050" u="none" strike="noStrike">
                          <a:effectLst/>
                        </a:rPr>
                        <a:t>6个月</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课程学习</a:t>
                      </a:r>
                      <a:endParaRPr lang="zh-CN" sz="1050" b="0" i="0" u="none" strike="noStrike">
                        <a:solidFill>
                          <a:srgbClr val="000000"/>
                        </a:solidFill>
                        <a:effectLst/>
                        <a:latin typeface="+mn-ea"/>
                        <a:ea typeface="+mn-ea"/>
                      </a:endParaRPr>
                    </a:p>
                  </a:txBody>
                  <a:tcPr marL="8935" marR="8935" marT="8935" marB="0" anchor="ctr"/>
                </a:tc>
              </a:tr>
              <a:tr h="718260">
                <a:tc>
                  <a:txBody>
                    <a:bodyPr/>
                    <a:lstStyle/>
                    <a:p>
                      <a:pPr algn="ctr" fontAlgn="ctr"/>
                      <a:r>
                        <a:rPr lang="zh-CN" sz="1050" u="none" strike="noStrike">
                          <a:effectLst/>
                        </a:rPr>
                        <a:t>华中科技大学赴美国密歇根大学迪尔伯恩分校交换生项目（卓越工程师教育培养计划）</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美国</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密歇根大学德尔本校区</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en-US" sz="1050" u="none" strike="noStrike">
                          <a:effectLst/>
                        </a:rPr>
                        <a:t>9个月</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课程学习</a:t>
                      </a:r>
                      <a:endParaRPr lang="zh-CN" sz="1050" b="0" i="0" u="none" strike="noStrike">
                        <a:solidFill>
                          <a:srgbClr val="000000"/>
                        </a:solidFill>
                        <a:effectLst/>
                        <a:latin typeface="+mn-ea"/>
                        <a:ea typeface="+mn-ea"/>
                      </a:endParaRPr>
                    </a:p>
                  </a:txBody>
                  <a:tcPr marL="8935" marR="8935" marT="8935" marB="0" anchor="ctr"/>
                </a:tc>
              </a:tr>
              <a:tr h="541297">
                <a:tc>
                  <a:txBody>
                    <a:bodyPr/>
                    <a:lstStyle/>
                    <a:p>
                      <a:pPr algn="ctr" fontAlgn="ctr"/>
                      <a:r>
                        <a:rPr lang="zh-CN" sz="1050" u="none" strike="noStrike">
                          <a:effectLst/>
                        </a:rPr>
                        <a:t>华中科技大学公共管理学院与挪威奥斯陆大学本科生交流项目</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挪威</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奥斯陆大学</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en-US" sz="1050" u="none" strike="noStrike">
                          <a:effectLst/>
                        </a:rPr>
                        <a:t>6个月</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课程学习</a:t>
                      </a:r>
                      <a:endParaRPr lang="zh-CN" sz="1050" b="0" i="0" u="none" strike="noStrike">
                        <a:solidFill>
                          <a:srgbClr val="000000"/>
                        </a:solidFill>
                        <a:effectLst/>
                        <a:latin typeface="+mn-ea"/>
                        <a:ea typeface="+mn-ea"/>
                      </a:endParaRPr>
                    </a:p>
                  </a:txBody>
                  <a:tcPr marL="8935" marR="8935" marT="8935" marB="0" anchor="ctr"/>
                </a:tc>
              </a:tr>
              <a:tr h="718260">
                <a:tc>
                  <a:txBody>
                    <a:bodyPr/>
                    <a:lstStyle/>
                    <a:p>
                      <a:pPr algn="ctr" fontAlgn="ctr"/>
                      <a:r>
                        <a:rPr lang="zh-CN" sz="1050" u="none" strike="noStrike">
                          <a:effectLst/>
                        </a:rPr>
                        <a:t>华中科技大学生命科学与技术学院与美国加州大学伯克利分校本科生交流项目</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美国</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加州大学伯克利分校</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en-US" sz="1050" u="none" strike="noStrike" dirty="0">
                          <a:effectLst/>
                        </a:rPr>
                        <a:t>10个月</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课程学习</a:t>
                      </a:r>
                      <a:endParaRPr lang="zh-CN" sz="1050" b="0" i="0" u="none" strike="noStrike">
                        <a:solidFill>
                          <a:srgbClr val="000000"/>
                        </a:solidFill>
                        <a:effectLst/>
                        <a:latin typeface="+mn-ea"/>
                        <a:ea typeface="+mn-ea"/>
                      </a:endParaRPr>
                    </a:p>
                  </a:txBody>
                  <a:tcPr marL="8935" marR="8935" marT="8935" marB="0" anchor="ctr"/>
                </a:tc>
              </a:tr>
              <a:tr h="541297">
                <a:tc>
                  <a:txBody>
                    <a:bodyPr/>
                    <a:lstStyle/>
                    <a:p>
                      <a:pPr algn="ctr" fontAlgn="ctr"/>
                      <a:r>
                        <a:rPr lang="zh-CN" sz="1050" u="none" strike="noStrike">
                          <a:effectLst/>
                        </a:rPr>
                        <a:t>华中科技大学与布达佩斯技术与经济大学本科生交流项目</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匈牙利</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布达佩斯技术与经济大学</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en-US" sz="1050" u="none" strike="noStrike" dirty="0">
                          <a:effectLst/>
                        </a:rPr>
                        <a:t>6个月</a:t>
                      </a:r>
                      <a:endParaRPr lang="zh-CN" sz="1050" b="0" i="0" u="none" strike="noStrike" dirty="0">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课程学习</a:t>
                      </a:r>
                      <a:endParaRPr lang="zh-CN" sz="1050" b="0" i="0" u="none" strike="noStrike" dirty="0">
                        <a:solidFill>
                          <a:srgbClr val="000000"/>
                        </a:solidFill>
                        <a:effectLst/>
                        <a:latin typeface="+mn-ea"/>
                        <a:ea typeface="+mn-ea"/>
                      </a:endParaRPr>
                    </a:p>
                  </a:txBody>
                  <a:tcPr marL="8935" marR="8935" marT="8935" marB="0" anchor="ctr"/>
                </a:tc>
              </a:tr>
              <a:tr h="541297">
                <a:tc>
                  <a:txBody>
                    <a:bodyPr/>
                    <a:lstStyle/>
                    <a:p>
                      <a:pPr algn="ctr" fontAlgn="ctr"/>
                      <a:r>
                        <a:rPr lang="zh-CN" sz="1050" u="none" strike="noStrike">
                          <a:effectLst/>
                        </a:rPr>
                        <a:t>华中科技大学与德国德累斯顿工业大学本科生交流项目</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德国</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德累斯顿工业大学</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en-US" sz="1050" u="none" strike="noStrike">
                          <a:effectLst/>
                        </a:rPr>
                        <a:t>10个月</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课程学习</a:t>
                      </a:r>
                      <a:endParaRPr lang="zh-CN" sz="1050" b="0" i="0" u="none" strike="noStrike" dirty="0">
                        <a:solidFill>
                          <a:srgbClr val="000000"/>
                        </a:solidFill>
                        <a:effectLst/>
                        <a:latin typeface="+mn-ea"/>
                        <a:ea typeface="+mn-ea"/>
                      </a:endParaRPr>
                    </a:p>
                  </a:txBody>
                  <a:tcPr marL="8935" marR="8935" marT="8935" marB="0" anchor="ctr"/>
                </a:tc>
              </a:tr>
              <a:tr h="541297">
                <a:tc>
                  <a:txBody>
                    <a:bodyPr/>
                    <a:lstStyle/>
                    <a:p>
                      <a:pPr algn="ctr" fontAlgn="ctr"/>
                      <a:r>
                        <a:rPr lang="zh-CN" sz="1050" u="none" strike="noStrike">
                          <a:effectLst/>
                        </a:rPr>
                        <a:t>华中科技大学与德国杜伊斯堡埃大学本科生交流项目</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德国</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杜伊斯-堡埃大学</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en-US" sz="1050" u="none" strike="noStrike">
                          <a:effectLst/>
                        </a:rPr>
                        <a:t>6个月</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课程学习</a:t>
                      </a:r>
                      <a:endParaRPr lang="zh-CN" sz="1050" b="0" i="0" u="none" strike="noStrike" dirty="0">
                        <a:solidFill>
                          <a:srgbClr val="000000"/>
                        </a:solidFill>
                        <a:effectLst/>
                        <a:latin typeface="+mn-ea"/>
                        <a:ea typeface="+mn-ea"/>
                      </a:endParaRPr>
                    </a:p>
                  </a:txBody>
                  <a:tcPr marL="8935" marR="8935" marT="8935" marB="0" anchor="ctr"/>
                </a:tc>
              </a:tr>
              <a:tr h="541297">
                <a:tc>
                  <a:txBody>
                    <a:bodyPr/>
                    <a:lstStyle/>
                    <a:p>
                      <a:pPr algn="ctr" fontAlgn="ctr"/>
                      <a:r>
                        <a:rPr lang="zh-CN" sz="1050" u="none" strike="noStrike">
                          <a:effectLst/>
                        </a:rPr>
                        <a:t>华中科技大学与德国马尔堡大学药学学科本科生交流项目</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德国</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a:effectLst/>
                        </a:rPr>
                        <a:t>马尔堡大学</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en-US" sz="1050" u="none" strike="noStrike">
                          <a:effectLst/>
                        </a:rPr>
                        <a:t>3个月</a:t>
                      </a:r>
                      <a:endParaRPr lang="zh-CN" sz="1050" b="0" i="0" u="none" strike="noStrike">
                        <a:solidFill>
                          <a:srgbClr val="000000"/>
                        </a:solidFill>
                        <a:effectLst/>
                        <a:latin typeface="+mn-ea"/>
                        <a:ea typeface="+mn-ea"/>
                      </a:endParaRPr>
                    </a:p>
                  </a:txBody>
                  <a:tcPr marL="8935" marR="8935" marT="8935" marB="0" anchor="ctr"/>
                </a:tc>
                <a:tc>
                  <a:txBody>
                    <a:bodyPr/>
                    <a:lstStyle/>
                    <a:p>
                      <a:pPr algn="ctr" fontAlgn="ctr"/>
                      <a:r>
                        <a:rPr lang="zh-CN" sz="1050" u="none" strike="noStrike" dirty="0">
                          <a:effectLst/>
                        </a:rPr>
                        <a:t>实习</a:t>
                      </a:r>
                      <a:endParaRPr lang="zh-CN" sz="1050" b="0" i="0" u="none" strike="noStrike" dirty="0">
                        <a:solidFill>
                          <a:srgbClr val="000000"/>
                        </a:solidFill>
                        <a:effectLst/>
                        <a:latin typeface="+mn-ea"/>
                        <a:ea typeface="+mn-ea"/>
                      </a:endParaRPr>
                    </a:p>
                  </a:txBody>
                  <a:tcPr marL="8935" marR="8935" marT="8935" marB="0" anchor="ctr"/>
                </a:tc>
              </a:tr>
            </a:tbl>
          </a:graphicData>
        </a:graphic>
      </p:graphicFrame>
      <p:graphicFrame>
        <p:nvGraphicFramePr>
          <p:cNvPr id="5" name="表格 4"/>
          <p:cNvGraphicFramePr>
            <a:graphicFrameLocks noGrp="1"/>
          </p:cNvGraphicFramePr>
          <p:nvPr/>
        </p:nvGraphicFramePr>
        <p:xfrm>
          <a:off x="6333067" y="1490135"/>
          <a:ext cx="5664200" cy="5232396"/>
        </p:xfrm>
        <a:graphic>
          <a:graphicData uri="http://schemas.openxmlformats.org/drawingml/2006/table">
            <a:tbl>
              <a:tblPr firstRow="1" bandRow="1">
                <a:tableStyleId>{7DF18680-E054-41AD-8BC1-D1AEF772440D}</a:tableStyleId>
              </a:tblPr>
              <a:tblGrid>
                <a:gridCol w="1653580"/>
                <a:gridCol w="740000"/>
                <a:gridCol w="1279014"/>
                <a:gridCol w="767408"/>
                <a:gridCol w="1224198"/>
              </a:tblGrid>
              <a:tr h="352206">
                <a:tc>
                  <a:txBody>
                    <a:bodyPr/>
                    <a:lstStyle/>
                    <a:p>
                      <a:pPr algn="ctr" fontAlgn="ctr"/>
                      <a:r>
                        <a:rPr lang="zh-CN" sz="1050" u="none" strike="noStrike" dirty="0">
                          <a:effectLst/>
                        </a:rPr>
                        <a:t>项目名称</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zh-CN" sz="1050" u="none" strike="noStrike" dirty="0">
                          <a:effectLst/>
                        </a:rPr>
                        <a:t>留学国别</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zh-CN" sz="1050" u="none" strike="noStrike" dirty="0">
                          <a:effectLst/>
                        </a:rPr>
                        <a:t>留学单位</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zh-CN" sz="1050" u="none" strike="noStrike" dirty="0">
                          <a:effectLst/>
                        </a:rPr>
                        <a:t>留学期限</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zh-CN" sz="1050" u="none" strike="noStrike" dirty="0">
                          <a:effectLst/>
                        </a:rPr>
                        <a:t>交流方式</a:t>
                      </a:r>
                      <a:endParaRPr lang="zh-CN" sz="1050" b="0" i="0" u="none" strike="noStrike" dirty="0">
                        <a:solidFill>
                          <a:srgbClr val="000000"/>
                        </a:solidFill>
                        <a:effectLst/>
                        <a:latin typeface="+mn-ea"/>
                        <a:ea typeface="+mn-ea"/>
                      </a:endParaRPr>
                    </a:p>
                  </a:txBody>
                  <a:tcPr marL="8599" marR="8599" marT="8599" marB="0" anchor="ctr"/>
                </a:tc>
              </a:tr>
              <a:tr h="522160">
                <a:tc>
                  <a:txBody>
                    <a:bodyPr/>
                    <a:lstStyle/>
                    <a:p>
                      <a:pPr algn="ctr" fontAlgn="ctr"/>
                      <a:r>
                        <a:rPr lang="zh-CN" sz="1050" u="none" strike="noStrike">
                          <a:effectLst/>
                        </a:rPr>
                        <a:t>华中科技大学与德国亚琛工业大学工科专业本科生交流项目</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dirty="0">
                          <a:effectLst/>
                        </a:rPr>
                        <a:t>德国</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亚琛工业大学</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en-US" sz="1050" u="none" strike="noStrike">
                          <a:effectLst/>
                        </a:rPr>
                        <a:t>10个月</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dirty="0">
                          <a:effectLst/>
                        </a:rPr>
                        <a:t>课程学习</a:t>
                      </a:r>
                      <a:endParaRPr lang="zh-CN" sz="1050" b="0" i="0" u="none" strike="noStrike" dirty="0">
                        <a:solidFill>
                          <a:srgbClr val="000000"/>
                        </a:solidFill>
                        <a:effectLst/>
                        <a:latin typeface="+mn-ea"/>
                        <a:ea typeface="+mn-ea"/>
                      </a:endParaRPr>
                    </a:p>
                  </a:txBody>
                  <a:tcPr marL="8599" marR="8599" marT="8599" marB="0" anchor="ctr"/>
                </a:tc>
              </a:tr>
              <a:tr h="522160">
                <a:tc>
                  <a:txBody>
                    <a:bodyPr/>
                    <a:lstStyle/>
                    <a:p>
                      <a:pPr algn="ctr" fontAlgn="ctr"/>
                      <a:r>
                        <a:rPr lang="zh-CN" sz="1050" u="none" strike="noStrike">
                          <a:effectLst/>
                        </a:rPr>
                        <a:t>华中科技大学与巴黎十一大光电学科本科生交流项目</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法国</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dirty="0">
                          <a:effectLst/>
                        </a:rPr>
                        <a:t>巴黎十一大</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en-US" sz="1050" u="none" strike="noStrike" dirty="0">
                          <a:effectLst/>
                        </a:rPr>
                        <a:t>12个月</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课程学习</a:t>
                      </a:r>
                      <a:endParaRPr lang="zh-CN" sz="1050" b="0" i="0" u="none" strike="noStrike">
                        <a:solidFill>
                          <a:srgbClr val="000000"/>
                        </a:solidFill>
                        <a:effectLst/>
                        <a:latin typeface="+mn-ea"/>
                        <a:ea typeface="+mn-ea"/>
                      </a:endParaRPr>
                    </a:p>
                  </a:txBody>
                  <a:tcPr marL="8599" marR="8599" marT="8599" marB="0" anchor="ctr"/>
                </a:tc>
              </a:tr>
              <a:tr h="351455">
                <a:tc>
                  <a:txBody>
                    <a:bodyPr/>
                    <a:lstStyle/>
                    <a:p>
                      <a:pPr algn="ctr" fontAlgn="ctr"/>
                      <a:r>
                        <a:rPr lang="zh-CN" sz="1050" u="none" strike="noStrike">
                          <a:effectLst/>
                        </a:rPr>
                        <a:t>华中科技大学与法语鲁汶大学本科生交流项目</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比利时</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法语鲁汶大学</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en-US" sz="1050" u="none" strike="noStrike">
                          <a:effectLst/>
                        </a:rPr>
                        <a:t>6个月</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课程学习</a:t>
                      </a:r>
                      <a:endParaRPr lang="zh-CN" sz="1050" b="0" i="0" u="none" strike="noStrike">
                        <a:solidFill>
                          <a:srgbClr val="000000"/>
                        </a:solidFill>
                        <a:effectLst/>
                        <a:latin typeface="+mn-ea"/>
                        <a:ea typeface="+mn-ea"/>
                      </a:endParaRPr>
                    </a:p>
                  </a:txBody>
                  <a:tcPr marL="8599" marR="8599" marT="8599" marB="0" anchor="ctr"/>
                </a:tc>
              </a:tr>
              <a:tr h="522160">
                <a:tc>
                  <a:txBody>
                    <a:bodyPr/>
                    <a:lstStyle/>
                    <a:p>
                      <a:pPr algn="ctr" fontAlgn="ctr"/>
                      <a:r>
                        <a:rPr lang="zh-CN" sz="1050" u="none" strike="noStrike" dirty="0">
                          <a:effectLst/>
                        </a:rPr>
                        <a:t>华中科技大学与芬兰奥卢大学计算机学科本科生交流项目</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芬兰</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奥卢大学</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en-US" sz="1050" u="none" strike="noStrike">
                          <a:effectLst/>
                        </a:rPr>
                        <a:t>6个月</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课程学习</a:t>
                      </a:r>
                      <a:endParaRPr lang="zh-CN" sz="1050" b="0" i="0" u="none" strike="noStrike">
                        <a:solidFill>
                          <a:srgbClr val="000000"/>
                        </a:solidFill>
                        <a:effectLst/>
                        <a:latin typeface="+mn-ea"/>
                        <a:ea typeface="+mn-ea"/>
                      </a:endParaRPr>
                    </a:p>
                  </a:txBody>
                  <a:tcPr marL="8599" marR="8599" marT="8599" marB="0" anchor="ctr"/>
                </a:tc>
              </a:tr>
              <a:tr h="522160">
                <a:tc>
                  <a:txBody>
                    <a:bodyPr/>
                    <a:lstStyle/>
                    <a:p>
                      <a:pPr algn="ctr" fontAlgn="ctr"/>
                      <a:r>
                        <a:rPr lang="zh-CN" sz="1050" u="none" strike="noStrike">
                          <a:effectLst/>
                        </a:rPr>
                        <a:t>华中科技大学与美国加州大学圣地亚哥分校本科生交流项目</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美国</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加州大学圣地亚哥分校</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en-US" sz="1050" u="none" strike="noStrike">
                          <a:effectLst/>
                        </a:rPr>
                        <a:t>6个月</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课程学习</a:t>
                      </a:r>
                      <a:endParaRPr lang="zh-CN" sz="1050" b="0" i="0" u="none" strike="noStrike">
                        <a:solidFill>
                          <a:srgbClr val="000000"/>
                        </a:solidFill>
                        <a:effectLst/>
                        <a:latin typeface="+mn-ea"/>
                        <a:ea typeface="+mn-ea"/>
                      </a:endParaRPr>
                    </a:p>
                  </a:txBody>
                  <a:tcPr marL="8599" marR="8599" marT="8599" marB="0" anchor="ctr"/>
                </a:tc>
              </a:tr>
              <a:tr h="522160">
                <a:tc>
                  <a:txBody>
                    <a:bodyPr/>
                    <a:lstStyle/>
                    <a:p>
                      <a:pPr algn="ctr" fontAlgn="ctr"/>
                      <a:r>
                        <a:rPr lang="zh-CN" sz="1050" u="none" strike="noStrike" dirty="0">
                          <a:effectLst/>
                        </a:rPr>
                        <a:t>华中科技大学与美国密苏里科技大学本科生实习项目</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美国</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密苏里科技大学</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en-US" sz="1050" u="none" strike="noStrike">
                          <a:effectLst/>
                        </a:rPr>
                        <a:t>3个月</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实习</a:t>
                      </a:r>
                      <a:endParaRPr lang="zh-CN" sz="1050" b="0" i="0" u="none" strike="noStrike">
                        <a:solidFill>
                          <a:srgbClr val="000000"/>
                        </a:solidFill>
                        <a:effectLst/>
                        <a:latin typeface="+mn-ea"/>
                        <a:ea typeface="+mn-ea"/>
                      </a:endParaRPr>
                    </a:p>
                  </a:txBody>
                  <a:tcPr marL="8599" marR="8599" marT="8599" marB="0" anchor="ctr"/>
                </a:tc>
              </a:tr>
              <a:tr h="522160">
                <a:tc>
                  <a:txBody>
                    <a:bodyPr/>
                    <a:lstStyle/>
                    <a:p>
                      <a:pPr algn="ctr" fontAlgn="ctr"/>
                      <a:r>
                        <a:rPr lang="zh-CN" sz="1050" u="none" strike="noStrike">
                          <a:effectLst/>
                        </a:rPr>
                        <a:t>华中科技大学与美国休斯顿大学本科生实习项目</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美国</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休斯顿大学</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en-US" sz="1050" u="none" strike="noStrike">
                          <a:effectLst/>
                        </a:rPr>
                        <a:t>3个月</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实习</a:t>
                      </a:r>
                      <a:endParaRPr lang="zh-CN" sz="1050" b="0" i="0" u="none" strike="noStrike">
                        <a:solidFill>
                          <a:srgbClr val="000000"/>
                        </a:solidFill>
                        <a:effectLst/>
                        <a:latin typeface="+mn-ea"/>
                        <a:ea typeface="+mn-ea"/>
                      </a:endParaRPr>
                    </a:p>
                  </a:txBody>
                  <a:tcPr marL="8599" marR="8599" marT="8599" marB="0" anchor="ctr"/>
                </a:tc>
              </a:tr>
              <a:tr h="522160">
                <a:tc>
                  <a:txBody>
                    <a:bodyPr/>
                    <a:lstStyle/>
                    <a:p>
                      <a:pPr algn="ctr" fontAlgn="ctr"/>
                      <a:r>
                        <a:rPr lang="zh-CN" sz="1050" u="none" strike="noStrike">
                          <a:effectLst/>
                        </a:rPr>
                        <a:t>华中科技大学与英国哈德斯菲尔德大学本科生交流项目</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英国</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哈德斯菲尔德大学</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en-US" sz="1050" u="none" strike="noStrike">
                          <a:effectLst/>
                        </a:rPr>
                        <a:t>6个月</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课程学习</a:t>
                      </a:r>
                      <a:endParaRPr lang="zh-CN" sz="1050" b="0" i="0" u="none" strike="noStrike">
                        <a:solidFill>
                          <a:srgbClr val="000000"/>
                        </a:solidFill>
                        <a:effectLst/>
                        <a:latin typeface="+mn-ea"/>
                        <a:ea typeface="+mn-ea"/>
                      </a:endParaRPr>
                    </a:p>
                  </a:txBody>
                  <a:tcPr marL="8599" marR="8599" marT="8599" marB="0" anchor="ctr"/>
                </a:tc>
              </a:tr>
              <a:tr h="522160">
                <a:tc>
                  <a:txBody>
                    <a:bodyPr/>
                    <a:lstStyle/>
                    <a:p>
                      <a:pPr algn="ctr" fontAlgn="ctr"/>
                      <a:r>
                        <a:rPr lang="zh-CN" sz="1050" u="none" strike="noStrike">
                          <a:effectLst/>
                        </a:rPr>
                        <a:t>华中科技大学与法国斯特拉斯堡大学本科生交流项目</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法国</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斯特拉斯堡大学</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en-US" sz="1050" u="none" strike="noStrike">
                          <a:effectLst/>
                        </a:rPr>
                        <a:t>12个月</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课程学习，毕业设计</a:t>
                      </a:r>
                      <a:endParaRPr lang="zh-CN" sz="1050" b="0" i="0" u="none" strike="noStrike">
                        <a:solidFill>
                          <a:srgbClr val="000000"/>
                        </a:solidFill>
                        <a:effectLst/>
                        <a:latin typeface="+mn-ea"/>
                        <a:ea typeface="+mn-ea"/>
                      </a:endParaRPr>
                    </a:p>
                  </a:txBody>
                  <a:tcPr marL="8599" marR="8599" marT="8599" marB="0" anchor="ctr"/>
                </a:tc>
              </a:tr>
              <a:tr h="351455">
                <a:tc>
                  <a:txBody>
                    <a:bodyPr/>
                    <a:lstStyle/>
                    <a:p>
                      <a:pPr algn="ctr" fontAlgn="ctr"/>
                      <a:r>
                        <a:rPr lang="zh-CN" sz="1050" u="none" strike="noStrike" dirty="0">
                          <a:effectLst/>
                        </a:rPr>
                        <a:t>华中科技大学与美国戴顿大学本科生交流项目</a:t>
                      </a:r>
                      <a:endParaRPr lang="zh-CN" sz="1050" b="0" i="0" u="none" strike="noStrike" dirty="0">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美国</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a:effectLst/>
                        </a:rPr>
                        <a:t>戴顿大学</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en-US" sz="1050" u="none" strike="noStrike">
                          <a:effectLst/>
                        </a:rPr>
                        <a:t>12个月</a:t>
                      </a:r>
                      <a:endParaRPr lang="zh-CN" sz="1050" b="0" i="0" u="none" strike="noStrike">
                        <a:solidFill>
                          <a:srgbClr val="000000"/>
                        </a:solidFill>
                        <a:effectLst/>
                        <a:latin typeface="+mn-ea"/>
                        <a:ea typeface="+mn-ea"/>
                      </a:endParaRPr>
                    </a:p>
                  </a:txBody>
                  <a:tcPr marL="8599" marR="8599" marT="8599" marB="0" anchor="ctr"/>
                </a:tc>
                <a:tc>
                  <a:txBody>
                    <a:bodyPr/>
                    <a:lstStyle/>
                    <a:p>
                      <a:pPr algn="ctr" fontAlgn="ctr"/>
                      <a:r>
                        <a:rPr lang="zh-CN" sz="1050" u="none" strike="noStrike" dirty="0">
                          <a:effectLst/>
                        </a:rPr>
                        <a:t>课程学习，毕业设计</a:t>
                      </a:r>
                      <a:endParaRPr lang="zh-CN" sz="1050" b="0" i="0" u="none" strike="noStrike" dirty="0">
                        <a:solidFill>
                          <a:srgbClr val="000000"/>
                        </a:solidFill>
                        <a:effectLst/>
                        <a:latin typeface="+mn-ea"/>
                        <a:ea typeface="+mn-ea"/>
                      </a:endParaRPr>
                    </a:p>
                  </a:txBody>
                  <a:tcPr marL="8599" marR="8599" marT="8599" marB="0" anchor="ct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64069" y="1651003"/>
          <a:ext cx="5156198" cy="5175688"/>
        </p:xfrm>
        <a:graphic>
          <a:graphicData uri="http://schemas.openxmlformats.org/drawingml/2006/table">
            <a:tbl>
              <a:tblPr firstRow="1" bandRow="1">
                <a:tableStyleId>{7DF18680-E054-41AD-8BC1-D1AEF772440D}</a:tableStyleId>
              </a:tblPr>
              <a:tblGrid>
                <a:gridCol w="786352"/>
                <a:gridCol w="786352"/>
                <a:gridCol w="786352"/>
                <a:gridCol w="905417"/>
                <a:gridCol w="945862"/>
                <a:gridCol w="945863"/>
              </a:tblGrid>
              <a:tr h="214490">
                <a:tc>
                  <a:txBody>
                    <a:bodyPr/>
                    <a:lstStyle/>
                    <a:p>
                      <a:pPr algn="ctr" fontAlgn="ctr"/>
                      <a:r>
                        <a:rPr lang="zh-CN" sz="1000" u="none" strike="noStrike" dirty="0">
                          <a:effectLst/>
                        </a:rPr>
                        <a:t>合作学校名称</a:t>
                      </a:r>
                      <a:endParaRPr lang="zh-CN" sz="1000" b="1" i="0" u="none" strike="noStrike" dirty="0">
                        <a:solidFill>
                          <a:srgbClr val="000000"/>
                        </a:solidFill>
                        <a:effectLst/>
                        <a:latin typeface="+mn-ea"/>
                        <a:ea typeface="+mn-ea"/>
                      </a:endParaRPr>
                    </a:p>
                  </a:txBody>
                  <a:tcPr marL="5365" marR="5365" marT="5365" marB="0" anchor="ctr"/>
                </a:tc>
                <a:tc>
                  <a:txBody>
                    <a:bodyPr/>
                    <a:lstStyle/>
                    <a:p>
                      <a:pPr algn="ctr" fontAlgn="ctr"/>
                      <a:r>
                        <a:rPr lang="zh-CN" sz="1000" u="none" strike="noStrike" dirty="0">
                          <a:effectLst/>
                        </a:rPr>
                        <a:t>合作形式</a:t>
                      </a:r>
                      <a:endParaRPr lang="zh-CN" sz="1000" b="1" i="0" u="none" strike="noStrike" dirty="0">
                        <a:solidFill>
                          <a:srgbClr val="000000"/>
                        </a:solidFill>
                        <a:effectLst/>
                        <a:latin typeface="+mn-ea"/>
                        <a:ea typeface="+mn-ea"/>
                      </a:endParaRPr>
                    </a:p>
                  </a:txBody>
                  <a:tcPr marL="5365" marR="5365" marT="5365" marB="0" anchor="ctr"/>
                </a:tc>
                <a:tc>
                  <a:txBody>
                    <a:bodyPr/>
                    <a:lstStyle/>
                    <a:p>
                      <a:pPr algn="ctr" fontAlgn="ctr"/>
                      <a:r>
                        <a:rPr lang="zh-CN" sz="1000" u="none" strike="noStrike" dirty="0">
                          <a:effectLst/>
                        </a:rPr>
                        <a:t>国外学习期限</a:t>
                      </a:r>
                      <a:endParaRPr lang="zh-CN" sz="1000" b="1" i="0" u="none" strike="noStrike" dirty="0">
                        <a:solidFill>
                          <a:srgbClr val="000000"/>
                        </a:solidFill>
                        <a:effectLst/>
                        <a:latin typeface="+mn-ea"/>
                        <a:ea typeface="+mn-ea"/>
                      </a:endParaRPr>
                    </a:p>
                  </a:txBody>
                  <a:tcPr marL="5365" marR="5365" marT="5365" marB="0" anchor="ctr"/>
                </a:tc>
                <a:tc>
                  <a:txBody>
                    <a:bodyPr/>
                    <a:lstStyle/>
                    <a:p>
                      <a:pPr algn="ctr" fontAlgn="ctr"/>
                      <a:r>
                        <a:rPr lang="zh-CN" sz="1000" u="none" strike="noStrike" dirty="0">
                          <a:effectLst/>
                        </a:rPr>
                        <a:t>学分认可</a:t>
                      </a:r>
                      <a:endParaRPr lang="zh-CN" sz="1000" b="1" i="0" u="none" strike="noStrike" dirty="0">
                        <a:solidFill>
                          <a:srgbClr val="000000"/>
                        </a:solidFill>
                        <a:effectLst/>
                        <a:latin typeface="+mn-ea"/>
                        <a:ea typeface="+mn-ea"/>
                      </a:endParaRPr>
                    </a:p>
                  </a:txBody>
                  <a:tcPr marL="5365" marR="5365" marT="5365" marB="0" anchor="ctr"/>
                </a:tc>
                <a:tc>
                  <a:txBody>
                    <a:bodyPr/>
                    <a:lstStyle/>
                    <a:p>
                      <a:pPr algn="ctr" fontAlgn="ctr"/>
                      <a:r>
                        <a:rPr lang="zh-CN" sz="1000" u="none" strike="noStrike" dirty="0">
                          <a:effectLst/>
                        </a:rPr>
                        <a:t>涉及专业</a:t>
                      </a:r>
                      <a:endParaRPr lang="zh-CN" sz="1000" b="1" i="0" u="none" strike="noStrike" dirty="0">
                        <a:solidFill>
                          <a:srgbClr val="000000"/>
                        </a:solidFill>
                        <a:effectLst/>
                        <a:latin typeface="+mn-ea"/>
                        <a:ea typeface="+mn-ea"/>
                      </a:endParaRPr>
                    </a:p>
                  </a:txBody>
                  <a:tcPr marL="5365" marR="5365" marT="5365" marB="0" anchor="ctr"/>
                </a:tc>
                <a:tc>
                  <a:txBody>
                    <a:bodyPr/>
                    <a:lstStyle/>
                    <a:p>
                      <a:pPr algn="ctr" fontAlgn="ctr"/>
                      <a:r>
                        <a:rPr lang="zh-CN" sz="1000" u="none" strike="noStrike" dirty="0">
                          <a:effectLst/>
                        </a:rPr>
                        <a:t>校内选拔时间</a:t>
                      </a:r>
                      <a:endParaRPr lang="zh-CN" sz="1000" b="1" i="0" u="none" strike="noStrike" dirty="0">
                        <a:solidFill>
                          <a:srgbClr val="000000"/>
                        </a:solidFill>
                        <a:effectLst/>
                        <a:latin typeface="+mn-ea"/>
                        <a:ea typeface="+mn-ea"/>
                      </a:endParaRPr>
                    </a:p>
                  </a:txBody>
                  <a:tcPr marL="5365" marR="5365" marT="5365" marB="0" anchor="ctr"/>
                </a:tc>
              </a:tr>
              <a:tr h="311786">
                <a:tc rowSpan="2">
                  <a:txBody>
                    <a:bodyPr/>
                    <a:lstStyle/>
                    <a:p>
                      <a:pPr algn="ctr" fontAlgn="ctr"/>
                      <a:r>
                        <a:rPr lang="zh-CN" sz="900" u="none" strike="noStrike" dirty="0">
                          <a:effectLst/>
                        </a:rPr>
                        <a:t>英国伯明翰大学</a:t>
                      </a:r>
                      <a:endParaRPr lang="zh-CN" sz="900" b="0" i="0" u="none" strike="noStrike" dirty="0">
                        <a:solidFill>
                          <a:srgbClr val="000000"/>
                        </a:solidFill>
                        <a:effectLst/>
                        <a:latin typeface="+mn-ea"/>
                        <a:ea typeface="+mn-ea"/>
                      </a:endParaRPr>
                    </a:p>
                  </a:txBody>
                  <a:tcPr marL="5365" marR="5365" marT="5365" marB="0" anchor="ctr"/>
                </a:tc>
                <a:tc rowSpan="2">
                  <a:txBody>
                    <a:bodyPr/>
                    <a:lstStyle/>
                    <a:p>
                      <a:pPr algn="ctr" fontAlgn="ctr"/>
                      <a:r>
                        <a:rPr lang="en-US" sz="900" u="none" strike="noStrike" dirty="0" smtClean="0">
                          <a:effectLst/>
                        </a:rPr>
                        <a:t>3+1/2+2</a:t>
                      </a:r>
                      <a:endParaRPr lang="en-US" sz="900" u="none" strike="noStrike" dirty="0" smtClean="0">
                        <a:effectLst/>
                      </a:endParaRPr>
                    </a:p>
                    <a:p>
                      <a:pPr algn="ctr" fontAlgn="ctr"/>
                      <a:r>
                        <a:rPr lang="en-US" sz="900" u="none" strike="noStrike" dirty="0" err="1" smtClean="0">
                          <a:effectLst/>
                        </a:rPr>
                        <a:t>校际交流</a:t>
                      </a:r>
                      <a:endParaRPr lang="zh-CN" sz="900" b="0" i="0" u="none" strike="noStrike" dirty="0">
                        <a:solidFill>
                          <a:srgbClr val="000000"/>
                        </a:solidFill>
                        <a:effectLst/>
                        <a:latin typeface="+mn-ea"/>
                        <a:ea typeface="+mn-ea"/>
                      </a:endParaRPr>
                    </a:p>
                  </a:txBody>
                  <a:tcPr marL="5365" marR="5365" marT="5365" marB="0" anchor="ctr"/>
                </a:tc>
                <a:tc rowSpan="2">
                  <a:txBody>
                    <a:bodyPr/>
                    <a:lstStyle/>
                    <a:p>
                      <a:pPr algn="ctr" fontAlgn="ctr"/>
                      <a:r>
                        <a:rPr lang="en-US" sz="900" u="none" strike="noStrike" dirty="0">
                          <a:effectLst/>
                        </a:rPr>
                        <a:t>1或2学年</a:t>
                      </a:r>
                      <a:endParaRPr lang="zh-CN" sz="900" b="0" i="0" u="none" strike="noStrike" dirty="0">
                        <a:solidFill>
                          <a:srgbClr val="000000"/>
                        </a:solidFill>
                        <a:effectLst/>
                        <a:latin typeface="+mn-ea"/>
                        <a:ea typeface="+mn-ea"/>
                      </a:endParaRPr>
                    </a:p>
                  </a:txBody>
                  <a:tcPr marL="5365" marR="5365" marT="5365" marB="0" anchor="ctr"/>
                </a:tc>
                <a:tc>
                  <a:txBody>
                    <a:bodyPr/>
                    <a:lstStyle/>
                    <a:p>
                      <a:pPr algn="ctr" fontAlgn="ctr"/>
                      <a:r>
                        <a:rPr lang="zh-CN" sz="900" u="none" strike="noStrike" dirty="0">
                          <a:effectLst/>
                        </a:rPr>
                        <a:t>双方学校互认学分，</a:t>
                      </a:r>
                      <a:endParaRPr lang="zh-CN" sz="900" b="0" i="0" u="none" strike="noStrike" dirty="0">
                        <a:solidFill>
                          <a:srgbClr val="000000"/>
                        </a:solidFill>
                        <a:effectLst/>
                        <a:latin typeface="+mn-ea"/>
                        <a:ea typeface="+mn-ea"/>
                      </a:endParaRPr>
                    </a:p>
                  </a:txBody>
                  <a:tcPr marL="5365" marR="5365" marT="5365" marB="0" anchor="ctr"/>
                </a:tc>
                <a:tc rowSpan="2">
                  <a:txBody>
                    <a:bodyPr/>
                    <a:lstStyle/>
                    <a:p>
                      <a:pPr algn="ctr" fontAlgn="ctr"/>
                      <a:r>
                        <a:rPr lang="zh-CN" sz="900" u="none" strike="noStrike">
                          <a:effectLst/>
                        </a:rPr>
                        <a:t>机械、电气、电信、能源、计算机等</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a:effectLst/>
                        </a:rPr>
                        <a:t>每年10月左右</a:t>
                      </a:r>
                      <a:endParaRPr lang="zh-CN" sz="900" b="0" i="0" u="none" strike="noStrike">
                        <a:solidFill>
                          <a:srgbClr val="000000"/>
                        </a:solidFill>
                        <a:effectLst/>
                        <a:latin typeface="+mn-ea"/>
                        <a:ea typeface="+mn-ea"/>
                      </a:endParaRPr>
                    </a:p>
                  </a:txBody>
                  <a:tcPr marL="5365" marR="5365" marT="5365" marB="0" anchor="ctr"/>
                </a:tc>
              </a:tr>
              <a:tr h="264721">
                <a:tc vMerge="1">
                  <a:tcPr/>
                </a:tc>
                <a:tc vMerge="1">
                  <a:tcPr/>
                </a:tc>
                <a:tc vMerge="1">
                  <a:tcPr/>
                </a:tc>
                <a:tc>
                  <a:txBody>
                    <a:bodyPr/>
                    <a:lstStyle/>
                    <a:p>
                      <a:pPr algn="ctr" fontAlgn="ctr"/>
                      <a:r>
                        <a:rPr lang="zh-CN" sz="900" u="none" strike="noStrike" dirty="0">
                          <a:effectLst/>
                        </a:rPr>
                        <a:t>颁发两校学士学位</a:t>
                      </a:r>
                      <a:endParaRPr lang="zh-CN" sz="900" b="0" i="0" u="none" strike="noStrike" dirty="0">
                        <a:solidFill>
                          <a:srgbClr val="000000"/>
                        </a:solidFill>
                        <a:effectLst/>
                        <a:latin typeface="+mn-ea"/>
                        <a:ea typeface="+mn-ea"/>
                      </a:endParaRPr>
                    </a:p>
                  </a:txBody>
                  <a:tcPr marL="5365" marR="5365" marT="5365" marB="0" anchor="ctr"/>
                </a:tc>
                <a:tc vMerge="1">
                  <a:tcPr/>
                </a:tc>
                <a:tc vMerge="1">
                  <a:tcPr/>
                </a:tc>
              </a:tr>
              <a:tr h="311786">
                <a:tc rowSpan="2">
                  <a:txBody>
                    <a:bodyPr/>
                    <a:lstStyle/>
                    <a:p>
                      <a:pPr algn="ctr" fontAlgn="ctr"/>
                      <a:r>
                        <a:rPr lang="zh-CN" sz="900" u="none" strike="noStrike">
                          <a:effectLst/>
                        </a:rPr>
                        <a:t>英国伯明翰大学</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en-US" sz="900" u="none" strike="noStrike">
                          <a:effectLst/>
                        </a:rPr>
                        <a:t>2+2</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en-US" sz="900" u="none" strike="noStrike">
                          <a:effectLst/>
                        </a:rPr>
                        <a:t>2学年</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zh-CN" sz="900" u="none" strike="noStrike">
                          <a:effectLst/>
                        </a:rPr>
                        <a:t>双方学校互认学分，</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dirty="0">
                          <a:effectLst/>
                        </a:rPr>
                        <a:t>机械、能源</a:t>
                      </a:r>
                      <a:endParaRPr lang="zh-CN" sz="900" b="0" i="0" u="none" strike="noStrike" dirty="0">
                        <a:solidFill>
                          <a:srgbClr val="000000"/>
                        </a:solidFill>
                        <a:effectLst/>
                        <a:latin typeface="+mn-ea"/>
                        <a:ea typeface="+mn-ea"/>
                      </a:endParaRPr>
                    </a:p>
                  </a:txBody>
                  <a:tcPr marL="5365" marR="5365" marT="5365" marB="0" anchor="ctr"/>
                </a:tc>
                <a:tc rowSpan="2">
                  <a:txBody>
                    <a:bodyPr/>
                    <a:lstStyle/>
                    <a:p>
                      <a:pPr algn="ctr" fontAlgn="ctr"/>
                      <a:r>
                        <a:rPr lang="zh-CN" sz="900" u="none" strike="noStrike">
                          <a:effectLst/>
                        </a:rPr>
                        <a:t>每年10月左右</a:t>
                      </a:r>
                      <a:endParaRPr lang="zh-CN" sz="900" b="0" i="0" u="none" strike="noStrike">
                        <a:solidFill>
                          <a:srgbClr val="000000"/>
                        </a:solidFill>
                        <a:effectLst/>
                        <a:latin typeface="+mn-ea"/>
                        <a:ea typeface="+mn-ea"/>
                      </a:endParaRPr>
                    </a:p>
                  </a:txBody>
                  <a:tcPr marL="5365" marR="5365" marT="5365" marB="0" anchor="ctr"/>
                </a:tc>
              </a:tr>
              <a:tr h="264721">
                <a:tc vMerge="1">
                  <a:tcPr/>
                </a:tc>
                <a:tc>
                  <a:txBody>
                    <a:bodyPr/>
                    <a:lstStyle/>
                    <a:p>
                      <a:pPr algn="ctr" fontAlgn="ctr"/>
                      <a:r>
                        <a:rPr lang="zh-CN" sz="900" u="none" strike="noStrike">
                          <a:effectLst/>
                        </a:rPr>
                        <a:t>校际交流</a:t>
                      </a:r>
                      <a:endParaRPr lang="zh-CN" sz="900" b="0" i="0" u="none" strike="noStrike">
                        <a:solidFill>
                          <a:srgbClr val="000000"/>
                        </a:solidFill>
                        <a:effectLst/>
                        <a:latin typeface="+mn-ea"/>
                        <a:ea typeface="+mn-ea"/>
                      </a:endParaRPr>
                    </a:p>
                  </a:txBody>
                  <a:tcPr marL="5365" marR="5365" marT="5365" marB="0" anchor="ctr"/>
                </a:tc>
                <a:tc vMerge="1">
                  <a:tcPr/>
                </a:tc>
                <a:tc>
                  <a:txBody>
                    <a:bodyPr/>
                    <a:lstStyle/>
                    <a:p>
                      <a:pPr algn="ctr" fontAlgn="ctr"/>
                      <a:r>
                        <a:rPr lang="zh-CN" sz="900" u="none" strike="noStrike" dirty="0">
                          <a:effectLst/>
                        </a:rPr>
                        <a:t>颁发两校学士学位</a:t>
                      </a:r>
                      <a:endParaRPr lang="zh-CN" sz="900" b="0" i="0" u="none" strike="noStrike" dirty="0">
                        <a:solidFill>
                          <a:srgbClr val="000000"/>
                        </a:solidFill>
                        <a:effectLst/>
                        <a:latin typeface="+mn-ea"/>
                        <a:ea typeface="+mn-ea"/>
                      </a:endParaRPr>
                    </a:p>
                  </a:txBody>
                  <a:tcPr marL="5365" marR="5365" marT="5365" marB="0" anchor="ctr"/>
                </a:tc>
                <a:tc vMerge="1">
                  <a:tcPr/>
                </a:tc>
                <a:tc vMerge="1">
                  <a:tcPr/>
                </a:tc>
              </a:tr>
              <a:tr h="214490">
                <a:tc rowSpan="2">
                  <a:txBody>
                    <a:bodyPr/>
                    <a:lstStyle/>
                    <a:p>
                      <a:pPr algn="ctr" fontAlgn="ctr"/>
                      <a:r>
                        <a:rPr lang="zh-CN" sz="900" u="none" strike="noStrike" dirty="0">
                          <a:effectLst/>
                        </a:rPr>
                        <a:t>美国加州大学河滨分校</a:t>
                      </a:r>
                      <a:endParaRPr lang="zh-CN" sz="900" b="0" i="0" u="none" strike="noStrike" dirty="0">
                        <a:solidFill>
                          <a:srgbClr val="000000"/>
                        </a:solidFill>
                        <a:effectLst/>
                        <a:latin typeface="+mn-ea"/>
                        <a:ea typeface="+mn-ea"/>
                      </a:endParaRPr>
                    </a:p>
                  </a:txBody>
                  <a:tcPr marL="5365" marR="5365" marT="5365" marB="0" anchor="ctr"/>
                </a:tc>
                <a:tc>
                  <a:txBody>
                    <a:bodyPr/>
                    <a:lstStyle/>
                    <a:p>
                      <a:pPr algn="ctr" fontAlgn="ctr"/>
                      <a:r>
                        <a:rPr lang="en-US" sz="900" u="none" strike="noStrike">
                          <a:effectLst/>
                        </a:rPr>
                        <a:t>3+2</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en-US" sz="900" u="none" strike="noStrike">
                          <a:effectLst/>
                        </a:rPr>
                        <a:t>2学年</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zh-CN" sz="900" u="none" strike="noStrike">
                          <a:effectLst/>
                        </a:rPr>
                        <a:t>双方互认学分，</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dirty="0">
                          <a:effectLst/>
                        </a:rPr>
                        <a:t>所有工科及商科专业，以及英语和数学专业</a:t>
                      </a:r>
                      <a:endParaRPr lang="zh-CN" sz="900" b="0" i="0" u="none" strike="noStrike" dirty="0">
                        <a:solidFill>
                          <a:srgbClr val="000000"/>
                        </a:solidFill>
                        <a:effectLst/>
                        <a:latin typeface="+mn-ea"/>
                        <a:ea typeface="+mn-ea"/>
                      </a:endParaRPr>
                    </a:p>
                  </a:txBody>
                  <a:tcPr marL="5365" marR="5365" marT="5365" marB="0" anchor="ctr"/>
                </a:tc>
                <a:tc rowSpan="2">
                  <a:txBody>
                    <a:bodyPr/>
                    <a:lstStyle/>
                    <a:p>
                      <a:pPr algn="ctr" fontAlgn="ctr"/>
                      <a:r>
                        <a:rPr lang="zh-CN" sz="900" u="none" strike="noStrike">
                          <a:effectLst/>
                        </a:rPr>
                        <a:t>每年10月左右</a:t>
                      </a:r>
                      <a:endParaRPr lang="zh-CN" sz="900" b="0" i="0" u="none" strike="noStrike">
                        <a:solidFill>
                          <a:srgbClr val="000000"/>
                        </a:solidFill>
                        <a:effectLst/>
                        <a:latin typeface="+mn-ea"/>
                        <a:ea typeface="+mn-ea"/>
                      </a:endParaRPr>
                    </a:p>
                  </a:txBody>
                  <a:tcPr marL="5365" marR="5365" marT="5365" marB="0" anchor="ctr"/>
                </a:tc>
              </a:tr>
              <a:tr h="422867">
                <a:tc vMerge="1">
                  <a:tcPr/>
                </a:tc>
                <a:tc>
                  <a:txBody>
                    <a:bodyPr/>
                    <a:lstStyle/>
                    <a:p>
                      <a:pPr algn="ctr" fontAlgn="ctr"/>
                      <a:r>
                        <a:rPr lang="zh-CN" sz="900" u="none" strike="noStrike">
                          <a:effectLst/>
                        </a:rPr>
                        <a:t>校际交流</a:t>
                      </a:r>
                      <a:endParaRPr lang="zh-CN" sz="900" b="0" i="0" u="none" strike="noStrike">
                        <a:solidFill>
                          <a:srgbClr val="000000"/>
                        </a:solidFill>
                        <a:effectLst/>
                        <a:latin typeface="+mn-ea"/>
                        <a:ea typeface="+mn-ea"/>
                      </a:endParaRPr>
                    </a:p>
                  </a:txBody>
                  <a:tcPr marL="5365" marR="5365" marT="5365" marB="0" anchor="ctr"/>
                </a:tc>
                <a:tc vMerge="1">
                  <a:tcPr/>
                </a:tc>
                <a:tc>
                  <a:txBody>
                    <a:bodyPr/>
                    <a:lstStyle/>
                    <a:p>
                      <a:pPr algn="ctr" fontAlgn="ctr"/>
                      <a:r>
                        <a:rPr lang="zh-CN" sz="900" u="none" strike="noStrike" dirty="0">
                          <a:effectLst/>
                        </a:rPr>
                        <a:t>颁发我校学士学位和对方硕士学位</a:t>
                      </a:r>
                      <a:endParaRPr lang="zh-CN" sz="900" b="0" i="0" u="none" strike="noStrike" dirty="0">
                        <a:solidFill>
                          <a:srgbClr val="000000"/>
                        </a:solidFill>
                        <a:effectLst/>
                        <a:latin typeface="+mn-ea"/>
                        <a:ea typeface="+mn-ea"/>
                      </a:endParaRPr>
                    </a:p>
                  </a:txBody>
                  <a:tcPr marL="5365" marR="5365" marT="5365" marB="0" anchor="ctr"/>
                </a:tc>
                <a:tc vMerge="1">
                  <a:tcPr/>
                </a:tc>
                <a:tc vMerge="1">
                  <a:tcPr/>
                </a:tc>
              </a:tr>
              <a:tr h="214490">
                <a:tc rowSpan="2">
                  <a:txBody>
                    <a:bodyPr/>
                    <a:lstStyle/>
                    <a:p>
                      <a:pPr algn="ctr" fontAlgn="ctr"/>
                      <a:r>
                        <a:rPr lang="zh-CN" sz="900" u="none" strike="noStrike" dirty="0">
                          <a:effectLst/>
                        </a:rPr>
                        <a:t>美国底特律大学</a:t>
                      </a:r>
                      <a:endParaRPr lang="zh-CN" sz="900" b="0" i="0" u="none" strike="noStrike" dirty="0">
                        <a:solidFill>
                          <a:srgbClr val="000000"/>
                        </a:solidFill>
                        <a:effectLst/>
                        <a:latin typeface="+mn-ea"/>
                        <a:ea typeface="+mn-ea"/>
                      </a:endParaRPr>
                    </a:p>
                  </a:txBody>
                  <a:tcPr marL="5365" marR="5365" marT="5365" marB="0" anchor="ctr"/>
                </a:tc>
                <a:tc>
                  <a:txBody>
                    <a:bodyPr/>
                    <a:lstStyle/>
                    <a:p>
                      <a:pPr algn="ctr" fontAlgn="ctr"/>
                      <a:r>
                        <a:rPr lang="en-US" sz="900" u="none" strike="noStrike">
                          <a:effectLst/>
                        </a:rPr>
                        <a:t>3+2</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en-US" sz="900" u="none" strike="noStrike">
                          <a:effectLst/>
                        </a:rPr>
                        <a:t>2学年</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zh-CN" sz="900" u="none" strike="noStrike">
                          <a:effectLst/>
                        </a:rPr>
                        <a:t>双方互认学分，</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dirty="0">
                          <a:effectLst/>
                        </a:rPr>
                        <a:t>所有工科专业</a:t>
                      </a:r>
                      <a:endParaRPr lang="zh-CN" sz="900" b="0" i="0" u="none" strike="noStrike" dirty="0">
                        <a:solidFill>
                          <a:srgbClr val="000000"/>
                        </a:solidFill>
                        <a:effectLst/>
                        <a:latin typeface="+mn-ea"/>
                        <a:ea typeface="+mn-ea"/>
                      </a:endParaRPr>
                    </a:p>
                  </a:txBody>
                  <a:tcPr marL="5365" marR="5365" marT="5365" marB="0" anchor="ctr"/>
                </a:tc>
                <a:tc rowSpan="2">
                  <a:txBody>
                    <a:bodyPr/>
                    <a:lstStyle/>
                    <a:p>
                      <a:pPr algn="ctr" fontAlgn="ctr"/>
                      <a:r>
                        <a:rPr lang="zh-CN" sz="900" u="none" strike="noStrike">
                          <a:effectLst/>
                        </a:rPr>
                        <a:t>每年10月左右</a:t>
                      </a:r>
                      <a:endParaRPr lang="zh-CN" sz="900" b="0" i="0" u="none" strike="noStrike">
                        <a:solidFill>
                          <a:srgbClr val="000000"/>
                        </a:solidFill>
                        <a:effectLst/>
                        <a:latin typeface="+mn-ea"/>
                        <a:ea typeface="+mn-ea"/>
                      </a:endParaRPr>
                    </a:p>
                  </a:txBody>
                  <a:tcPr marL="5365" marR="5365" marT="5365" marB="0" anchor="ctr"/>
                </a:tc>
              </a:tr>
              <a:tr h="422867">
                <a:tc vMerge="1">
                  <a:tcPr/>
                </a:tc>
                <a:tc>
                  <a:txBody>
                    <a:bodyPr/>
                    <a:lstStyle/>
                    <a:p>
                      <a:pPr algn="ctr" fontAlgn="ctr"/>
                      <a:r>
                        <a:rPr lang="zh-CN" sz="900" u="none" strike="noStrike">
                          <a:effectLst/>
                        </a:rPr>
                        <a:t>校际交流</a:t>
                      </a:r>
                      <a:endParaRPr lang="zh-CN" sz="900" b="0" i="0" u="none" strike="noStrike">
                        <a:solidFill>
                          <a:srgbClr val="000000"/>
                        </a:solidFill>
                        <a:effectLst/>
                        <a:latin typeface="+mn-ea"/>
                        <a:ea typeface="+mn-ea"/>
                      </a:endParaRPr>
                    </a:p>
                  </a:txBody>
                  <a:tcPr marL="5365" marR="5365" marT="5365" marB="0" anchor="ctr"/>
                </a:tc>
                <a:tc vMerge="1">
                  <a:tcPr/>
                </a:tc>
                <a:tc>
                  <a:txBody>
                    <a:bodyPr/>
                    <a:lstStyle/>
                    <a:p>
                      <a:pPr algn="ctr" fontAlgn="ctr"/>
                      <a:r>
                        <a:rPr lang="zh-CN" sz="900" u="none" strike="noStrike" dirty="0">
                          <a:effectLst/>
                        </a:rPr>
                        <a:t>颁发我校学士学位和对方硕士学位</a:t>
                      </a:r>
                      <a:endParaRPr lang="zh-CN" sz="900" b="0" i="0" u="none" strike="noStrike" dirty="0">
                        <a:solidFill>
                          <a:srgbClr val="000000"/>
                        </a:solidFill>
                        <a:effectLst/>
                        <a:latin typeface="+mn-ea"/>
                        <a:ea typeface="+mn-ea"/>
                      </a:endParaRPr>
                    </a:p>
                  </a:txBody>
                  <a:tcPr marL="5365" marR="5365" marT="5365" marB="0" anchor="ctr"/>
                </a:tc>
                <a:tc vMerge="1">
                  <a:tcPr/>
                </a:tc>
                <a:tc vMerge="1">
                  <a:tcPr/>
                </a:tc>
              </a:tr>
              <a:tr h="214490">
                <a:tc rowSpan="2">
                  <a:txBody>
                    <a:bodyPr/>
                    <a:lstStyle/>
                    <a:p>
                      <a:pPr algn="ctr" fontAlgn="ctr"/>
                      <a:r>
                        <a:rPr lang="zh-CN" sz="900" u="none" strike="noStrike">
                          <a:effectLst/>
                        </a:rPr>
                        <a:t>美国亚利桑那州立大学</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en-US" sz="900" u="none" strike="noStrike">
                          <a:effectLst/>
                        </a:rPr>
                        <a:t>3+2</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en-US" sz="900" u="none" strike="noStrike">
                          <a:effectLst/>
                        </a:rPr>
                        <a:t>2-3学年</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zh-CN" sz="900" u="none" strike="noStrike">
                          <a:effectLst/>
                        </a:rPr>
                        <a:t>双方互认学分，</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a:effectLst/>
                        </a:rPr>
                        <a:t>所有工科专业</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dirty="0">
                          <a:effectLst/>
                        </a:rPr>
                        <a:t>每年10月左右</a:t>
                      </a:r>
                      <a:endParaRPr lang="zh-CN" sz="900" b="0" i="0" u="none" strike="noStrike" dirty="0">
                        <a:solidFill>
                          <a:srgbClr val="000000"/>
                        </a:solidFill>
                        <a:effectLst/>
                        <a:latin typeface="+mn-ea"/>
                        <a:ea typeface="+mn-ea"/>
                      </a:endParaRPr>
                    </a:p>
                  </a:txBody>
                  <a:tcPr marL="5365" marR="5365" marT="5365" marB="0" anchor="ctr"/>
                </a:tc>
              </a:tr>
              <a:tr h="422867">
                <a:tc vMerge="1">
                  <a:tcPr/>
                </a:tc>
                <a:tc>
                  <a:txBody>
                    <a:bodyPr/>
                    <a:lstStyle/>
                    <a:p>
                      <a:pPr algn="ctr" fontAlgn="ctr"/>
                      <a:r>
                        <a:rPr lang="zh-CN" sz="900" u="none" strike="noStrike">
                          <a:effectLst/>
                        </a:rPr>
                        <a:t>校际交流</a:t>
                      </a:r>
                      <a:endParaRPr lang="zh-CN" sz="900" b="0" i="0" u="none" strike="noStrike">
                        <a:solidFill>
                          <a:srgbClr val="000000"/>
                        </a:solidFill>
                        <a:effectLst/>
                        <a:latin typeface="+mn-ea"/>
                        <a:ea typeface="+mn-ea"/>
                      </a:endParaRPr>
                    </a:p>
                  </a:txBody>
                  <a:tcPr marL="5365" marR="5365" marT="5365" marB="0" anchor="ctr"/>
                </a:tc>
                <a:tc vMerge="1">
                  <a:tcPr/>
                </a:tc>
                <a:tc>
                  <a:txBody>
                    <a:bodyPr/>
                    <a:lstStyle/>
                    <a:p>
                      <a:pPr algn="ctr" fontAlgn="ctr"/>
                      <a:r>
                        <a:rPr lang="zh-CN" sz="900" u="none" strike="noStrike" dirty="0">
                          <a:effectLst/>
                        </a:rPr>
                        <a:t>颁发我校学士学位和对方硕士学位</a:t>
                      </a:r>
                      <a:endParaRPr lang="zh-CN" sz="900" b="0" i="0" u="none" strike="noStrike" dirty="0">
                        <a:solidFill>
                          <a:srgbClr val="000000"/>
                        </a:solidFill>
                        <a:effectLst/>
                        <a:latin typeface="+mn-ea"/>
                        <a:ea typeface="+mn-ea"/>
                      </a:endParaRPr>
                    </a:p>
                  </a:txBody>
                  <a:tcPr marL="5365" marR="5365" marT="5365" marB="0" anchor="ctr"/>
                </a:tc>
                <a:tc vMerge="1">
                  <a:tcPr/>
                </a:tc>
                <a:tc vMerge="1">
                  <a:tcPr/>
                </a:tc>
              </a:tr>
              <a:tr h="214490">
                <a:tc rowSpan="2">
                  <a:txBody>
                    <a:bodyPr/>
                    <a:lstStyle/>
                    <a:p>
                      <a:pPr algn="ctr" fontAlgn="ctr"/>
                      <a:r>
                        <a:rPr lang="zh-CN" sz="900" u="none" strike="noStrike">
                          <a:effectLst/>
                        </a:rPr>
                        <a:t>美国密苏里大学</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en-US" sz="900" u="none" strike="noStrike">
                          <a:effectLst/>
                        </a:rPr>
                        <a:t>3+2</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en-US" sz="900" u="none" strike="noStrike">
                          <a:effectLst/>
                        </a:rPr>
                        <a:t>2.5学年</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zh-CN" sz="900" u="none" strike="noStrike">
                          <a:effectLst/>
                        </a:rPr>
                        <a:t>双方互认学分，</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a:effectLst/>
                        </a:rPr>
                        <a:t>所有工科专业</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dirty="0">
                          <a:effectLst/>
                        </a:rPr>
                        <a:t>每年10月左右</a:t>
                      </a:r>
                      <a:endParaRPr lang="zh-CN" sz="900" b="0" i="0" u="none" strike="noStrike" dirty="0">
                        <a:solidFill>
                          <a:srgbClr val="000000"/>
                        </a:solidFill>
                        <a:effectLst/>
                        <a:latin typeface="+mn-ea"/>
                        <a:ea typeface="+mn-ea"/>
                      </a:endParaRPr>
                    </a:p>
                  </a:txBody>
                  <a:tcPr marL="5365" marR="5365" marT="5365" marB="0" anchor="ctr"/>
                </a:tc>
              </a:tr>
              <a:tr h="422867">
                <a:tc vMerge="1">
                  <a:tcPr/>
                </a:tc>
                <a:tc>
                  <a:txBody>
                    <a:bodyPr/>
                    <a:lstStyle/>
                    <a:p>
                      <a:pPr algn="ctr" fontAlgn="ctr"/>
                      <a:r>
                        <a:rPr lang="zh-CN" sz="900" u="none" strike="noStrike">
                          <a:effectLst/>
                        </a:rPr>
                        <a:t>校际交流</a:t>
                      </a:r>
                      <a:endParaRPr lang="zh-CN" sz="900" b="0" i="0" u="none" strike="noStrike">
                        <a:solidFill>
                          <a:srgbClr val="000000"/>
                        </a:solidFill>
                        <a:effectLst/>
                        <a:latin typeface="+mn-ea"/>
                        <a:ea typeface="+mn-ea"/>
                      </a:endParaRPr>
                    </a:p>
                  </a:txBody>
                  <a:tcPr marL="5365" marR="5365" marT="5365" marB="0" anchor="ctr"/>
                </a:tc>
                <a:tc vMerge="1">
                  <a:tcPr/>
                </a:tc>
                <a:tc>
                  <a:txBody>
                    <a:bodyPr/>
                    <a:lstStyle/>
                    <a:p>
                      <a:pPr algn="ctr" fontAlgn="ctr"/>
                      <a:r>
                        <a:rPr lang="zh-CN" sz="900" u="none" strike="noStrike" dirty="0">
                          <a:effectLst/>
                        </a:rPr>
                        <a:t>颁发我校学士学位和对方硕士学位</a:t>
                      </a:r>
                      <a:endParaRPr lang="zh-CN" sz="900" b="0" i="0" u="none" strike="noStrike" dirty="0">
                        <a:solidFill>
                          <a:srgbClr val="000000"/>
                        </a:solidFill>
                        <a:effectLst/>
                        <a:latin typeface="+mn-ea"/>
                        <a:ea typeface="+mn-ea"/>
                      </a:endParaRPr>
                    </a:p>
                  </a:txBody>
                  <a:tcPr marL="5365" marR="5365" marT="5365" marB="0" anchor="ctr"/>
                </a:tc>
                <a:tc vMerge="1">
                  <a:tcPr/>
                </a:tc>
                <a:tc vMerge="1">
                  <a:tcPr/>
                </a:tc>
              </a:tr>
              <a:tr h="311786">
                <a:tc rowSpan="2">
                  <a:txBody>
                    <a:bodyPr/>
                    <a:lstStyle/>
                    <a:p>
                      <a:pPr algn="ctr" fontAlgn="ctr"/>
                      <a:r>
                        <a:rPr lang="zh-CN" sz="900" u="none" strike="noStrike">
                          <a:effectLst/>
                        </a:rPr>
                        <a:t>美国密苏里大学</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en-US" sz="900" u="none" strike="noStrike">
                          <a:effectLst/>
                        </a:rPr>
                        <a:t>2+2</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en-US" sz="900" u="none" strike="noStrike">
                          <a:effectLst/>
                        </a:rPr>
                        <a:t>2学年</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zh-CN" sz="900" u="none" strike="noStrike">
                          <a:effectLst/>
                        </a:rPr>
                        <a:t>双方学校互认学分，</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a:effectLst/>
                        </a:rPr>
                        <a:t>所有工科专业</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dirty="0">
                          <a:effectLst/>
                        </a:rPr>
                        <a:t>每年10月左右</a:t>
                      </a:r>
                      <a:endParaRPr lang="zh-CN" sz="900" b="0" i="0" u="none" strike="noStrike" dirty="0">
                        <a:solidFill>
                          <a:srgbClr val="000000"/>
                        </a:solidFill>
                        <a:effectLst/>
                        <a:latin typeface="+mn-ea"/>
                        <a:ea typeface="+mn-ea"/>
                      </a:endParaRPr>
                    </a:p>
                  </a:txBody>
                  <a:tcPr marL="5365" marR="5365" marT="5365" marB="0" anchor="ctr"/>
                </a:tc>
              </a:tr>
              <a:tr h="264721">
                <a:tc vMerge="1">
                  <a:tcPr/>
                </a:tc>
                <a:tc>
                  <a:txBody>
                    <a:bodyPr/>
                    <a:lstStyle/>
                    <a:p>
                      <a:pPr algn="ctr" fontAlgn="ctr"/>
                      <a:r>
                        <a:rPr lang="zh-CN" sz="900" u="none" strike="noStrike">
                          <a:effectLst/>
                        </a:rPr>
                        <a:t>校际交流</a:t>
                      </a:r>
                      <a:endParaRPr lang="zh-CN" sz="900" b="0" i="0" u="none" strike="noStrike">
                        <a:solidFill>
                          <a:srgbClr val="000000"/>
                        </a:solidFill>
                        <a:effectLst/>
                        <a:latin typeface="+mn-ea"/>
                        <a:ea typeface="+mn-ea"/>
                      </a:endParaRPr>
                    </a:p>
                  </a:txBody>
                  <a:tcPr marL="5365" marR="5365" marT="5365" marB="0" anchor="ctr"/>
                </a:tc>
                <a:tc vMerge="1">
                  <a:tcPr/>
                </a:tc>
                <a:tc>
                  <a:txBody>
                    <a:bodyPr/>
                    <a:lstStyle/>
                    <a:p>
                      <a:pPr algn="ctr" fontAlgn="ctr"/>
                      <a:r>
                        <a:rPr lang="zh-CN" sz="900" u="none" strike="noStrike" dirty="0">
                          <a:effectLst/>
                        </a:rPr>
                        <a:t>颁发两校学士学位</a:t>
                      </a:r>
                      <a:endParaRPr lang="zh-CN" sz="900" b="0" i="0" u="none" strike="noStrike" dirty="0">
                        <a:solidFill>
                          <a:srgbClr val="000000"/>
                        </a:solidFill>
                        <a:effectLst/>
                        <a:latin typeface="+mn-ea"/>
                        <a:ea typeface="+mn-ea"/>
                      </a:endParaRPr>
                    </a:p>
                  </a:txBody>
                  <a:tcPr marL="5365" marR="5365" marT="5365" marB="0" anchor="ctr"/>
                </a:tc>
                <a:tc vMerge="1">
                  <a:tcPr/>
                </a:tc>
                <a:tc vMerge="1">
                  <a:tcPr/>
                </a:tc>
              </a:tr>
              <a:tr h="214490">
                <a:tc rowSpan="2">
                  <a:txBody>
                    <a:bodyPr/>
                    <a:lstStyle/>
                    <a:p>
                      <a:pPr algn="ctr" fontAlgn="ctr"/>
                      <a:r>
                        <a:rPr lang="zh-CN" sz="900" u="none" strike="noStrike">
                          <a:effectLst/>
                        </a:rPr>
                        <a:t>美国韦恩州立大学</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en-US" sz="900" u="none" strike="noStrike">
                          <a:effectLst/>
                        </a:rPr>
                        <a:t>3+2</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en-US" sz="900" u="none" strike="noStrike">
                          <a:effectLst/>
                        </a:rPr>
                        <a:t>2学年</a:t>
                      </a:r>
                      <a:endParaRPr lang="zh-CN" sz="900" b="0" i="0" u="none" strike="noStrike">
                        <a:solidFill>
                          <a:srgbClr val="000000"/>
                        </a:solidFill>
                        <a:effectLst/>
                        <a:latin typeface="+mn-ea"/>
                        <a:ea typeface="+mn-ea"/>
                      </a:endParaRPr>
                    </a:p>
                  </a:txBody>
                  <a:tcPr marL="5365" marR="5365" marT="5365" marB="0" anchor="ctr"/>
                </a:tc>
                <a:tc>
                  <a:txBody>
                    <a:bodyPr/>
                    <a:lstStyle/>
                    <a:p>
                      <a:pPr algn="ctr" fontAlgn="ctr"/>
                      <a:r>
                        <a:rPr lang="zh-CN" sz="900" u="none" strike="noStrike">
                          <a:effectLst/>
                        </a:rPr>
                        <a:t>双方互认学分，</a:t>
                      </a:r>
                      <a:endParaRPr lang="zh-CN" sz="900" b="0" i="0" u="none" strike="noStrike">
                        <a:solidFill>
                          <a:srgbClr val="000000"/>
                        </a:solidFill>
                        <a:effectLst/>
                        <a:latin typeface="+mn-ea"/>
                        <a:ea typeface="+mn-ea"/>
                      </a:endParaRPr>
                    </a:p>
                  </a:txBody>
                  <a:tcPr marL="5365" marR="5365" marT="5365" marB="0" anchor="ctr"/>
                </a:tc>
                <a:tc rowSpan="2">
                  <a:txBody>
                    <a:bodyPr/>
                    <a:lstStyle/>
                    <a:p>
                      <a:pPr algn="ctr" fontAlgn="ctr"/>
                      <a:r>
                        <a:rPr lang="zh-CN" sz="900" u="none" strike="noStrike" dirty="0">
                          <a:effectLst/>
                        </a:rPr>
                        <a:t>所有工科专业</a:t>
                      </a:r>
                      <a:endParaRPr lang="zh-CN" sz="900" b="0" i="0" u="none" strike="noStrike" dirty="0">
                        <a:solidFill>
                          <a:srgbClr val="000000"/>
                        </a:solidFill>
                        <a:effectLst/>
                        <a:latin typeface="+mn-ea"/>
                        <a:ea typeface="+mn-ea"/>
                      </a:endParaRPr>
                    </a:p>
                  </a:txBody>
                  <a:tcPr marL="5365" marR="5365" marT="5365" marB="0" anchor="ctr"/>
                </a:tc>
                <a:tc rowSpan="2">
                  <a:txBody>
                    <a:bodyPr/>
                    <a:lstStyle/>
                    <a:p>
                      <a:pPr algn="ctr" fontAlgn="ctr"/>
                      <a:r>
                        <a:rPr lang="zh-CN" sz="900" u="none" strike="noStrike" dirty="0">
                          <a:effectLst/>
                        </a:rPr>
                        <a:t>每年10月左右</a:t>
                      </a:r>
                      <a:endParaRPr lang="zh-CN" sz="900" b="0" i="0" u="none" strike="noStrike" dirty="0">
                        <a:solidFill>
                          <a:srgbClr val="000000"/>
                        </a:solidFill>
                        <a:effectLst/>
                        <a:latin typeface="+mn-ea"/>
                        <a:ea typeface="+mn-ea"/>
                      </a:endParaRPr>
                    </a:p>
                  </a:txBody>
                  <a:tcPr marL="5365" marR="5365" marT="5365" marB="0" anchor="ctr"/>
                </a:tc>
              </a:tr>
              <a:tr h="422867">
                <a:tc vMerge="1">
                  <a:tcPr/>
                </a:tc>
                <a:tc>
                  <a:txBody>
                    <a:bodyPr/>
                    <a:lstStyle/>
                    <a:p>
                      <a:pPr algn="ctr" fontAlgn="ctr"/>
                      <a:r>
                        <a:rPr lang="zh-CN" sz="900" u="none" strike="noStrike">
                          <a:effectLst/>
                        </a:rPr>
                        <a:t>校际交流</a:t>
                      </a:r>
                      <a:endParaRPr lang="zh-CN" sz="900" b="0" i="0" u="none" strike="noStrike">
                        <a:solidFill>
                          <a:srgbClr val="000000"/>
                        </a:solidFill>
                        <a:effectLst/>
                        <a:latin typeface="+mn-ea"/>
                        <a:ea typeface="+mn-ea"/>
                      </a:endParaRPr>
                    </a:p>
                  </a:txBody>
                  <a:tcPr marL="5365" marR="5365" marT="5365" marB="0" anchor="ctr"/>
                </a:tc>
                <a:tc vMerge="1">
                  <a:tcPr/>
                </a:tc>
                <a:tc>
                  <a:txBody>
                    <a:bodyPr/>
                    <a:lstStyle/>
                    <a:p>
                      <a:pPr algn="ctr" fontAlgn="ctr"/>
                      <a:r>
                        <a:rPr lang="zh-CN" sz="900" u="none" strike="noStrike" dirty="0">
                          <a:effectLst/>
                        </a:rPr>
                        <a:t>颁发我校学士学位和对方硕士学位</a:t>
                      </a:r>
                      <a:endParaRPr lang="zh-CN" sz="900" b="0" i="0" u="none" strike="noStrike" dirty="0">
                        <a:solidFill>
                          <a:srgbClr val="000000"/>
                        </a:solidFill>
                        <a:effectLst/>
                        <a:latin typeface="+mn-ea"/>
                        <a:ea typeface="+mn-ea"/>
                      </a:endParaRPr>
                    </a:p>
                  </a:txBody>
                  <a:tcPr marL="5365" marR="5365" marT="5365" marB="0" anchor="ctr"/>
                </a:tc>
                <a:tc vMerge="1">
                  <a:tcPr/>
                </a:tc>
                <a:tc vMerge="1">
                  <a:tcPr/>
                </a:tc>
              </a:tr>
            </a:tbl>
          </a:graphicData>
        </a:graphic>
      </p:graphicFrame>
      <p:graphicFrame>
        <p:nvGraphicFramePr>
          <p:cNvPr id="5" name="表格 4"/>
          <p:cNvGraphicFramePr>
            <a:graphicFrameLocks noGrp="1"/>
          </p:cNvGraphicFramePr>
          <p:nvPr/>
        </p:nvGraphicFramePr>
        <p:xfrm>
          <a:off x="6046780" y="1651001"/>
          <a:ext cx="5798088" cy="5173678"/>
        </p:xfrm>
        <a:graphic>
          <a:graphicData uri="http://schemas.openxmlformats.org/drawingml/2006/table">
            <a:tbl>
              <a:tblPr firstRow="1" bandRow="1">
                <a:tableStyleId>{7DF18680-E054-41AD-8BC1-D1AEF772440D}</a:tableStyleId>
              </a:tblPr>
              <a:tblGrid>
                <a:gridCol w="966348"/>
                <a:gridCol w="966348"/>
                <a:gridCol w="966348"/>
                <a:gridCol w="966348"/>
                <a:gridCol w="966348"/>
                <a:gridCol w="966348"/>
              </a:tblGrid>
              <a:tr h="180316">
                <a:tc>
                  <a:txBody>
                    <a:bodyPr/>
                    <a:lstStyle/>
                    <a:p>
                      <a:pPr algn="ctr" fontAlgn="ctr"/>
                      <a:r>
                        <a:rPr lang="zh-CN" sz="1000" u="none" strike="noStrike" dirty="0">
                          <a:effectLst/>
                          <a:latin typeface="+mn-ea"/>
                          <a:ea typeface="+mn-ea"/>
                        </a:rPr>
                        <a:t>合作学校名称</a:t>
                      </a:r>
                      <a:endParaRPr lang="zh-CN" sz="1000" b="0" i="0" u="none" strike="noStrike" dirty="0">
                        <a:solidFill>
                          <a:srgbClr val="000000"/>
                        </a:solidFill>
                        <a:effectLst/>
                        <a:latin typeface="+mn-ea"/>
                        <a:ea typeface="+mn-ea"/>
                      </a:endParaRPr>
                    </a:p>
                  </a:txBody>
                  <a:tcPr marL="4363" marR="4363" marT="4363" marB="0" anchor="ctr"/>
                </a:tc>
                <a:tc>
                  <a:txBody>
                    <a:bodyPr/>
                    <a:lstStyle/>
                    <a:p>
                      <a:pPr algn="ctr" fontAlgn="ctr"/>
                      <a:r>
                        <a:rPr lang="zh-CN" sz="1000" u="none" strike="noStrike" dirty="0">
                          <a:effectLst/>
                          <a:latin typeface="+mn-ea"/>
                          <a:ea typeface="+mn-ea"/>
                        </a:rPr>
                        <a:t>合作形式</a:t>
                      </a:r>
                      <a:endParaRPr lang="zh-CN" sz="1000" b="0" i="0" u="none" strike="noStrike" dirty="0">
                        <a:solidFill>
                          <a:srgbClr val="000000"/>
                        </a:solidFill>
                        <a:effectLst/>
                        <a:latin typeface="+mn-ea"/>
                        <a:ea typeface="+mn-ea"/>
                      </a:endParaRPr>
                    </a:p>
                  </a:txBody>
                  <a:tcPr marL="4363" marR="4363" marT="4363" marB="0" anchor="ctr"/>
                </a:tc>
                <a:tc>
                  <a:txBody>
                    <a:bodyPr/>
                    <a:lstStyle/>
                    <a:p>
                      <a:pPr algn="ctr" fontAlgn="ctr"/>
                      <a:r>
                        <a:rPr lang="zh-CN" sz="1000" u="none" strike="noStrike" dirty="0">
                          <a:effectLst/>
                          <a:latin typeface="+mn-ea"/>
                          <a:ea typeface="+mn-ea"/>
                        </a:rPr>
                        <a:t>国外学习期限</a:t>
                      </a:r>
                      <a:endParaRPr lang="zh-CN" sz="1000" b="0" i="0" u="none" strike="noStrike" dirty="0">
                        <a:solidFill>
                          <a:srgbClr val="000000"/>
                        </a:solidFill>
                        <a:effectLst/>
                        <a:latin typeface="+mn-ea"/>
                        <a:ea typeface="+mn-ea"/>
                      </a:endParaRPr>
                    </a:p>
                  </a:txBody>
                  <a:tcPr marL="4363" marR="4363" marT="4363" marB="0" anchor="ctr"/>
                </a:tc>
                <a:tc>
                  <a:txBody>
                    <a:bodyPr/>
                    <a:lstStyle/>
                    <a:p>
                      <a:pPr algn="ctr" fontAlgn="ctr"/>
                      <a:r>
                        <a:rPr lang="zh-CN" sz="1000" u="none" strike="noStrike" dirty="0">
                          <a:effectLst/>
                          <a:latin typeface="+mn-ea"/>
                          <a:ea typeface="+mn-ea"/>
                        </a:rPr>
                        <a:t>学分认可</a:t>
                      </a:r>
                      <a:endParaRPr lang="zh-CN" sz="1000" b="0" i="0" u="none" strike="noStrike" dirty="0">
                        <a:solidFill>
                          <a:srgbClr val="000000"/>
                        </a:solidFill>
                        <a:effectLst/>
                        <a:latin typeface="+mn-ea"/>
                        <a:ea typeface="+mn-ea"/>
                      </a:endParaRPr>
                    </a:p>
                  </a:txBody>
                  <a:tcPr marL="4363" marR="4363" marT="4363" marB="0" anchor="ctr"/>
                </a:tc>
                <a:tc>
                  <a:txBody>
                    <a:bodyPr/>
                    <a:lstStyle/>
                    <a:p>
                      <a:pPr algn="ctr" fontAlgn="ctr"/>
                      <a:r>
                        <a:rPr lang="zh-CN" sz="1000" u="none" strike="noStrike" dirty="0">
                          <a:effectLst/>
                          <a:latin typeface="+mn-ea"/>
                          <a:ea typeface="+mn-ea"/>
                        </a:rPr>
                        <a:t>涉及专业</a:t>
                      </a:r>
                      <a:endParaRPr lang="zh-CN" sz="1000" b="0" i="0" u="none" strike="noStrike" dirty="0">
                        <a:solidFill>
                          <a:srgbClr val="000000"/>
                        </a:solidFill>
                        <a:effectLst/>
                        <a:latin typeface="+mn-ea"/>
                        <a:ea typeface="+mn-ea"/>
                      </a:endParaRPr>
                    </a:p>
                  </a:txBody>
                  <a:tcPr marL="4363" marR="4363" marT="4363" marB="0" anchor="ctr"/>
                </a:tc>
                <a:tc>
                  <a:txBody>
                    <a:bodyPr/>
                    <a:lstStyle/>
                    <a:p>
                      <a:pPr algn="ctr" fontAlgn="ctr"/>
                      <a:r>
                        <a:rPr lang="zh-CN" sz="1000" u="none" strike="noStrike" dirty="0">
                          <a:effectLst/>
                          <a:latin typeface="+mn-ea"/>
                          <a:ea typeface="+mn-ea"/>
                        </a:rPr>
                        <a:t>校内选拔时间</a:t>
                      </a:r>
                      <a:endParaRPr lang="zh-CN" sz="1000" b="0" i="0" u="none" strike="noStrike" dirty="0">
                        <a:solidFill>
                          <a:srgbClr val="000000"/>
                        </a:solidFill>
                        <a:effectLst/>
                        <a:latin typeface="+mn-ea"/>
                        <a:ea typeface="+mn-ea"/>
                      </a:endParaRPr>
                    </a:p>
                  </a:txBody>
                  <a:tcPr marL="4363" marR="4363" marT="4363" marB="0" anchor="ctr"/>
                </a:tc>
              </a:tr>
              <a:tr h="180316">
                <a:tc rowSpan="2">
                  <a:txBody>
                    <a:bodyPr/>
                    <a:lstStyle/>
                    <a:p>
                      <a:pPr algn="ctr" fontAlgn="ctr"/>
                      <a:r>
                        <a:rPr lang="zh-CN" sz="900" u="none" strike="noStrike" dirty="0">
                          <a:effectLst/>
                          <a:latin typeface="+mn-ea"/>
                          <a:ea typeface="+mn-ea"/>
                        </a:rPr>
                        <a:t>美国密歇根大学迪尔伯恩分校</a:t>
                      </a:r>
                      <a:endParaRPr lang="zh-CN" sz="900" b="0" i="0" u="none" strike="noStrike" dirty="0">
                        <a:solidFill>
                          <a:srgbClr val="000000"/>
                        </a:solidFill>
                        <a:effectLst/>
                        <a:latin typeface="+mn-ea"/>
                        <a:ea typeface="+mn-ea"/>
                      </a:endParaRPr>
                    </a:p>
                  </a:txBody>
                  <a:tcPr marL="4363" marR="4363" marT="4363" marB="0" anchor="ctr"/>
                </a:tc>
                <a:tc>
                  <a:txBody>
                    <a:bodyPr/>
                    <a:lstStyle/>
                    <a:p>
                      <a:pPr algn="ctr" fontAlgn="ctr"/>
                      <a:r>
                        <a:rPr lang="en-US" sz="900" u="none" strike="noStrike">
                          <a:effectLst/>
                          <a:latin typeface="+mn-ea"/>
                          <a:ea typeface="+mn-ea"/>
                        </a:rPr>
                        <a:t>3+2</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en-US" sz="900" u="none" strike="noStrike">
                          <a:effectLst/>
                          <a:latin typeface="+mn-ea"/>
                          <a:ea typeface="+mn-ea"/>
                        </a:rPr>
                        <a:t>2.5学年</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zh-CN" sz="900" u="none" strike="noStrike">
                          <a:effectLst/>
                          <a:latin typeface="+mn-ea"/>
                          <a:ea typeface="+mn-ea"/>
                        </a:rPr>
                        <a:t>双方互认学分，</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所有工科专业</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每年10月左右</a:t>
                      </a:r>
                      <a:endParaRPr lang="zh-CN" sz="900" b="0" i="0" u="none" strike="noStrike">
                        <a:solidFill>
                          <a:srgbClr val="000000"/>
                        </a:solidFill>
                        <a:effectLst/>
                        <a:latin typeface="+mn-ea"/>
                        <a:ea typeface="+mn-ea"/>
                      </a:endParaRPr>
                    </a:p>
                  </a:txBody>
                  <a:tcPr marL="4363" marR="4363" marT="4363" marB="0" anchor="ctr"/>
                </a:tc>
              </a:tr>
              <a:tr h="355611">
                <a:tc vMerge="1">
                  <a:tcPr/>
                </a:tc>
                <a:tc>
                  <a:txBody>
                    <a:bodyPr/>
                    <a:lstStyle/>
                    <a:p>
                      <a:pPr algn="ctr" fontAlgn="ctr"/>
                      <a:r>
                        <a:rPr lang="zh-CN" sz="900" u="none" strike="noStrike">
                          <a:effectLst/>
                          <a:latin typeface="+mn-ea"/>
                          <a:ea typeface="+mn-ea"/>
                        </a:rPr>
                        <a:t>校际交流</a:t>
                      </a:r>
                      <a:endParaRPr lang="zh-CN" sz="900" b="0" i="0" u="none" strike="noStrike">
                        <a:solidFill>
                          <a:srgbClr val="000000"/>
                        </a:solidFill>
                        <a:effectLst/>
                        <a:latin typeface="+mn-ea"/>
                        <a:ea typeface="+mn-ea"/>
                      </a:endParaRPr>
                    </a:p>
                  </a:txBody>
                  <a:tcPr marL="4363" marR="4363" marT="4363" marB="0" anchor="ctr"/>
                </a:tc>
                <a:tc vMerge="1">
                  <a:tcPr/>
                </a:tc>
                <a:tc>
                  <a:txBody>
                    <a:bodyPr/>
                    <a:lstStyle/>
                    <a:p>
                      <a:pPr algn="ctr" fontAlgn="ctr"/>
                      <a:r>
                        <a:rPr lang="zh-CN" sz="900" u="none" strike="noStrike">
                          <a:effectLst/>
                          <a:latin typeface="+mn-ea"/>
                          <a:ea typeface="+mn-ea"/>
                        </a:rPr>
                        <a:t>颁发我校学士学位和对方硕士学位</a:t>
                      </a:r>
                      <a:endParaRPr lang="zh-CN" sz="900" b="0" i="0" u="none" strike="noStrike">
                        <a:solidFill>
                          <a:srgbClr val="000000"/>
                        </a:solidFill>
                        <a:effectLst/>
                        <a:latin typeface="+mn-ea"/>
                        <a:ea typeface="+mn-ea"/>
                      </a:endParaRPr>
                    </a:p>
                  </a:txBody>
                  <a:tcPr marL="4363" marR="4363" marT="4363" marB="0" anchor="ctr"/>
                </a:tc>
                <a:tc vMerge="1">
                  <a:tcPr/>
                </a:tc>
                <a:tc vMerge="1">
                  <a:tcPr/>
                </a:tc>
              </a:tr>
              <a:tr h="255924">
                <a:tc rowSpan="2">
                  <a:txBody>
                    <a:bodyPr/>
                    <a:lstStyle/>
                    <a:p>
                      <a:pPr algn="ctr" fontAlgn="ctr"/>
                      <a:r>
                        <a:rPr lang="zh-CN" sz="900" u="none" strike="noStrike" dirty="0">
                          <a:effectLst/>
                          <a:latin typeface="+mn-ea"/>
                          <a:ea typeface="+mn-ea"/>
                        </a:rPr>
                        <a:t>美国乔治亚理工学院</a:t>
                      </a:r>
                      <a:endParaRPr lang="zh-CN" sz="900" b="0" i="0" u="none" strike="noStrike" dirty="0">
                        <a:solidFill>
                          <a:srgbClr val="000000"/>
                        </a:solidFill>
                        <a:effectLst/>
                        <a:latin typeface="+mn-ea"/>
                        <a:ea typeface="+mn-ea"/>
                      </a:endParaRPr>
                    </a:p>
                  </a:txBody>
                  <a:tcPr marL="4363" marR="4363" marT="4363" marB="0" anchor="ctr"/>
                </a:tc>
                <a:tc>
                  <a:txBody>
                    <a:bodyPr/>
                    <a:lstStyle/>
                    <a:p>
                      <a:pPr algn="ctr" fontAlgn="ctr"/>
                      <a:r>
                        <a:rPr lang="en-US" sz="900" u="none" strike="noStrike">
                          <a:effectLst/>
                          <a:latin typeface="+mn-ea"/>
                          <a:ea typeface="+mn-ea"/>
                        </a:rPr>
                        <a:t>2+2</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en-US" sz="900" u="none" strike="noStrike">
                          <a:effectLst/>
                          <a:latin typeface="+mn-ea"/>
                          <a:ea typeface="+mn-ea"/>
                        </a:rPr>
                        <a:t>2学年</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zh-CN" sz="900" u="none" strike="noStrike">
                          <a:effectLst/>
                          <a:latin typeface="+mn-ea"/>
                          <a:ea typeface="+mn-ea"/>
                        </a:rPr>
                        <a:t>双方学校互认学分，</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航空航天专业</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每年10月左右</a:t>
                      </a:r>
                      <a:endParaRPr lang="zh-CN" sz="900" b="0" i="0" u="none" strike="noStrike">
                        <a:solidFill>
                          <a:srgbClr val="000000"/>
                        </a:solidFill>
                        <a:effectLst/>
                        <a:latin typeface="+mn-ea"/>
                        <a:ea typeface="+mn-ea"/>
                      </a:endParaRPr>
                    </a:p>
                  </a:txBody>
                  <a:tcPr marL="4363" marR="4363" marT="4363" marB="0" anchor="ctr"/>
                </a:tc>
              </a:tr>
              <a:tr h="180316">
                <a:tc vMerge="1">
                  <a:tcPr/>
                </a:tc>
                <a:tc>
                  <a:txBody>
                    <a:bodyPr/>
                    <a:lstStyle/>
                    <a:p>
                      <a:pPr algn="ctr" fontAlgn="ctr"/>
                      <a:r>
                        <a:rPr lang="zh-CN" sz="900" u="none" strike="noStrike">
                          <a:effectLst/>
                          <a:latin typeface="+mn-ea"/>
                          <a:ea typeface="+mn-ea"/>
                        </a:rPr>
                        <a:t>校际交流</a:t>
                      </a:r>
                      <a:endParaRPr lang="zh-CN" sz="900" b="0" i="0" u="none" strike="noStrike">
                        <a:solidFill>
                          <a:srgbClr val="000000"/>
                        </a:solidFill>
                        <a:effectLst/>
                        <a:latin typeface="+mn-ea"/>
                        <a:ea typeface="+mn-ea"/>
                      </a:endParaRPr>
                    </a:p>
                  </a:txBody>
                  <a:tcPr marL="4363" marR="4363" marT="4363" marB="0" anchor="ctr"/>
                </a:tc>
                <a:tc vMerge="1">
                  <a:tcPr/>
                </a:tc>
                <a:tc>
                  <a:txBody>
                    <a:bodyPr/>
                    <a:lstStyle/>
                    <a:p>
                      <a:pPr algn="ctr" fontAlgn="ctr"/>
                      <a:r>
                        <a:rPr lang="zh-CN" sz="900" u="none" strike="noStrike">
                          <a:effectLst/>
                          <a:latin typeface="+mn-ea"/>
                          <a:ea typeface="+mn-ea"/>
                        </a:rPr>
                        <a:t>颁发两校学士学位</a:t>
                      </a:r>
                      <a:endParaRPr lang="zh-CN" sz="900" b="0" i="0" u="none" strike="noStrike">
                        <a:solidFill>
                          <a:srgbClr val="000000"/>
                        </a:solidFill>
                        <a:effectLst/>
                        <a:latin typeface="+mn-ea"/>
                        <a:ea typeface="+mn-ea"/>
                      </a:endParaRPr>
                    </a:p>
                  </a:txBody>
                  <a:tcPr marL="4363" marR="4363" marT="4363" marB="0" anchor="ctr"/>
                </a:tc>
                <a:tc vMerge="1">
                  <a:tcPr/>
                </a:tc>
                <a:tc vMerge="1">
                  <a:tcPr/>
                </a:tc>
              </a:tr>
              <a:tr h="180316">
                <a:tc rowSpan="2">
                  <a:txBody>
                    <a:bodyPr/>
                    <a:lstStyle/>
                    <a:p>
                      <a:pPr algn="ctr" fontAlgn="ctr"/>
                      <a:r>
                        <a:rPr lang="zh-CN" sz="900" u="none" strike="noStrike">
                          <a:effectLst/>
                          <a:latin typeface="+mn-ea"/>
                          <a:ea typeface="+mn-ea"/>
                        </a:rPr>
                        <a:t>美国乔治亚理工学院</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en-US" sz="900" u="none" strike="noStrike">
                          <a:effectLst/>
                          <a:latin typeface="+mn-ea"/>
                          <a:ea typeface="+mn-ea"/>
                        </a:rPr>
                        <a:t>3+2</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en-US" sz="900" u="none" strike="noStrike">
                          <a:effectLst/>
                          <a:latin typeface="+mn-ea"/>
                          <a:ea typeface="+mn-ea"/>
                        </a:rPr>
                        <a:t>2学年</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zh-CN" sz="900" u="none" strike="noStrike">
                          <a:effectLst/>
                          <a:latin typeface="+mn-ea"/>
                          <a:ea typeface="+mn-ea"/>
                        </a:rPr>
                        <a:t>双方互认学分，</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航空航天专业</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每年10月左右</a:t>
                      </a:r>
                      <a:endParaRPr lang="zh-CN" sz="900" b="0" i="0" u="none" strike="noStrike">
                        <a:solidFill>
                          <a:srgbClr val="000000"/>
                        </a:solidFill>
                        <a:effectLst/>
                        <a:latin typeface="+mn-ea"/>
                        <a:ea typeface="+mn-ea"/>
                      </a:endParaRPr>
                    </a:p>
                  </a:txBody>
                  <a:tcPr marL="4363" marR="4363" marT="4363" marB="0" anchor="ctr"/>
                </a:tc>
              </a:tr>
              <a:tr h="355611">
                <a:tc vMerge="1">
                  <a:tcPr/>
                </a:tc>
                <a:tc>
                  <a:txBody>
                    <a:bodyPr/>
                    <a:lstStyle/>
                    <a:p>
                      <a:pPr algn="ctr" fontAlgn="ctr"/>
                      <a:r>
                        <a:rPr lang="zh-CN" sz="900" u="none" strike="noStrike">
                          <a:effectLst/>
                          <a:latin typeface="+mn-ea"/>
                          <a:ea typeface="+mn-ea"/>
                        </a:rPr>
                        <a:t>校际交流</a:t>
                      </a:r>
                      <a:endParaRPr lang="zh-CN" sz="900" b="0" i="0" u="none" strike="noStrike">
                        <a:solidFill>
                          <a:srgbClr val="000000"/>
                        </a:solidFill>
                        <a:effectLst/>
                        <a:latin typeface="+mn-ea"/>
                        <a:ea typeface="+mn-ea"/>
                      </a:endParaRPr>
                    </a:p>
                  </a:txBody>
                  <a:tcPr marL="4363" marR="4363" marT="4363" marB="0" anchor="ctr"/>
                </a:tc>
                <a:tc vMerge="1">
                  <a:tcPr/>
                </a:tc>
                <a:tc>
                  <a:txBody>
                    <a:bodyPr/>
                    <a:lstStyle/>
                    <a:p>
                      <a:pPr algn="ctr" fontAlgn="ctr"/>
                      <a:r>
                        <a:rPr lang="zh-CN" sz="900" u="none" strike="noStrike">
                          <a:effectLst/>
                          <a:latin typeface="+mn-ea"/>
                          <a:ea typeface="+mn-ea"/>
                        </a:rPr>
                        <a:t>颁发我校学士学位和对方硕士学位</a:t>
                      </a:r>
                      <a:endParaRPr lang="zh-CN" sz="900" b="0" i="0" u="none" strike="noStrike">
                        <a:solidFill>
                          <a:srgbClr val="000000"/>
                        </a:solidFill>
                        <a:effectLst/>
                        <a:latin typeface="+mn-ea"/>
                        <a:ea typeface="+mn-ea"/>
                      </a:endParaRPr>
                    </a:p>
                  </a:txBody>
                  <a:tcPr marL="4363" marR="4363" marT="4363" marB="0" anchor="ctr"/>
                </a:tc>
                <a:tc vMerge="1">
                  <a:tcPr/>
                </a:tc>
                <a:tc vMerge="1">
                  <a:tcPr/>
                </a:tc>
              </a:tr>
              <a:tr h="180316">
                <a:tc rowSpan="2">
                  <a:txBody>
                    <a:bodyPr/>
                    <a:lstStyle/>
                    <a:p>
                      <a:pPr algn="ctr" fontAlgn="ctr"/>
                      <a:r>
                        <a:rPr lang="zh-CN" sz="900" u="none" strike="noStrike">
                          <a:effectLst/>
                          <a:latin typeface="+mn-ea"/>
                          <a:ea typeface="+mn-ea"/>
                        </a:rPr>
                        <a:t>澳大利亚昆士兰大学</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en-US" sz="900" u="none" strike="noStrike">
                          <a:effectLst/>
                          <a:latin typeface="+mn-ea"/>
                          <a:ea typeface="+mn-ea"/>
                        </a:rPr>
                        <a:t>3+2</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en-US" sz="900" u="none" strike="noStrike">
                          <a:effectLst/>
                          <a:latin typeface="+mn-ea"/>
                          <a:ea typeface="+mn-ea"/>
                        </a:rPr>
                        <a:t>2学年</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zh-CN" sz="900" u="none" strike="noStrike">
                          <a:effectLst/>
                          <a:latin typeface="+mn-ea"/>
                          <a:ea typeface="+mn-ea"/>
                        </a:rPr>
                        <a:t>双方互认学分，</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机械、材料专业</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dirty="0">
                          <a:effectLst/>
                          <a:latin typeface="+mn-ea"/>
                          <a:ea typeface="+mn-ea"/>
                        </a:rPr>
                        <a:t>每年10月左右</a:t>
                      </a:r>
                      <a:endParaRPr lang="zh-CN" sz="900" b="0" i="0" u="none" strike="noStrike" dirty="0">
                        <a:solidFill>
                          <a:srgbClr val="000000"/>
                        </a:solidFill>
                        <a:effectLst/>
                        <a:latin typeface="+mn-ea"/>
                        <a:ea typeface="+mn-ea"/>
                      </a:endParaRPr>
                    </a:p>
                  </a:txBody>
                  <a:tcPr marL="4363" marR="4363" marT="4363" marB="0" anchor="ctr"/>
                </a:tc>
              </a:tr>
              <a:tr h="355611">
                <a:tc vMerge="1">
                  <a:tcPr/>
                </a:tc>
                <a:tc>
                  <a:txBody>
                    <a:bodyPr/>
                    <a:lstStyle/>
                    <a:p>
                      <a:pPr algn="ctr" fontAlgn="ctr"/>
                      <a:r>
                        <a:rPr lang="zh-CN" sz="900" u="none" strike="noStrike">
                          <a:effectLst/>
                          <a:latin typeface="+mn-ea"/>
                          <a:ea typeface="+mn-ea"/>
                        </a:rPr>
                        <a:t>校际交流</a:t>
                      </a:r>
                      <a:endParaRPr lang="zh-CN" sz="900" b="0" i="0" u="none" strike="noStrike">
                        <a:solidFill>
                          <a:srgbClr val="000000"/>
                        </a:solidFill>
                        <a:effectLst/>
                        <a:latin typeface="+mn-ea"/>
                        <a:ea typeface="+mn-ea"/>
                      </a:endParaRPr>
                    </a:p>
                  </a:txBody>
                  <a:tcPr marL="4363" marR="4363" marT="4363" marB="0" anchor="ctr"/>
                </a:tc>
                <a:tc vMerge="1">
                  <a:tcPr/>
                </a:tc>
                <a:tc>
                  <a:txBody>
                    <a:bodyPr/>
                    <a:lstStyle/>
                    <a:p>
                      <a:pPr algn="ctr" fontAlgn="ctr"/>
                      <a:r>
                        <a:rPr lang="zh-CN" sz="900" u="none" strike="noStrike">
                          <a:effectLst/>
                          <a:latin typeface="+mn-ea"/>
                          <a:ea typeface="+mn-ea"/>
                        </a:rPr>
                        <a:t>颁发我校学士学位和对方硕士学位</a:t>
                      </a:r>
                      <a:endParaRPr lang="zh-CN" sz="900" b="0" i="0" u="none" strike="noStrike">
                        <a:solidFill>
                          <a:srgbClr val="000000"/>
                        </a:solidFill>
                        <a:effectLst/>
                        <a:latin typeface="+mn-ea"/>
                        <a:ea typeface="+mn-ea"/>
                      </a:endParaRPr>
                    </a:p>
                  </a:txBody>
                  <a:tcPr marL="4363" marR="4363" marT="4363" marB="0" anchor="ctr"/>
                </a:tc>
                <a:tc vMerge="1">
                  <a:tcPr/>
                </a:tc>
                <a:tc vMerge="1">
                  <a:tcPr/>
                </a:tc>
              </a:tr>
              <a:tr h="506831">
                <a:tc>
                  <a:txBody>
                    <a:bodyPr/>
                    <a:lstStyle/>
                    <a:p>
                      <a:pPr algn="ctr" fontAlgn="ctr"/>
                      <a:r>
                        <a:rPr lang="zh-CN" sz="900" u="none" strike="noStrike">
                          <a:effectLst/>
                          <a:latin typeface="+mn-ea"/>
                          <a:ea typeface="+mn-ea"/>
                        </a:rPr>
                        <a:t>巴黎南11大学、巴黎第六大学、</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en-US" sz="900" u="none" strike="noStrike" dirty="0">
                          <a:effectLst/>
                          <a:latin typeface="+mn-ea"/>
                          <a:ea typeface="+mn-ea"/>
                        </a:rPr>
                        <a:t>3+X</a:t>
                      </a:r>
                      <a:endParaRPr lang="zh-CN" sz="900" b="0" i="0" u="none" strike="noStrike" dirty="0">
                        <a:solidFill>
                          <a:srgbClr val="000000"/>
                        </a:solidFill>
                        <a:effectLst/>
                        <a:latin typeface="+mn-ea"/>
                        <a:ea typeface="+mn-ea"/>
                      </a:endParaRPr>
                    </a:p>
                  </a:txBody>
                  <a:tcPr marL="4363" marR="4363" marT="4363" marB="0" anchor="ctr"/>
                </a:tc>
                <a:tc rowSpan="2">
                  <a:txBody>
                    <a:bodyPr/>
                    <a:lstStyle/>
                    <a:p>
                      <a:pPr algn="ctr" fontAlgn="ctr"/>
                      <a:r>
                        <a:rPr lang="en-US" sz="900" u="none" strike="noStrike">
                          <a:effectLst/>
                          <a:latin typeface="+mn-ea"/>
                          <a:ea typeface="+mn-ea"/>
                        </a:rPr>
                        <a:t>3学年</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双方学校互认学分，颁发我校学士学位和对方工程师证书或硕士学位证书</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光电专业</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dirty="0">
                          <a:effectLst/>
                          <a:latin typeface="+mn-ea"/>
                          <a:ea typeface="+mn-ea"/>
                        </a:rPr>
                        <a:t>每年10月左右</a:t>
                      </a:r>
                      <a:endParaRPr lang="zh-CN" sz="900" b="0" i="0" u="none" strike="noStrike" dirty="0">
                        <a:solidFill>
                          <a:srgbClr val="000000"/>
                        </a:solidFill>
                        <a:effectLst/>
                        <a:latin typeface="+mn-ea"/>
                        <a:ea typeface="+mn-ea"/>
                      </a:endParaRPr>
                    </a:p>
                  </a:txBody>
                  <a:tcPr marL="4363" marR="4363" marT="4363" marB="0" anchor="ctr"/>
                </a:tc>
              </a:tr>
              <a:tr h="267963">
                <a:tc>
                  <a:txBody>
                    <a:bodyPr/>
                    <a:lstStyle/>
                    <a:p>
                      <a:pPr algn="ctr" fontAlgn="ctr"/>
                      <a:r>
                        <a:rPr lang="zh-CN" sz="900" u="none" strike="noStrike">
                          <a:effectLst/>
                          <a:latin typeface="+mn-ea"/>
                          <a:ea typeface="+mn-ea"/>
                        </a:rPr>
                        <a:t>斯塔拉斯堡大学、里昂一大</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zh-CN" sz="900" u="none" strike="noStrike">
                          <a:effectLst/>
                          <a:latin typeface="+mn-ea"/>
                          <a:ea typeface="+mn-ea"/>
                        </a:rPr>
                        <a:t>校际交流</a:t>
                      </a:r>
                      <a:endParaRPr lang="zh-CN" sz="900" b="0" i="0" u="none" strike="noStrike">
                        <a:solidFill>
                          <a:srgbClr val="000000"/>
                        </a:solidFill>
                        <a:effectLst/>
                        <a:latin typeface="+mn-ea"/>
                        <a:ea typeface="+mn-ea"/>
                      </a:endParaRPr>
                    </a:p>
                  </a:txBody>
                  <a:tcPr marL="4363" marR="4363" marT="4363" marB="0" anchor="ctr"/>
                </a:tc>
                <a:tc vMerge="1">
                  <a:tcPr/>
                </a:tc>
                <a:tc vMerge="1">
                  <a:tcPr/>
                </a:tc>
                <a:tc vMerge="1">
                  <a:tcPr/>
                </a:tc>
                <a:tc vMerge="1">
                  <a:tcPr/>
                </a:tc>
              </a:tr>
              <a:tr h="355611">
                <a:tc rowSpan="2">
                  <a:txBody>
                    <a:bodyPr/>
                    <a:lstStyle/>
                    <a:p>
                      <a:pPr algn="ctr" fontAlgn="ctr"/>
                      <a:r>
                        <a:rPr lang="zh-CN" sz="900" u="none" strike="noStrike">
                          <a:effectLst/>
                          <a:latin typeface="+mn-ea"/>
                          <a:ea typeface="+mn-ea"/>
                        </a:rPr>
                        <a:t>美国东北大学</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en-US" sz="900" u="none" strike="noStrike">
                          <a:effectLst/>
                          <a:latin typeface="+mn-ea"/>
                          <a:ea typeface="+mn-ea"/>
                        </a:rPr>
                        <a:t>3+2</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en-US" sz="900" u="none" strike="noStrike">
                          <a:effectLst/>
                          <a:latin typeface="+mn-ea"/>
                          <a:ea typeface="+mn-ea"/>
                        </a:rPr>
                        <a:t>2学年</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zh-CN" sz="900" u="none" strike="noStrike">
                          <a:effectLst/>
                          <a:latin typeface="+mn-ea"/>
                          <a:ea typeface="+mn-ea"/>
                        </a:rPr>
                        <a:t>双方互认学分，颁发我校学士</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光电专业</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每年10月左右</a:t>
                      </a:r>
                      <a:endParaRPr lang="zh-CN" sz="900" b="0" i="0" u="none" strike="noStrike">
                        <a:solidFill>
                          <a:srgbClr val="000000"/>
                        </a:solidFill>
                        <a:effectLst/>
                        <a:latin typeface="+mn-ea"/>
                        <a:ea typeface="+mn-ea"/>
                      </a:endParaRPr>
                    </a:p>
                  </a:txBody>
                  <a:tcPr marL="4363" marR="4363" marT="4363" marB="0" anchor="ctr"/>
                </a:tc>
              </a:tr>
              <a:tr h="267963">
                <a:tc vMerge="1">
                  <a:tcPr/>
                </a:tc>
                <a:tc>
                  <a:txBody>
                    <a:bodyPr/>
                    <a:lstStyle/>
                    <a:p>
                      <a:pPr algn="ctr" fontAlgn="ctr"/>
                      <a:r>
                        <a:rPr lang="zh-CN" sz="900" u="none" strike="noStrike">
                          <a:effectLst/>
                          <a:latin typeface="+mn-ea"/>
                          <a:ea typeface="+mn-ea"/>
                        </a:rPr>
                        <a:t>校际交流</a:t>
                      </a:r>
                      <a:endParaRPr lang="zh-CN" sz="900" b="0" i="0" u="none" strike="noStrike">
                        <a:solidFill>
                          <a:srgbClr val="000000"/>
                        </a:solidFill>
                        <a:effectLst/>
                        <a:latin typeface="+mn-ea"/>
                        <a:ea typeface="+mn-ea"/>
                      </a:endParaRPr>
                    </a:p>
                  </a:txBody>
                  <a:tcPr marL="4363" marR="4363" marT="4363" marB="0" anchor="ctr"/>
                </a:tc>
                <a:tc vMerge="1">
                  <a:tcPr/>
                </a:tc>
                <a:tc>
                  <a:txBody>
                    <a:bodyPr/>
                    <a:lstStyle/>
                    <a:p>
                      <a:pPr algn="ctr" fontAlgn="ctr"/>
                      <a:r>
                        <a:rPr lang="zh-CN" sz="900" u="none" strike="noStrike">
                          <a:effectLst/>
                          <a:latin typeface="+mn-ea"/>
                          <a:ea typeface="+mn-ea"/>
                        </a:rPr>
                        <a:t>学位和对方硕士学位</a:t>
                      </a:r>
                      <a:endParaRPr lang="zh-CN" sz="900" b="0" i="0" u="none" strike="noStrike">
                        <a:solidFill>
                          <a:srgbClr val="000000"/>
                        </a:solidFill>
                        <a:effectLst/>
                        <a:latin typeface="+mn-ea"/>
                        <a:ea typeface="+mn-ea"/>
                      </a:endParaRPr>
                    </a:p>
                  </a:txBody>
                  <a:tcPr marL="4363" marR="4363" marT="4363" marB="0" anchor="ctr"/>
                </a:tc>
                <a:tc vMerge="1">
                  <a:tcPr/>
                </a:tc>
                <a:tc vMerge="1">
                  <a:tcPr/>
                </a:tc>
              </a:tr>
              <a:tr h="355611">
                <a:tc rowSpan="2">
                  <a:txBody>
                    <a:bodyPr/>
                    <a:lstStyle/>
                    <a:p>
                      <a:pPr algn="ctr" fontAlgn="ctr"/>
                      <a:r>
                        <a:rPr lang="zh-CN" sz="900" u="none" strike="noStrike">
                          <a:effectLst/>
                          <a:latin typeface="+mn-ea"/>
                          <a:ea typeface="+mn-ea"/>
                        </a:rPr>
                        <a:t>美国戴顿大学</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en-US" sz="900" u="none" strike="noStrike">
                          <a:effectLst/>
                          <a:latin typeface="+mn-ea"/>
                          <a:ea typeface="+mn-ea"/>
                        </a:rPr>
                        <a:t>3+2</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en-US" sz="900" u="none" strike="noStrike">
                          <a:effectLst/>
                          <a:latin typeface="+mn-ea"/>
                          <a:ea typeface="+mn-ea"/>
                        </a:rPr>
                        <a:t>2学年</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zh-CN" sz="900" u="none" strike="noStrike">
                          <a:effectLst/>
                          <a:latin typeface="+mn-ea"/>
                          <a:ea typeface="+mn-ea"/>
                        </a:rPr>
                        <a:t>双方互认学分，颁发我校学士</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光电专业</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每年10月左右</a:t>
                      </a:r>
                      <a:endParaRPr lang="zh-CN" sz="900" b="0" i="0" u="none" strike="noStrike">
                        <a:solidFill>
                          <a:srgbClr val="000000"/>
                        </a:solidFill>
                        <a:effectLst/>
                        <a:latin typeface="+mn-ea"/>
                        <a:ea typeface="+mn-ea"/>
                      </a:endParaRPr>
                    </a:p>
                  </a:txBody>
                  <a:tcPr marL="4363" marR="4363" marT="4363" marB="0" anchor="ctr"/>
                </a:tc>
              </a:tr>
              <a:tr h="267963">
                <a:tc vMerge="1">
                  <a:tcPr/>
                </a:tc>
                <a:tc>
                  <a:txBody>
                    <a:bodyPr/>
                    <a:lstStyle/>
                    <a:p>
                      <a:pPr algn="ctr" fontAlgn="ctr"/>
                      <a:r>
                        <a:rPr lang="zh-CN" sz="900" u="none" strike="noStrike">
                          <a:effectLst/>
                          <a:latin typeface="+mn-ea"/>
                          <a:ea typeface="+mn-ea"/>
                        </a:rPr>
                        <a:t>校际交流</a:t>
                      </a:r>
                      <a:endParaRPr lang="zh-CN" sz="900" b="0" i="0" u="none" strike="noStrike">
                        <a:solidFill>
                          <a:srgbClr val="000000"/>
                        </a:solidFill>
                        <a:effectLst/>
                        <a:latin typeface="+mn-ea"/>
                        <a:ea typeface="+mn-ea"/>
                      </a:endParaRPr>
                    </a:p>
                  </a:txBody>
                  <a:tcPr marL="4363" marR="4363" marT="4363" marB="0" anchor="ctr"/>
                </a:tc>
                <a:tc vMerge="1">
                  <a:tcPr/>
                </a:tc>
                <a:tc>
                  <a:txBody>
                    <a:bodyPr/>
                    <a:lstStyle/>
                    <a:p>
                      <a:pPr algn="ctr" fontAlgn="ctr"/>
                      <a:r>
                        <a:rPr lang="zh-CN" sz="900" u="none" strike="noStrike">
                          <a:effectLst/>
                          <a:latin typeface="+mn-ea"/>
                          <a:ea typeface="+mn-ea"/>
                        </a:rPr>
                        <a:t>学位和对方硕士学位</a:t>
                      </a:r>
                      <a:endParaRPr lang="zh-CN" sz="900" b="0" i="0" u="none" strike="noStrike">
                        <a:solidFill>
                          <a:srgbClr val="000000"/>
                        </a:solidFill>
                        <a:effectLst/>
                        <a:latin typeface="+mn-ea"/>
                        <a:ea typeface="+mn-ea"/>
                      </a:endParaRPr>
                    </a:p>
                  </a:txBody>
                  <a:tcPr marL="4363" marR="4363" marT="4363" marB="0" anchor="ctr"/>
                </a:tc>
                <a:tc vMerge="1">
                  <a:tcPr/>
                </a:tc>
                <a:tc vMerge="1">
                  <a:tcPr/>
                </a:tc>
              </a:tr>
              <a:tr h="255924">
                <a:tc rowSpan="2">
                  <a:txBody>
                    <a:bodyPr/>
                    <a:lstStyle/>
                    <a:p>
                      <a:pPr algn="ctr" fontAlgn="ctr"/>
                      <a:r>
                        <a:rPr lang="zh-CN" sz="900" u="none" strike="noStrike">
                          <a:effectLst/>
                          <a:latin typeface="+mn-ea"/>
                          <a:ea typeface="+mn-ea"/>
                        </a:rPr>
                        <a:t>加拿大滑铁卢大学</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en-US" sz="900" u="none" strike="noStrike">
                          <a:effectLst/>
                          <a:latin typeface="+mn-ea"/>
                          <a:ea typeface="+mn-ea"/>
                        </a:rPr>
                        <a:t>2+2</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en-US" sz="900" u="none" strike="noStrike">
                          <a:effectLst/>
                          <a:latin typeface="+mn-ea"/>
                          <a:ea typeface="+mn-ea"/>
                        </a:rPr>
                        <a:t>2学年</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zh-CN" sz="900" u="none" strike="noStrike">
                          <a:effectLst/>
                          <a:latin typeface="+mn-ea"/>
                          <a:ea typeface="+mn-ea"/>
                        </a:rPr>
                        <a:t>双方学校互认学分，</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物理、生命科学院专业</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每年10月左右</a:t>
                      </a:r>
                      <a:endParaRPr lang="zh-CN" sz="900" b="0" i="0" u="none" strike="noStrike">
                        <a:solidFill>
                          <a:srgbClr val="000000"/>
                        </a:solidFill>
                        <a:effectLst/>
                        <a:latin typeface="+mn-ea"/>
                        <a:ea typeface="+mn-ea"/>
                      </a:endParaRPr>
                    </a:p>
                  </a:txBody>
                  <a:tcPr marL="4363" marR="4363" marT="4363" marB="0" anchor="ctr"/>
                </a:tc>
              </a:tr>
              <a:tr h="180316">
                <a:tc vMerge="1">
                  <a:tcPr/>
                </a:tc>
                <a:tc>
                  <a:txBody>
                    <a:bodyPr/>
                    <a:lstStyle/>
                    <a:p>
                      <a:pPr algn="ctr" fontAlgn="ctr"/>
                      <a:r>
                        <a:rPr lang="zh-CN" sz="900" u="none" strike="noStrike">
                          <a:effectLst/>
                          <a:latin typeface="+mn-ea"/>
                          <a:ea typeface="+mn-ea"/>
                        </a:rPr>
                        <a:t>校际交流</a:t>
                      </a:r>
                      <a:endParaRPr lang="zh-CN" sz="900" b="0" i="0" u="none" strike="noStrike">
                        <a:solidFill>
                          <a:srgbClr val="000000"/>
                        </a:solidFill>
                        <a:effectLst/>
                        <a:latin typeface="+mn-ea"/>
                        <a:ea typeface="+mn-ea"/>
                      </a:endParaRPr>
                    </a:p>
                  </a:txBody>
                  <a:tcPr marL="4363" marR="4363" marT="4363" marB="0" anchor="ctr"/>
                </a:tc>
                <a:tc vMerge="1">
                  <a:tcPr/>
                </a:tc>
                <a:tc>
                  <a:txBody>
                    <a:bodyPr/>
                    <a:lstStyle/>
                    <a:p>
                      <a:pPr algn="ctr" fontAlgn="ctr"/>
                      <a:r>
                        <a:rPr lang="zh-CN" sz="900" u="none" strike="noStrike">
                          <a:effectLst/>
                          <a:latin typeface="+mn-ea"/>
                          <a:ea typeface="+mn-ea"/>
                        </a:rPr>
                        <a:t>颁发两校学士学位</a:t>
                      </a:r>
                      <a:endParaRPr lang="zh-CN" sz="900" b="0" i="0" u="none" strike="noStrike">
                        <a:solidFill>
                          <a:srgbClr val="000000"/>
                        </a:solidFill>
                        <a:effectLst/>
                        <a:latin typeface="+mn-ea"/>
                        <a:ea typeface="+mn-ea"/>
                      </a:endParaRPr>
                    </a:p>
                  </a:txBody>
                  <a:tcPr marL="4363" marR="4363" marT="4363" marB="0" anchor="ctr"/>
                </a:tc>
                <a:tc vMerge="1">
                  <a:tcPr/>
                </a:tc>
                <a:tc vMerge="1">
                  <a:tcPr/>
                </a:tc>
              </a:tr>
              <a:tr h="180316">
                <a:tc rowSpan="2">
                  <a:txBody>
                    <a:bodyPr/>
                    <a:lstStyle/>
                    <a:p>
                      <a:pPr algn="ctr" fontAlgn="ctr"/>
                      <a:r>
                        <a:rPr lang="zh-CN" sz="900" u="none" strike="noStrike" dirty="0">
                          <a:effectLst/>
                          <a:latin typeface="+mn-ea"/>
                          <a:ea typeface="+mn-ea"/>
                        </a:rPr>
                        <a:t>纽约电影学院</a:t>
                      </a:r>
                      <a:endParaRPr lang="zh-CN" sz="900" b="0" i="0" u="none" strike="noStrike" dirty="0">
                        <a:solidFill>
                          <a:srgbClr val="000000"/>
                        </a:solidFill>
                        <a:effectLst/>
                        <a:latin typeface="+mn-ea"/>
                        <a:ea typeface="+mn-ea"/>
                      </a:endParaRPr>
                    </a:p>
                  </a:txBody>
                  <a:tcPr marL="4363" marR="4363" marT="4363" marB="0" anchor="ctr"/>
                </a:tc>
                <a:tc>
                  <a:txBody>
                    <a:bodyPr/>
                    <a:lstStyle/>
                    <a:p>
                      <a:pPr algn="ctr" fontAlgn="ctr"/>
                      <a:r>
                        <a:rPr lang="en-US" sz="900" u="none" strike="noStrike">
                          <a:effectLst/>
                          <a:latin typeface="+mn-ea"/>
                          <a:ea typeface="+mn-ea"/>
                        </a:rPr>
                        <a:t>3+2</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en-US" sz="900" u="none" strike="noStrike">
                          <a:effectLst/>
                          <a:latin typeface="+mn-ea"/>
                          <a:ea typeface="+mn-ea"/>
                        </a:rPr>
                        <a:t>2学年</a:t>
                      </a:r>
                      <a:endParaRPr lang="zh-CN" sz="900" b="0" i="0" u="none" strike="noStrike">
                        <a:solidFill>
                          <a:srgbClr val="000000"/>
                        </a:solidFill>
                        <a:effectLst/>
                        <a:latin typeface="+mn-ea"/>
                        <a:ea typeface="+mn-ea"/>
                      </a:endParaRPr>
                    </a:p>
                  </a:txBody>
                  <a:tcPr marL="4363" marR="4363" marT="4363" marB="0" anchor="ctr"/>
                </a:tc>
                <a:tc>
                  <a:txBody>
                    <a:bodyPr/>
                    <a:lstStyle/>
                    <a:p>
                      <a:pPr algn="ctr" fontAlgn="ctr"/>
                      <a:r>
                        <a:rPr lang="zh-CN" sz="900" u="none" strike="noStrike">
                          <a:effectLst/>
                          <a:latin typeface="+mn-ea"/>
                          <a:ea typeface="+mn-ea"/>
                        </a:rPr>
                        <a:t>我校本科学位，</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新闻学院专业</a:t>
                      </a:r>
                      <a:endParaRPr lang="zh-CN" sz="900" b="0" i="0" u="none" strike="noStrike">
                        <a:solidFill>
                          <a:srgbClr val="000000"/>
                        </a:solidFill>
                        <a:effectLst/>
                        <a:latin typeface="+mn-ea"/>
                        <a:ea typeface="+mn-ea"/>
                      </a:endParaRPr>
                    </a:p>
                  </a:txBody>
                  <a:tcPr marL="4363" marR="4363" marT="4363" marB="0" anchor="ctr"/>
                </a:tc>
                <a:tc rowSpan="2">
                  <a:txBody>
                    <a:bodyPr/>
                    <a:lstStyle/>
                    <a:p>
                      <a:pPr algn="ctr" fontAlgn="ctr"/>
                      <a:r>
                        <a:rPr lang="zh-CN" sz="900" u="none" strike="noStrike">
                          <a:effectLst/>
                          <a:latin typeface="+mn-ea"/>
                          <a:ea typeface="+mn-ea"/>
                        </a:rPr>
                        <a:t>每年10月左右</a:t>
                      </a:r>
                      <a:endParaRPr lang="zh-CN" sz="900" b="0" i="0" u="none" strike="noStrike">
                        <a:solidFill>
                          <a:srgbClr val="000000"/>
                        </a:solidFill>
                        <a:effectLst/>
                        <a:latin typeface="+mn-ea"/>
                        <a:ea typeface="+mn-ea"/>
                      </a:endParaRPr>
                    </a:p>
                  </a:txBody>
                  <a:tcPr marL="4363" marR="4363" marT="4363" marB="0" anchor="ctr"/>
                </a:tc>
              </a:tr>
              <a:tr h="267963">
                <a:tc vMerge="1">
                  <a:tcPr/>
                </a:tc>
                <a:tc>
                  <a:txBody>
                    <a:bodyPr/>
                    <a:lstStyle/>
                    <a:p>
                      <a:pPr algn="ctr" fontAlgn="ctr"/>
                      <a:r>
                        <a:rPr lang="zh-CN" sz="900" u="none" strike="noStrike">
                          <a:effectLst/>
                          <a:latin typeface="+mn-ea"/>
                          <a:ea typeface="+mn-ea"/>
                        </a:rPr>
                        <a:t>校际交流</a:t>
                      </a:r>
                      <a:endParaRPr lang="zh-CN" sz="900" b="0" i="0" u="none" strike="noStrike">
                        <a:solidFill>
                          <a:srgbClr val="000000"/>
                        </a:solidFill>
                        <a:effectLst/>
                        <a:latin typeface="+mn-ea"/>
                        <a:ea typeface="+mn-ea"/>
                      </a:endParaRPr>
                    </a:p>
                  </a:txBody>
                  <a:tcPr marL="4363" marR="4363" marT="4363" marB="0" anchor="ctr"/>
                </a:tc>
                <a:tc vMerge="1">
                  <a:tcPr/>
                </a:tc>
                <a:tc>
                  <a:txBody>
                    <a:bodyPr/>
                    <a:lstStyle/>
                    <a:p>
                      <a:pPr algn="ctr" fontAlgn="ctr"/>
                      <a:r>
                        <a:rPr lang="zh-CN" sz="900" u="none" strike="noStrike" dirty="0">
                          <a:effectLst/>
                          <a:latin typeface="+mn-ea"/>
                          <a:ea typeface="+mn-ea"/>
                        </a:rPr>
                        <a:t>纽约电影学院硕士学位</a:t>
                      </a:r>
                      <a:endParaRPr lang="zh-CN" sz="900" b="0" i="0" u="none" strike="noStrike" dirty="0">
                        <a:solidFill>
                          <a:srgbClr val="000000"/>
                        </a:solidFill>
                        <a:effectLst/>
                        <a:latin typeface="+mn-ea"/>
                        <a:ea typeface="+mn-ea"/>
                      </a:endParaRPr>
                    </a:p>
                  </a:txBody>
                  <a:tcPr marL="4363" marR="4363" marT="4363" marB="0" anchor="ctr"/>
                </a:tc>
                <a:tc vMerge="1">
                  <a:tcPr/>
                </a:tc>
                <a:tc vMerge="1">
                  <a:tcPr/>
                </a:tc>
              </a:tr>
            </a:tbl>
          </a:graphicData>
        </a:graphic>
      </p:graphicFrame>
      <p:sp>
        <p:nvSpPr>
          <p:cNvPr id="6" name="矩形 5"/>
          <p:cNvSpPr/>
          <p:nvPr/>
        </p:nvSpPr>
        <p:spPr>
          <a:xfrm>
            <a:off x="1068906" y="932934"/>
            <a:ext cx="4673074" cy="438582"/>
          </a:xfrm>
          <a:prstGeom prst="rect">
            <a:avLst/>
          </a:prstGeom>
        </p:spPr>
        <p:txBody>
          <a:bodyPr wrap="none">
            <a:spAutoFit/>
          </a:bodyPr>
          <a:lstStyle/>
          <a:p>
            <a:pPr>
              <a:lnSpc>
                <a:spcPct val="90000"/>
              </a:lnSpc>
              <a:spcBef>
                <a:spcPct val="0"/>
              </a:spcBef>
            </a:pPr>
            <a:r>
              <a:rPr lang="zh-CN" altLang="zh-CN" sz="2500" b="1" dirty="0">
                <a:solidFill>
                  <a:srgbClr val="7788B4"/>
                </a:solidFill>
                <a:latin typeface="微软雅黑" panose="020B0503020204020204" pitchFamily="34" charset="-122"/>
                <a:ea typeface="微软雅黑" panose="020B0503020204020204" pitchFamily="34" charset="-122"/>
                <a:cs typeface="+mj-cs"/>
              </a:rPr>
              <a:t>华中科技大学校际交流项目列表</a:t>
            </a:r>
            <a:endParaRPr lang="zh-CN" altLang="en-US" sz="2500" b="1" dirty="0">
              <a:solidFill>
                <a:srgbClr val="7788B4"/>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0952" y="857759"/>
            <a:ext cx="3487316" cy="680549"/>
          </a:xfrm>
        </p:spPr>
        <p:txBody>
          <a:bodyPr>
            <a:normAutofit/>
          </a:bodyPr>
          <a:lstStyle/>
          <a:p>
            <a:r>
              <a:rPr lang="zh-CN" altLang="en-US" dirty="0" smtClean="0"/>
              <a:t>本科生海外访学计划</a:t>
            </a:r>
            <a:endParaRPr lang="zh-CN" altLang="en-US" dirty="0"/>
          </a:p>
        </p:txBody>
      </p:sp>
      <p:grpSp>
        <p:nvGrpSpPr>
          <p:cNvPr id="10" name="组合 9"/>
          <p:cNvGrpSpPr/>
          <p:nvPr/>
        </p:nvGrpSpPr>
        <p:grpSpPr>
          <a:xfrm>
            <a:off x="416295" y="1916113"/>
            <a:ext cx="4646295" cy="4569996"/>
            <a:chOff x="825870" y="1906588"/>
            <a:chExt cx="4646295" cy="4569996"/>
          </a:xfrm>
        </p:grpSpPr>
        <p:pic>
          <p:nvPicPr>
            <p:cNvPr id="3" name="图片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770" y="1906588"/>
              <a:ext cx="1916113"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5" name="Picture 5" descr="C:\Users\Administrator\Desktop\2017042083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595" y="4449763"/>
              <a:ext cx="1906588"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Users\Administrator\Desktop\2016110179008.jpg"/>
            <p:cNvPicPr>
              <a:picLocks noChangeAspect="1" noChangeArrowheads="1"/>
            </p:cNvPicPr>
            <p:nvPr/>
          </p:nvPicPr>
          <p:blipFill>
            <a:blip r:embed="rId3" cstate="print">
              <a:extLst>
                <a:ext uri="{28A0092B-C50C-407E-A947-70E740481C1C}">
                  <a14:useLocalDpi xmlns:a14="http://schemas.microsoft.com/office/drawing/2010/main" val="0"/>
                </a:ext>
              </a:extLst>
            </a:blip>
            <a:srcRect b="14360"/>
            <a:stretch>
              <a:fillRect/>
            </a:stretch>
          </p:blipFill>
          <p:spPr bwMode="auto">
            <a:xfrm>
              <a:off x="1314820" y="4446588"/>
              <a:ext cx="18097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C:\Users\Administrator\Desktop\mmexport1496288959892.jpg"/>
            <p:cNvPicPr>
              <a:picLocks noChangeAspect="1" noChangeArrowheads="1"/>
            </p:cNvPicPr>
            <p:nvPr/>
          </p:nvPicPr>
          <p:blipFill>
            <a:blip r:embed="rId4">
              <a:extLst>
                <a:ext uri="{28A0092B-C50C-407E-A947-70E740481C1C}">
                  <a14:useLocalDpi xmlns:a14="http://schemas.microsoft.com/office/drawing/2010/main" val="0"/>
                </a:ext>
              </a:extLst>
            </a:blip>
            <a:srcRect b="9152"/>
            <a:stretch>
              <a:fillRect/>
            </a:stretch>
          </p:blipFill>
          <p:spPr bwMode="auto">
            <a:xfrm>
              <a:off x="3143620" y="1906588"/>
              <a:ext cx="18288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C:\Users\Administrator\Desktop\mmexport1496288943067.jpg"/>
            <p:cNvPicPr>
              <a:picLocks noChangeAspect="1" noChangeArrowheads="1"/>
            </p:cNvPicPr>
            <p:nvPr/>
          </p:nvPicPr>
          <p:blipFill>
            <a:blip r:embed="rId5">
              <a:extLst>
                <a:ext uri="{28A0092B-C50C-407E-A947-70E740481C1C}">
                  <a14:useLocalDpi xmlns:a14="http://schemas.microsoft.com/office/drawing/2010/main" val="0"/>
                </a:ext>
              </a:extLst>
            </a:blip>
            <a:srcRect l="2817" t="4643" r="-2817" b="11789"/>
            <a:stretch>
              <a:fillRect/>
            </a:stretch>
          </p:blipFill>
          <p:spPr bwMode="auto">
            <a:xfrm>
              <a:off x="1295770" y="3152775"/>
              <a:ext cx="379095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1"/>
            <p:cNvSpPr>
              <a:spLocks noChangeArrowheads="1"/>
            </p:cNvSpPr>
            <p:nvPr/>
          </p:nvSpPr>
          <p:spPr bwMode="auto">
            <a:xfrm>
              <a:off x="825870" y="5830253"/>
              <a:ext cx="46462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Arial" panose="020B0604020202020204" pitchFamily="34" charset="0"/>
                  <a:ea typeface="宋体" panose="02010600030101010101" pitchFamily="2" charset="-122"/>
                </a:defRPr>
              </a:lvl1pPr>
              <a:lvl2pPr eaLnBrk="0" hangingPunct="0">
                <a:defRPr sz="2000" b="1">
                  <a:solidFill>
                    <a:schemeClr val="tx1"/>
                  </a:solidFill>
                  <a:latin typeface="Arial" panose="020B0604020202020204" pitchFamily="34" charset="0"/>
                  <a:ea typeface="宋体" panose="02010600030101010101" pitchFamily="2" charset="-122"/>
                </a:defRPr>
              </a:lvl2pPr>
              <a:lvl3pPr eaLnBrk="0" hangingPunct="0">
                <a:defRPr sz="2000" b="1">
                  <a:solidFill>
                    <a:schemeClr val="tx1"/>
                  </a:solidFill>
                  <a:latin typeface="Arial" panose="020B0604020202020204" pitchFamily="34" charset="0"/>
                  <a:ea typeface="宋体" panose="02010600030101010101" pitchFamily="2" charset="-122"/>
                </a:defRPr>
              </a:lvl3pPr>
              <a:lvl4pPr eaLnBrk="0" hangingPunct="0">
                <a:defRPr sz="2000" b="1">
                  <a:solidFill>
                    <a:schemeClr val="tx1"/>
                  </a:solidFill>
                  <a:latin typeface="Arial" panose="020B0604020202020204" pitchFamily="34" charset="0"/>
                  <a:ea typeface="宋体" panose="02010600030101010101" pitchFamily="2" charset="-122"/>
                </a:defRPr>
              </a:lvl4pPr>
              <a:lvl5pPr eaLnBrk="0" hangingPunct="0">
                <a:defRPr sz="2000" b="1">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 typeface="Wingdings" panose="05000000000000000000" pitchFamily="2" charset="2"/>
                <a:buNone/>
                <a:defRPr/>
              </a:pPr>
              <a:r>
                <a:rPr kumimoji="0" lang="zh-CN" altLang="zh-CN" sz="18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rPr>
                <a:t>交流大学：哈佛、斯坦福、加州伯克利、剑桥、耶鲁、伯明翰、曼切斯特、康奈尔等。</a:t>
              </a:r>
              <a:endParaRPr kumimoji="0" lang="zh-CN" altLang="zh-CN" sz="18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endParaRPr>
            </a:p>
          </p:txBody>
        </p:sp>
      </p:grpSp>
      <p:sp>
        <p:nvSpPr>
          <p:cNvPr id="11" name="文本框 10"/>
          <p:cNvSpPr txBox="1"/>
          <p:nvPr/>
        </p:nvSpPr>
        <p:spPr>
          <a:xfrm>
            <a:off x="5221605" y="1809115"/>
            <a:ext cx="6382385" cy="4062651"/>
          </a:xfrm>
          <a:prstGeom prst="rect">
            <a:avLst/>
          </a:prstGeom>
          <a:noFill/>
        </p:spPr>
        <p:txBody>
          <a:bodyPr wrap="square" rtlCol="0" anchor="t">
            <a:spAutoFit/>
          </a:bodyPr>
          <a:lstStyle/>
          <a:p>
            <a:pPr marL="0" marR="0" lvl="0" indent="0" algn="just" defTabSz="914400" rtl="0" eaLnBrk="0" fontAlgn="auto" latinLnBrk="0" hangingPunct="0">
              <a:lnSpc>
                <a:spcPct val="150000"/>
              </a:lnSpc>
              <a:spcBef>
                <a:spcPts val="0"/>
              </a:spcBef>
              <a:spcAft>
                <a:spcPts val="0"/>
              </a:spcAft>
              <a:buClrTx/>
              <a:buSzTx/>
              <a:buFontTx/>
              <a:buNone/>
              <a:defRPr/>
            </a:pPr>
            <a:r>
              <a:rPr kumimoji="0" lang="zh-CN" altLang="en-US" sz="2400" b="1" i="0" u="none" strike="noStrike" kern="100" cap="none" spc="0" normalizeH="0" baseline="0" noProof="0" dirty="0" smtClean="0">
                <a:ln>
                  <a:noFill/>
                </a:ln>
                <a:solidFill>
                  <a:srgbClr val="546276"/>
                </a:solidFill>
                <a:effectLst/>
                <a:uLnTx/>
                <a:uFillTx/>
                <a:latin typeface="微软雅黑" panose="020B0503020204020204" pitchFamily="34" charset="-122"/>
                <a:ea typeface="微软雅黑" panose="020B0503020204020204" pitchFamily="34" charset="-122"/>
                <a:cs typeface="+mn-ea"/>
                <a:sym typeface="+mn-ea"/>
              </a:rPr>
              <a:t>形式多样</a:t>
            </a:r>
            <a:endParaRPr kumimoji="0" lang="zh-CN" altLang="en-US" sz="1400" b="0" i="0" u="none" strike="noStrike" kern="100" cap="none" spc="0" normalizeH="0" baseline="0" noProof="0" dirty="0" smtClean="0">
              <a:ln>
                <a:noFill/>
              </a:ln>
              <a:solidFill>
                <a:srgbClr val="546276"/>
              </a:solidFill>
              <a:effectLst/>
              <a:uLnTx/>
              <a:uFillTx/>
              <a:latin typeface="微软雅黑" panose="020B0503020204020204" pitchFamily="34" charset="-122"/>
              <a:ea typeface="微软雅黑" panose="020B0503020204020204" pitchFamily="34" charset="-122"/>
              <a:cs typeface="+mn-ea"/>
              <a:sym typeface="+mn-ea"/>
            </a:endParaRPr>
          </a:p>
          <a:p>
            <a:pPr marL="285750" marR="0" lvl="0" indent="-285750" algn="just" defTabSz="914400" rtl="0" eaLnBrk="0" fontAlgn="auto" latinLnBrk="0" hangingPunct="0">
              <a:lnSpc>
                <a:spcPct val="150000"/>
              </a:lnSpc>
              <a:spcBef>
                <a:spcPts val="0"/>
              </a:spcBef>
              <a:spcAft>
                <a:spcPts val="0"/>
              </a:spcAft>
              <a:buClrTx/>
              <a:buSzTx/>
              <a:buFont typeface="Wingdings" panose="05000000000000000000" charset="0"/>
              <a:buChar char=""/>
              <a:defRPr/>
            </a:pPr>
            <a:r>
              <a:rPr kumimoji="0" lang="zh-CN" altLang="en-US"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rPr>
              <a:t>采取</a:t>
            </a:r>
            <a:r>
              <a:rPr kumimoji="0" lang="zh-CN" altLang="zh-CN"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rPr>
              <a:t>联合培养、交换留学、暑期课程、海外实践实习、参加学术交流和学科竞赛等</a:t>
            </a:r>
            <a:r>
              <a:rPr kumimoji="0" lang="zh-CN" altLang="zh-CN"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rPr>
              <a:t>形式</a:t>
            </a:r>
            <a:endParaRPr kumimoji="0" lang="en-US" altLang="zh-CN"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auto" latinLnBrk="0" hangingPunct="0">
              <a:lnSpc>
                <a:spcPct val="150000"/>
              </a:lnSpc>
              <a:spcBef>
                <a:spcPts val="0"/>
              </a:spcBef>
              <a:spcAft>
                <a:spcPts val="0"/>
              </a:spcAft>
              <a:buClrTx/>
              <a:buSzTx/>
              <a:buFontTx/>
              <a:buNone/>
              <a:defRPr/>
            </a:pPr>
            <a:r>
              <a:rPr kumimoji="0" lang="zh-CN" altLang="en-US" sz="2400" b="1" i="0" u="none" strike="noStrike" kern="100" cap="none" spc="0" normalizeH="0" baseline="0" noProof="0" dirty="0" smtClean="0">
                <a:ln>
                  <a:noFill/>
                </a:ln>
                <a:solidFill>
                  <a:srgbClr val="546276"/>
                </a:solidFill>
                <a:effectLst/>
                <a:uLnTx/>
                <a:uFillTx/>
                <a:latin typeface="微软雅黑" panose="020B0503020204020204" pitchFamily="34" charset="-122"/>
                <a:ea typeface="微软雅黑" panose="020B0503020204020204" pitchFamily="34" charset="-122"/>
                <a:cs typeface="+mn-ea"/>
                <a:sym typeface="+mn-ea"/>
              </a:rPr>
              <a:t>增幅迅猛</a:t>
            </a:r>
            <a:endParaRPr kumimoji="0" lang="zh-CN" altLang="en-US" sz="1400" b="0" i="0" u="none" strike="noStrike" kern="100" cap="none" spc="0" normalizeH="0" baseline="0" noProof="0" dirty="0" smtClean="0">
              <a:ln>
                <a:noFill/>
              </a:ln>
              <a:solidFill>
                <a:srgbClr val="546276"/>
              </a:solidFill>
              <a:effectLst/>
              <a:uLnTx/>
              <a:uFillTx/>
              <a:latin typeface="微软雅黑" panose="020B0503020204020204" pitchFamily="34" charset="-122"/>
              <a:ea typeface="微软雅黑" panose="020B0503020204020204" pitchFamily="34" charset="-122"/>
              <a:cs typeface="+mn-ea"/>
              <a:sym typeface="+mn-ea"/>
            </a:endParaRPr>
          </a:p>
          <a:p>
            <a:pPr marL="285750" marR="0" lvl="0" indent="-285750" algn="just" defTabSz="914400" rtl="0" eaLnBrk="0" fontAlgn="auto" latinLnBrk="0" hangingPunct="0">
              <a:lnSpc>
                <a:spcPct val="150000"/>
              </a:lnSpc>
              <a:spcBef>
                <a:spcPts val="0"/>
              </a:spcBef>
              <a:spcAft>
                <a:spcPts val="0"/>
              </a:spcAft>
              <a:buClrTx/>
              <a:buSzTx/>
              <a:buFont typeface="Wingdings" panose="05000000000000000000" charset="0"/>
              <a:buChar char=""/>
              <a:defRPr/>
            </a:pPr>
            <a:r>
              <a:rPr kumimoji="0"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2016</a:t>
            </a:r>
            <a:r>
              <a:rPr kumimoji="0"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年本科生</a:t>
            </a:r>
            <a:r>
              <a:rPr kumimoji="0" lang="zh-CN" altLang="en-US"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海外访学</a:t>
            </a:r>
            <a:r>
              <a:rPr kumimoji="0"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约</a:t>
            </a:r>
            <a:r>
              <a:rPr kumimoji="0"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900</a:t>
            </a:r>
            <a:r>
              <a:rPr kumimoji="0"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人</a:t>
            </a:r>
            <a:r>
              <a:rPr kumimoji="0" lang="zh-CN" altLang="zh-CN"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a:t>
            </a:r>
            <a:r>
              <a:rPr kumimoji="0"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2017年上半年即达约1</a:t>
            </a:r>
            <a:r>
              <a:rPr kumimoji="0" lang="en-US"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2</a:t>
            </a:r>
            <a:r>
              <a:rPr kumimoji="0"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00人</a:t>
            </a:r>
            <a:endParaRPr kumimoji="0"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just" defTabSz="914400" rtl="0" eaLnBrk="0" fontAlgn="auto" latinLnBrk="0" hangingPunct="0">
              <a:lnSpc>
                <a:spcPct val="150000"/>
              </a:lnSpc>
              <a:spcBef>
                <a:spcPts val="0"/>
              </a:spcBef>
              <a:spcAft>
                <a:spcPts val="0"/>
              </a:spcAft>
              <a:buClrTx/>
              <a:buSzTx/>
              <a:buFont typeface="Wingdings" panose="05000000000000000000" charset="0"/>
              <a:buNone/>
              <a:defRPr/>
            </a:pPr>
            <a:r>
              <a:rPr kumimoji="0" lang="zh-CN" altLang="en-US" sz="2400" b="1" i="0" u="none" strike="noStrike" kern="100" cap="none" spc="0" normalizeH="0" baseline="0" noProof="0" dirty="0" smtClean="0">
                <a:ln>
                  <a:noFill/>
                </a:ln>
                <a:solidFill>
                  <a:srgbClr val="546276"/>
                </a:solidFill>
                <a:effectLst/>
                <a:uLnTx/>
                <a:uFillTx/>
                <a:latin typeface="微软雅黑" panose="020B0503020204020204" pitchFamily="34" charset="-122"/>
                <a:ea typeface="微软雅黑" panose="020B0503020204020204" pitchFamily="34" charset="-122"/>
                <a:cs typeface="+mn-ea"/>
                <a:sym typeface="+mn-ea"/>
              </a:rPr>
              <a:t>不吝投入</a:t>
            </a:r>
            <a:endParaRPr kumimoji="0" lang="zh-CN" altLang="en-US" sz="1400" b="0" i="0" u="none" strike="noStrike" kern="100" cap="none" spc="0" normalizeH="0" baseline="0" noProof="0" dirty="0" smtClean="0">
              <a:ln>
                <a:noFill/>
              </a:ln>
              <a:solidFill>
                <a:srgbClr val="546276"/>
              </a:solidFill>
              <a:effectLst/>
              <a:uLnTx/>
              <a:uFillTx/>
              <a:latin typeface="微软雅黑" panose="020B0503020204020204" pitchFamily="34" charset="-122"/>
              <a:ea typeface="微软雅黑" panose="020B0503020204020204" pitchFamily="34" charset="-122"/>
              <a:cs typeface="+mn-ea"/>
              <a:sym typeface="+mn-ea"/>
            </a:endParaRPr>
          </a:p>
          <a:p>
            <a:pPr marL="285750" marR="0" lvl="0" indent="-285750" algn="just" defTabSz="914400" rtl="0" eaLnBrk="0" fontAlgn="auto" latinLnBrk="0" hangingPunct="0">
              <a:lnSpc>
                <a:spcPct val="150000"/>
              </a:lnSpc>
              <a:spcBef>
                <a:spcPts val="0"/>
              </a:spcBef>
              <a:spcAft>
                <a:spcPts val="0"/>
              </a:spcAft>
              <a:buClrTx/>
              <a:buSzTx/>
              <a:buFont typeface="Wingdings" panose="05000000000000000000" charset="0"/>
              <a:buChar char=""/>
              <a:defRPr/>
            </a:pPr>
            <a:r>
              <a:rPr kumimoji="0" lang="en-US" altLang="zh-CN"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2017</a:t>
            </a:r>
            <a:r>
              <a:rPr kumimoji="0" lang="zh-CN" altLang="en-US"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年上半年资助额度超过</a:t>
            </a:r>
            <a:r>
              <a:rPr kumimoji="0" lang="en-US" altLang="zh-CN"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1600</a:t>
            </a:r>
            <a:r>
              <a:rPr kumimoji="0" lang="zh-CN" altLang="en-US"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万</a:t>
            </a:r>
            <a:r>
              <a:rPr kumimoji="0" lang="zh-CN" altLang="en-US" sz="2000" b="0" i="0" u="none" strike="noStrike" kern="1200" cap="none" spc="0" normalizeH="0" baseline="0" noProof="0" dirty="0" smtClean="0">
                <a:ln>
                  <a:noFill/>
                </a:ln>
                <a:solidFill>
                  <a:srgbClr val="5A647D"/>
                </a:solidFill>
                <a:effectLst/>
                <a:uLnTx/>
                <a:uFillTx/>
                <a:latin typeface="微软雅黑" panose="020B0503020204020204" pitchFamily="34" charset="-122"/>
                <a:ea typeface="微软雅黑" panose="020B0503020204020204" pitchFamily="34" charset="-122"/>
                <a:cs typeface="+mn-cs"/>
                <a:sym typeface="+mn-ea"/>
              </a:rPr>
              <a:t>元</a:t>
            </a:r>
            <a:endParaRPr kumimoji="0" lang="zh-CN" altLang="en-US" sz="2000" b="0" i="0" u="none" strike="noStrike" kern="1200" cap="none" spc="0" normalizeH="0" baseline="0" noProof="0" dirty="0">
              <a:ln>
                <a:noFill/>
              </a:ln>
              <a:solidFill>
                <a:srgbClr val="5A647D"/>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业界翘楚</a:t>
            </a:r>
            <a:endParaRPr lang="zh-CN" altLang="en-US" dirty="0"/>
          </a:p>
        </p:txBody>
      </p:sp>
      <p:grpSp>
        <p:nvGrpSpPr>
          <p:cNvPr id="13" name="组合 12"/>
          <p:cNvGrpSpPr/>
          <p:nvPr/>
        </p:nvGrpSpPr>
        <p:grpSpPr>
          <a:xfrm>
            <a:off x="727180" y="1623994"/>
            <a:ext cx="2556561" cy="2672935"/>
            <a:chOff x="727180" y="1623994"/>
            <a:chExt cx="2556561" cy="2672935"/>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7180" y="1623994"/>
              <a:ext cx="2556561" cy="2289611"/>
            </a:xfrm>
            <a:prstGeom prst="rect">
              <a:avLst/>
            </a:prstGeom>
          </p:spPr>
        </p:pic>
        <p:sp>
          <p:nvSpPr>
            <p:cNvPr id="10" name="矩形 9"/>
            <p:cNvSpPr/>
            <p:nvPr/>
          </p:nvSpPr>
          <p:spPr>
            <a:xfrm>
              <a:off x="1014678" y="3927597"/>
              <a:ext cx="1906292" cy="369332"/>
            </a:xfrm>
            <a:prstGeom prst="rect">
              <a:avLst/>
            </a:prstGeom>
          </p:spPr>
          <p:txBody>
            <a:bodyPr wrap="none">
              <a:spAutoFit/>
            </a:bodyPr>
            <a:lstStyle/>
            <a:p>
              <a:pPr algn="ctr"/>
              <a:r>
                <a:rPr lang="zh-CN" altLang="en-US" dirty="0"/>
                <a:t>张</a:t>
              </a:r>
              <a:r>
                <a:rPr lang="zh-CN" altLang="en-US" dirty="0" smtClean="0"/>
                <a:t>小龙  微</a:t>
              </a:r>
              <a:r>
                <a:rPr lang="zh-CN" altLang="en-US" dirty="0"/>
                <a:t>信之</a:t>
              </a:r>
              <a:r>
                <a:rPr lang="zh-CN" altLang="en-US" dirty="0" smtClean="0"/>
                <a:t>父</a:t>
              </a:r>
              <a:endParaRPr lang="en-US" altLang="zh-CN" dirty="0" smtClean="0"/>
            </a:p>
          </p:txBody>
        </p:sp>
      </p:grpSp>
      <p:grpSp>
        <p:nvGrpSpPr>
          <p:cNvPr id="16" name="组合 15"/>
          <p:cNvGrpSpPr/>
          <p:nvPr/>
        </p:nvGrpSpPr>
        <p:grpSpPr>
          <a:xfrm>
            <a:off x="4427796" y="4441411"/>
            <a:ext cx="2893200" cy="2330090"/>
            <a:chOff x="2273177" y="4435577"/>
            <a:chExt cx="2893200" cy="2330090"/>
          </a:xfrm>
        </p:grpSpPr>
        <p:sp>
          <p:nvSpPr>
            <p:cNvPr id="5" name="文本框 4"/>
            <p:cNvSpPr txBox="1"/>
            <p:nvPr/>
          </p:nvSpPr>
          <p:spPr>
            <a:xfrm>
              <a:off x="2336803" y="6396335"/>
              <a:ext cx="2643308" cy="369332"/>
            </a:xfrm>
            <a:prstGeom prst="rect">
              <a:avLst/>
            </a:prstGeom>
            <a:noFill/>
          </p:spPr>
          <p:txBody>
            <a:bodyPr wrap="square" rtlCol="0">
              <a:spAutoFit/>
            </a:bodyPr>
            <a:lstStyle/>
            <a:p>
              <a:pPr algn="ctr"/>
              <a:r>
                <a:rPr lang="zh-CN" altLang="en-US" dirty="0" smtClean="0"/>
                <a:t>陈宗年  海康威</a:t>
              </a:r>
              <a:r>
                <a:rPr lang="zh-CN" altLang="en-US" dirty="0"/>
                <a:t>视董事长</a:t>
              </a:r>
              <a:endParaRPr lang="en-US" altLang="zh-CN" dirty="0" smtClean="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177" y="4435577"/>
              <a:ext cx="2893200" cy="1932658"/>
            </a:xfrm>
            <a:prstGeom prst="rect">
              <a:avLst/>
            </a:prstGeom>
          </p:spPr>
        </p:pic>
      </p:grpSp>
      <p:grpSp>
        <p:nvGrpSpPr>
          <p:cNvPr id="15" name="组合 14"/>
          <p:cNvGrpSpPr/>
          <p:nvPr/>
        </p:nvGrpSpPr>
        <p:grpSpPr>
          <a:xfrm>
            <a:off x="8229600" y="1617093"/>
            <a:ext cx="3606800" cy="2679836"/>
            <a:chOff x="8229600" y="1617093"/>
            <a:chExt cx="3606800" cy="2679836"/>
          </a:xfrm>
        </p:grpSpPr>
        <p:sp>
          <p:nvSpPr>
            <p:cNvPr id="8" name="文本框 7"/>
            <p:cNvSpPr txBox="1"/>
            <p:nvPr/>
          </p:nvSpPr>
          <p:spPr>
            <a:xfrm>
              <a:off x="8229600" y="3927597"/>
              <a:ext cx="3606800" cy="369332"/>
            </a:xfrm>
            <a:prstGeom prst="rect">
              <a:avLst/>
            </a:prstGeom>
            <a:noFill/>
          </p:spPr>
          <p:txBody>
            <a:bodyPr wrap="square" rtlCol="0">
              <a:spAutoFit/>
            </a:bodyPr>
            <a:lstStyle/>
            <a:p>
              <a:pPr algn="ctr"/>
              <a:r>
                <a:rPr lang="zh-CN" altLang="en-US" dirty="0" smtClean="0"/>
                <a:t>郭平  华为技术有限公司轮值总裁</a:t>
              </a:r>
              <a:endParaRPr lang="en-US" altLang="zh-CN"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052" y="1617093"/>
              <a:ext cx="3049612" cy="2287209"/>
            </a:xfrm>
            <a:prstGeom prst="rect">
              <a:avLst/>
            </a:prstGeom>
          </p:spPr>
        </p:pic>
      </p:grpSp>
      <p:grpSp>
        <p:nvGrpSpPr>
          <p:cNvPr id="14" name="组合 13"/>
          <p:cNvGrpSpPr/>
          <p:nvPr/>
        </p:nvGrpSpPr>
        <p:grpSpPr>
          <a:xfrm>
            <a:off x="4279193" y="1620544"/>
            <a:ext cx="3190407" cy="2676385"/>
            <a:chOff x="4279193" y="1620544"/>
            <a:chExt cx="3190407" cy="2676385"/>
          </a:xfrm>
        </p:grpSpPr>
        <p:sp>
          <p:nvSpPr>
            <p:cNvPr id="7" name="文本框 6"/>
            <p:cNvSpPr txBox="1"/>
            <p:nvPr/>
          </p:nvSpPr>
          <p:spPr>
            <a:xfrm>
              <a:off x="4753207" y="3927597"/>
              <a:ext cx="2399010" cy="369332"/>
            </a:xfrm>
            <a:prstGeom prst="rect">
              <a:avLst/>
            </a:prstGeom>
            <a:noFill/>
          </p:spPr>
          <p:txBody>
            <a:bodyPr wrap="square" rtlCol="0">
              <a:spAutoFit/>
            </a:bodyPr>
            <a:lstStyle/>
            <a:p>
              <a:pPr algn="ctr"/>
              <a:r>
                <a:rPr lang="zh-CN" altLang="en-US" dirty="0"/>
                <a:t>周云</a:t>
              </a:r>
              <a:r>
                <a:rPr lang="zh-CN" altLang="en-US" dirty="0" smtClean="0"/>
                <a:t>杰  海尔集团总裁</a:t>
              </a:r>
              <a:endParaRPr lang="en-US" altLang="zh-CN" dirty="0" smtClean="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9193" y="1620544"/>
              <a:ext cx="3190407" cy="2283758"/>
            </a:xfrm>
            <a:prstGeom prst="rect">
              <a:avLst/>
            </a:prstGeom>
          </p:spPr>
        </p:pic>
      </p:grpSp>
      <p:grpSp>
        <p:nvGrpSpPr>
          <p:cNvPr id="17" name="组合 16"/>
          <p:cNvGrpSpPr/>
          <p:nvPr/>
        </p:nvGrpSpPr>
        <p:grpSpPr>
          <a:xfrm>
            <a:off x="8309224" y="4431886"/>
            <a:ext cx="3361267" cy="2318442"/>
            <a:chOff x="6239933" y="4447225"/>
            <a:chExt cx="3361267" cy="2318442"/>
          </a:xfrm>
        </p:grpSpPr>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27655" r="25926"/>
            <a:stretch>
              <a:fillRect/>
            </a:stretch>
          </p:blipFill>
          <p:spPr>
            <a:xfrm rot="16200000">
              <a:off x="6962170" y="4030821"/>
              <a:ext cx="1909364" cy="2742172"/>
            </a:xfrm>
            <a:prstGeom prst="rect">
              <a:avLst/>
            </a:prstGeom>
          </p:spPr>
        </p:pic>
        <p:sp>
          <p:nvSpPr>
            <p:cNvPr id="12" name="文本框 11"/>
            <p:cNvSpPr txBox="1"/>
            <p:nvPr/>
          </p:nvSpPr>
          <p:spPr>
            <a:xfrm>
              <a:off x="6239933" y="6396335"/>
              <a:ext cx="3361267" cy="369332"/>
            </a:xfrm>
            <a:prstGeom prst="rect">
              <a:avLst/>
            </a:prstGeom>
            <a:noFill/>
          </p:spPr>
          <p:txBody>
            <a:bodyPr wrap="square" rtlCol="0">
              <a:spAutoFit/>
            </a:bodyPr>
            <a:lstStyle/>
            <a:p>
              <a:pPr algn="ctr"/>
              <a:r>
                <a:rPr lang="zh-CN" altLang="en-US" dirty="0" smtClean="0"/>
                <a:t>龚虹嘉  中国最优秀天使投资人</a:t>
              </a:r>
              <a:endParaRPr lang="en-US" altLang="zh-CN" dirty="0" smtClean="0"/>
            </a:p>
          </p:txBody>
        </p:sp>
      </p:grpSp>
      <p:grpSp>
        <p:nvGrpSpPr>
          <p:cNvPr id="20" name="组合 19"/>
          <p:cNvGrpSpPr/>
          <p:nvPr/>
        </p:nvGrpSpPr>
        <p:grpSpPr>
          <a:xfrm>
            <a:off x="223752" y="4431886"/>
            <a:ext cx="3488144" cy="2339615"/>
            <a:chOff x="223752" y="4431886"/>
            <a:chExt cx="3488144" cy="2339615"/>
          </a:xfrm>
        </p:grpSpPr>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634" y="4431886"/>
              <a:ext cx="3099652" cy="1944739"/>
            </a:xfrm>
            <a:prstGeom prst="rect">
              <a:avLst/>
            </a:prstGeom>
          </p:spPr>
        </p:pic>
        <p:sp>
          <p:nvSpPr>
            <p:cNvPr id="19" name="文本框 18"/>
            <p:cNvSpPr txBox="1"/>
            <p:nvPr/>
          </p:nvSpPr>
          <p:spPr>
            <a:xfrm>
              <a:off x="223752" y="6402169"/>
              <a:ext cx="3488144" cy="369332"/>
            </a:xfrm>
            <a:prstGeom prst="rect">
              <a:avLst/>
            </a:prstGeom>
            <a:noFill/>
          </p:spPr>
          <p:txBody>
            <a:bodyPr wrap="square" rtlCol="0">
              <a:spAutoFit/>
            </a:bodyPr>
            <a:lstStyle/>
            <a:p>
              <a:pPr algn="ctr"/>
              <a:r>
                <a:rPr lang="zh-CN" altLang="en-US" dirty="0"/>
                <a:t>汪</a:t>
              </a:r>
              <a:r>
                <a:rPr lang="zh-CN" altLang="en-US" dirty="0" smtClean="0"/>
                <a:t>潮涌 信</a:t>
              </a:r>
              <a:r>
                <a:rPr lang="zh-CN" altLang="en-US" dirty="0"/>
                <a:t>中</a:t>
              </a:r>
              <a:r>
                <a:rPr lang="zh-CN" altLang="en-US" dirty="0" smtClean="0"/>
                <a:t>利资本集团董事长</a:t>
              </a:r>
              <a:endParaRPr lang="en-US" altLang="zh-CN" dirty="0" smtClean="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创业新锐</a:t>
            </a:r>
            <a:endParaRPr lang="zh-CN" altLang="en-US" dirty="0"/>
          </a:p>
        </p:txBody>
      </p:sp>
      <p:sp>
        <p:nvSpPr>
          <p:cNvPr id="3" name="标题 1"/>
          <p:cNvSpPr txBox="1"/>
          <p:nvPr/>
        </p:nvSpPr>
        <p:spPr>
          <a:xfrm>
            <a:off x="982133" y="6107641"/>
            <a:ext cx="10752667" cy="75035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000" dirty="0" smtClean="0"/>
              <a:t>福布斯“</a:t>
            </a:r>
            <a:r>
              <a:rPr lang="zh-CN" altLang="en-US" sz="2000" dirty="0"/>
              <a:t>中国</a:t>
            </a:r>
            <a:r>
              <a:rPr lang="en-US" altLang="zh-CN" sz="2000" dirty="0"/>
              <a:t>30</a:t>
            </a:r>
            <a:r>
              <a:rPr lang="zh-CN" altLang="en-US" sz="2000" dirty="0"/>
              <a:t>位</a:t>
            </a:r>
            <a:r>
              <a:rPr lang="en-US" altLang="zh-CN" sz="2000" dirty="0"/>
              <a:t>30</a:t>
            </a:r>
            <a:r>
              <a:rPr lang="zh-CN" altLang="en-US" sz="2000" dirty="0"/>
              <a:t>岁</a:t>
            </a:r>
            <a:r>
              <a:rPr lang="zh-CN" altLang="en-US" sz="2000" dirty="0" smtClean="0"/>
              <a:t>以下创业者”“</a:t>
            </a:r>
            <a:r>
              <a:rPr lang="en-US" altLang="zh-CN" sz="2000" dirty="0" smtClean="0"/>
              <a:t>30</a:t>
            </a:r>
            <a:r>
              <a:rPr lang="zh-CN" altLang="en-US" sz="2000" dirty="0" smtClean="0"/>
              <a:t>岁以下亚洲杰出人物” 榜单华中大校友独占</a:t>
            </a:r>
            <a:r>
              <a:rPr lang="en-US" altLang="zh-CN" sz="2000" dirty="0" smtClean="0"/>
              <a:t>6</a:t>
            </a:r>
            <a:r>
              <a:rPr lang="zh-CN" altLang="en-US" sz="2000" dirty="0" smtClean="0"/>
              <a:t>席</a:t>
            </a:r>
            <a:endParaRPr lang="zh-CN" altLang="en-US" sz="2000" dirty="0"/>
          </a:p>
        </p:txBody>
      </p:sp>
      <p:grpSp>
        <p:nvGrpSpPr>
          <p:cNvPr id="5" name="组合 4"/>
          <p:cNvGrpSpPr/>
          <p:nvPr/>
        </p:nvGrpSpPr>
        <p:grpSpPr>
          <a:xfrm>
            <a:off x="465667" y="1902222"/>
            <a:ext cx="11454000" cy="4028101"/>
            <a:chOff x="465667" y="1902222"/>
            <a:chExt cx="11454000" cy="4028101"/>
          </a:xfrm>
        </p:grpSpPr>
        <p:sp>
          <p:nvSpPr>
            <p:cNvPr id="13" name="文本框 12"/>
            <p:cNvSpPr txBox="1"/>
            <p:nvPr/>
          </p:nvSpPr>
          <p:spPr>
            <a:xfrm>
              <a:off x="8426379" y="5603628"/>
              <a:ext cx="3493288" cy="307777"/>
            </a:xfrm>
            <a:prstGeom prst="rect">
              <a:avLst/>
            </a:prstGeom>
            <a:noFill/>
          </p:spPr>
          <p:txBody>
            <a:bodyPr wrap="square" rtlCol="0">
              <a:spAutoFit/>
            </a:bodyPr>
            <a:lstStyle/>
            <a:p>
              <a:r>
                <a:rPr lang="zh-CN" altLang="en-US" sz="1400" dirty="0" smtClean="0"/>
                <a:t>黄承松，卷皮网联合创始人（</a:t>
              </a:r>
              <a:r>
                <a:rPr lang="en-US" altLang="zh-CN" sz="1400" dirty="0" smtClean="0"/>
                <a:t>2015</a:t>
              </a:r>
              <a:r>
                <a:rPr lang="zh-CN" altLang="en-US" sz="1400" dirty="0" smtClean="0"/>
                <a:t>年）</a:t>
              </a:r>
              <a:endParaRPr lang="zh-CN" altLang="en-US" sz="1400" dirty="0"/>
            </a:p>
          </p:txBody>
        </p:sp>
        <p:grpSp>
          <p:nvGrpSpPr>
            <p:cNvPr id="4" name="组合 3"/>
            <p:cNvGrpSpPr/>
            <p:nvPr/>
          </p:nvGrpSpPr>
          <p:grpSpPr>
            <a:xfrm>
              <a:off x="465667" y="1902222"/>
              <a:ext cx="10616905" cy="4028101"/>
              <a:chOff x="465667" y="1902222"/>
              <a:chExt cx="10616905" cy="4028101"/>
            </a:xfrm>
          </p:grpSpPr>
          <p:sp>
            <p:nvSpPr>
              <p:cNvPr id="11" name="文本框 10"/>
              <p:cNvSpPr txBox="1"/>
              <p:nvPr/>
            </p:nvSpPr>
            <p:spPr>
              <a:xfrm>
                <a:off x="465667" y="5616404"/>
                <a:ext cx="3149601" cy="307777"/>
              </a:xfrm>
              <a:prstGeom prst="rect">
                <a:avLst/>
              </a:prstGeom>
              <a:noFill/>
            </p:spPr>
            <p:txBody>
              <a:bodyPr wrap="square" rtlCol="0">
                <a:spAutoFit/>
              </a:bodyPr>
              <a:lstStyle/>
              <a:p>
                <a:r>
                  <a:rPr lang="zh-CN" altLang="en-US" sz="1400" dirty="0"/>
                  <a:t>张良伦</a:t>
                </a:r>
                <a:r>
                  <a:rPr lang="zh-CN" altLang="en-US" sz="1400" dirty="0" smtClean="0"/>
                  <a:t>，</a:t>
                </a:r>
                <a:r>
                  <a:rPr lang="zh-CN" altLang="en-US" sz="1400" dirty="0"/>
                  <a:t>贝贝网联合</a:t>
                </a:r>
                <a:r>
                  <a:rPr lang="zh-CN" altLang="en-US" sz="1400" dirty="0" smtClean="0"/>
                  <a:t>创始人（</a:t>
                </a:r>
                <a:r>
                  <a:rPr lang="en-US" altLang="zh-CN" sz="1400" dirty="0" smtClean="0"/>
                  <a:t>2013</a:t>
                </a:r>
                <a:r>
                  <a:rPr lang="zh-CN" altLang="en-US" sz="1400" dirty="0" smtClean="0"/>
                  <a:t>年）</a:t>
                </a:r>
                <a:endParaRPr lang="zh-CN" altLang="en-US" sz="1400" dirty="0"/>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525" y="1902222"/>
                <a:ext cx="2867318" cy="3505744"/>
              </a:xfrm>
              <a:prstGeom prst="rect">
                <a:avLst/>
              </a:prstGeom>
            </p:spPr>
          </p:pic>
          <p:sp>
            <p:nvSpPr>
              <p:cNvPr id="14" name="文本框 13"/>
              <p:cNvSpPr txBox="1"/>
              <p:nvPr/>
            </p:nvSpPr>
            <p:spPr>
              <a:xfrm>
                <a:off x="4705874" y="5622546"/>
                <a:ext cx="2866029" cy="307777"/>
              </a:xfrm>
              <a:prstGeom prst="rect">
                <a:avLst/>
              </a:prstGeom>
              <a:noFill/>
            </p:spPr>
            <p:txBody>
              <a:bodyPr wrap="square" rtlCol="0">
                <a:spAutoFit/>
              </a:bodyPr>
              <a:lstStyle/>
              <a:p>
                <a:r>
                  <a:rPr lang="zh-CN" altLang="en-US" sz="1400" dirty="0"/>
                  <a:t>周伟</a:t>
                </a:r>
                <a:r>
                  <a:rPr lang="zh-CN" altLang="en-US" sz="1400" dirty="0" smtClean="0"/>
                  <a:t>，乐行天下创始人（</a:t>
                </a:r>
                <a:r>
                  <a:rPr lang="en-US" altLang="zh-CN" sz="1400" dirty="0" smtClean="0"/>
                  <a:t>2015</a:t>
                </a:r>
                <a:r>
                  <a:rPr lang="zh-CN" altLang="en-US" sz="1400" dirty="0" smtClean="0"/>
                  <a:t>年）</a:t>
                </a:r>
                <a:endParaRPr lang="zh-CN" altLang="en-US" sz="1400" dirty="0"/>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5874" y="1902222"/>
                <a:ext cx="2630717" cy="3528816"/>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2935" y="1902222"/>
                <a:ext cx="2329637" cy="3494456"/>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dirty="0" smtClean="0"/>
              <a:t>创业新锐</a:t>
            </a:r>
            <a:endParaRPr lang="zh-CN" altLang="en-US" dirty="0"/>
          </a:p>
        </p:txBody>
      </p:sp>
      <p:grpSp>
        <p:nvGrpSpPr>
          <p:cNvPr id="2" name="组合 1"/>
          <p:cNvGrpSpPr/>
          <p:nvPr/>
        </p:nvGrpSpPr>
        <p:grpSpPr>
          <a:xfrm>
            <a:off x="541867" y="1769507"/>
            <a:ext cx="10745856" cy="4047076"/>
            <a:chOff x="541867" y="1769507"/>
            <a:chExt cx="10745856" cy="4047076"/>
          </a:xfrm>
        </p:grpSpPr>
        <p:sp>
          <p:nvSpPr>
            <p:cNvPr id="11" name="文本框 10"/>
            <p:cNvSpPr txBox="1"/>
            <p:nvPr/>
          </p:nvSpPr>
          <p:spPr>
            <a:xfrm>
              <a:off x="541867" y="5508806"/>
              <a:ext cx="2727877" cy="307777"/>
            </a:xfrm>
            <a:prstGeom prst="rect">
              <a:avLst/>
            </a:prstGeom>
            <a:noFill/>
          </p:spPr>
          <p:txBody>
            <a:bodyPr wrap="square" rtlCol="0">
              <a:spAutoFit/>
            </a:bodyPr>
            <a:lstStyle/>
            <a:p>
              <a:r>
                <a:rPr lang="zh-CN" altLang="en-US" sz="1400" dirty="0" smtClean="0"/>
                <a:t>金亦冶，</a:t>
              </a:r>
              <a:r>
                <a:rPr lang="en-US" altLang="zh-CN" sz="1400" dirty="0" smtClean="0"/>
                <a:t>Ping++ </a:t>
              </a:r>
              <a:r>
                <a:rPr lang="zh-CN" altLang="en-US" sz="1400" dirty="0" smtClean="0"/>
                <a:t>创始人（</a:t>
              </a:r>
              <a:r>
                <a:rPr lang="en-US" altLang="zh-CN" sz="1400" dirty="0" smtClean="0"/>
                <a:t>2015</a:t>
              </a:r>
              <a:r>
                <a:rPr lang="zh-CN" altLang="en-US" sz="1400" dirty="0" smtClean="0"/>
                <a:t>年）</a:t>
              </a:r>
              <a:endParaRPr lang="zh-CN" altLang="en-US" sz="1400" dirty="0"/>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9939" y="1810781"/>
              <a:ext cx="2465645" cy="3694452"/>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1496" y="1769507"/>
              <a:ext cx="2680461" cy="3530861"/>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6455" y="1794624"/>
              <a:ext cx="2707683" cy="3530861"/>
            </a:xfrm>
            <a:prstGeom prst="rect">
              <a:avLst/>
            </a:prstGeom>
          </p:spPr>
        </p:pic>
        <p:sp>
          <p:nvSpPr>
            <p:cNvPr id="15" name="文本框 14"/>
            <p:cNvSpPr txBox="1"/>
            <p:nvPr/>
          </p:nvSpPr>
          <p:spPr>
            <a:xfrm>
              <a:off x="4533573" y="5508806"/>
              <a:ext cx="2856306" cy="307777"/>
            </a:xfrm>
            <a:prstGeom prst="rect">
              <a:avLst/>
            </a:prstGeom>
            <a:noFill/>
          </p:spPr>
          <p:txBody>
            <a:bodyPr wrap="square" rtlCol="0">
              <a:spAutoFit/>
            </a:bodyPr>
            <a:lstStyle>
              <a:defPPr>
                <a:defRPr lang="zh-CN"/>
              </a:defPPr>
              <a:lvl1pPr>
                <a:defRPr sz="1400"/>
              </a:lvl1pPr>
            </a:lstStyle>
            <a:p>
              <a:r>
                <a:rPr lang="zh-CN" altLang="en-US" dirty="0"/>
                <a:t>刘国清，</a:t>
              </a:r>
              <a:r>
                <a:rPr lang="en-US" altLang="zh-CN" dirty="0"/>
                <a:t>MINIEYE</a:t>
              </a:r>
              <a:r>
                <a:rPr lang="zh-CN" altLang="en-US" dirty="0"/>
                <a:t>创始人（</a:t>
              </a:r>
              <a:r>
                <a:rPr lang="en-US" altLang="zh-CN" dirty="0"/>
                <a:t>2017</a:t>
              </a:r>
              <a:r>
                <a:rPr lang="zh-CN" altLang="en-US" dirty="0"/>
                <a:t>年）</a:t>
              </a:r>
              <a:endParaRPr lang="zh-CN" altLang="en-US" dirty="0"/>
            </a:p>
          </p:txBody>
        </p:sp>
        <p:sp>
          <p:nvSpPr>
            <p:cNvPr id="16" name="文本框 15"/>
            <p:cNvSpPr txBox="1"/>
            <p:nvPr/>
          </p:nvSpPr>
          <p:spPr>
            <a:xfrm>
              <a:off x="8372868" y="5505233"/>
              <a:ext cx="2914855" cy="307777"/>
            </a:xfrm>
            <a:prstGeom prst="rect">
              <a:avLst/>
            </a:prstGeom>
            <a:noFill/>
          </p:spPr>
          <p:txBody>
            <a:bodyPr wrap="square" rtlCol="0">
              <a:spAutoFit/>
            </a:bodyPr>
            <a:lstStyle>
              <a:defPPr>
                <a:defRPr lang="zh-CN"/>
              </a:defPPr>
              <a:lvl1pPr>
                <a:defRPr sz="1400"/>
              </a:lvl1pPr>
            </a:lstStyle>
            <a:p>
              <a:r>
                <a:rPr lang="zh-CN" altLang="en-US" dirty="0"/>
                <a:t>郭列，</a:t>
              </a:r>
              <a:r>
                <a:rPr lang="en-US" altLang="zh-CN" dirty="0"/>
                <a:t> </a:t>
              </a:r>
              <a:r>
                <a:rPr lang="zh-CN" altLang="en-US" dirty="0"/>
                <a:t>脸</a:t>
              </a:r>
              <a:r>
                <a:rPr lang="zh-CN" altLang="en-US" dirty="0" smtClean="0"/>
                <a:t>萌、</a:t>
              </a:r>
              <a:r>
                <a:rPr lang="en-US" altLang="zh-CN" dirty="0" err="1" smtClean="0"/>
                <a:t>faceu</a:t>
              </a:r>
              <a:r>
                <a:rPr lang="zh-CN" altLang="en-US" dirty="0" smtClean="0"/>
                <a:t>创始人</a:t>
              </a:r>
              <a:r>
                <a:rPr lang="zh-CN" altLang="en-US" dirty="0"/>
                <a:t>（</a:t>
              </a:r>
              <a:r>
                <a:rPr lang="en-US" altLang="zh-CN" dirty="0"/>
                <a:t>2017</a:t>
              </a:r>
              <a:r>
                <a:rPr lang="zh-CN" altLang="en-US" dirty="0"/>
                <a:t>年</a:t>
              </a:r>
              <a:r>
                <a:rPr lang="zh-CN" altLang="en-US" dirty="0" smtClean="0"/>
                <a:t>）</a:t>
              </a:r>
              <a:endParaRPr lang="zh-CN" altLang="en-US" dirty="0"/>
            </a:p>
          </p:txBody>
        </p:sp>
      </p:grpSp>
      <p:sp>
        <p:nvSpPr>
          <p:cNvPr id="17" name="标题 1"/>
          <p:cNvSpPr txBox="1"/>
          <p:nvPr/>
        </p:nvSpPr>
        <p:spPr>
          <a:xfrm>
            <a:off x="982133" y="6107641"/>
            <a:ext cx="10752667" cy="75035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000" dirty="0" smtClean="0"/>
              <a:t>福布斯“</a:t>
            </a:r>
            <a:r>
              <a:rPr lang="zh-CN" altLang="en-US" sz="2000" dirty="0"/>
              <a:t>中国</a:t>
            </a:r>
            <a:r>
              <a:rPr lang="en-US" altLang="zh-CN" sz="2000" dirty="0"/>
              <a:t>30</a:t>
            </a:r>
            <a:r>
              <a:rPr lang="zh-CN" altLang="en-US" sz="2000" dirty="0"/>
              <a:t>位</a:t>
            </a:r>
            <a:r>
              <a:rPr lang="en-US" altLang="zh-CN" sz="2000" dirty="0"/>
              <a:t>30</a:t>
            </a:r>
            <a:r>
              <a:rPr lang="zh-CN" altLang="en-US" sz="2000" dirty="0"/>
              <a:t>岁</a:t>
            </a:r>
            <a:r>
              <a:rPr lang="zh-CN" altLang="en-US" sz="2000" dirty="0" smtClean="0"/>
              <a:t>以下创业者”“</a:t>
            </a:r>
            <a:r>
              <a:rPr lang="en-US" altLang="zh-CN" sz="2000" dirty="0" smtClean="0"/>
              <a:t>30</a:t>
            </a:r>
            <a:r>
              <a:rPr lang="zh-CN" altLang="en-US" sz="2000" dirty="0" smtClean="0"/>
              <a:t>岁以下亚洲杰出人物” 榜单华中大校友独占</a:t>
            </a:r>
            <a:r>
              <a:rPr lang="en-US" altLang="zh-CN" sz="2000" dirty="0" smtClean="0"/>
              <a:t>6</a:t>
            </a:r>
            <a:r>
              <a:rPr lang="zh-CN" altLang="en-US" sz="2000" dirty="0" smtClean="0"/>
              <a:t>席</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381323" y="2489285"/>
            <a:ext cx="4667250" cy="313932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000" dirty="0" smtClean="0">
                <a:solidFill>
                  <a:srgbClr val="7788B4"/>
                </a:solidFill>
                <a:latin typeface="微软雅黑" panose="020B0503020204020204" pitchFamily="34" charset="-122"/>
                <a:ea typeface="微软雅黑" panose="020B0503020204020204" pitchFamily="34" charset="-122"/>
              </a:rPr>
              <a:t>有</a:t>
            </a:r>
            <a:r>
              <a:rPr lang="en-US" altLang="zh-CN" sz="2400" b="1" dirty="0" smtClean="0">
                <a:solidFill>
                  <a:srgbClr val="7788B4"/>
                </a:solidFill>
                <a:latin typeface="微软雅黑" panose="020B0503020204020204" pitchFamily="34" charset="-122"/>
                <a:ea typeface="微软雅黑" panose="020B0503020204020204" pitchFamily="34" charset="-122"/>
              </a:rPr>
              <a:t>23</a:t>
            </a:r>
            <a:r>
              <a:rPr lang="zh-CN" altLang="en-US" sz="2000" dirty="0" smtClean="0">
                <a:solidFill>
                  <a:srgbClr val="7788B4"/>
                </a:solidFill>
                <a:latin typeface="微软雅黑" panose="020B0503020204020204" pitchFamily="34" charset="-122"/>
                <a:ea typeface="微软雅黑" panose="020B0503020204020204" pitchFamily="34" charset="-122"/>
              </a:rPr>
              <a:t>名校友担任或曾担任清华大学、上海交通大学、重庆大学等</a:t>
            </a:r>
            <a:r>
              <a:rPr lang="en-US" altLang="zh-CN" sz="2000" dirty="0" smtClean="0">
                <a:solidFill>
                  <a:srgbClr val="7788B4"/>
                </a:solidFill>
                <a:latin typeface="微软雅黑" panose="020B0503020204020204" pitchFamily="34" charset="-122"/>
                <a:ea typeface="微软雅黑" panose="020B0503020204020204" pitchFamily="34" charset="-122"/>
              </a:rPr>
              <a:t>985</a:t>
            </a:r>
            <a:r>
              <a:rPr lang="zh-CN" altLang="en-US" sz="2000" dirty="0" smtClean="0">
                <a:solidFill>
                  <a:srgbClr val="7788B4"/>
                </a:solidFill>
                <a:latin typeface="微软雅黑" panose="020B0503020204020204" pitchFamily="34" charset="-122"/>
                <a:ea typeface="微软雅黑" panose="020B0503020204020204" pitchFamily="34" charset="-122"/>
              </a:rPr>
              <a:t>高校党委书记、校长或副校长</a:t>
            </a:r>
            <a:endParaRPr lang="en-US" altLang="zh-CN" sz="2000" dirty="0" smtClean="0">
              <a:solidFill>
                <a:srgbClr val="7788B4"/>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smtClean="0">
                <a:solidFill>
                  <a:srgbClr val="7788B4"/>
                </a:solidFill>
                <a:latin typeface="微软雅黑" panose="020B0503020204020204" pitchFamily="34" charset="-122"/>
                <a:ea typeface="微软雅黑" panose="020B0503020204020204" pitchFamily="34" charset="-122"/>
              </a:rPr>
              <a:t>有</a:t>
            </a:r>
            <a:r>
              <a:rPr lang="en-US" altLang="zh-CN" sz="2400" b="1" dirty="0" smtClean="0">
                <a:solidFill>
                  <a:srgbClr val="7788B4"/>
                </a:solidFill>
                <a:latin typeface="微软雅黑" panose="020B0503020204020204" pitchFamily="34" charset="-122"/>
                <a:ea typeface="微软雅黑" panose="020B0503020204020204" pitchFamily="34" charset="-122"/>
              </a:rPr>
              <a:t>17</a:t>
            </a:r>
            <a:r>
              <a:rPr lang="zh-CN" altLang="en-US" sz="2000" dirty="0">
                <a:solidFill>
                  <a:srgbClr val="7788B4"/>
                </a:solidFill>
                <a:latin typeface="微软雅黑" panose="020B0503020204020204" pitchFamily="34" charset="-122"/>
                <a:ea typeface="微软雅黑" panose="020B0503020204020204" pitchFamily="34" charset="-122"/>
              </a:rPr>
              <a:t>名校友担任</a:t>
            </a:r>
            <a:r>
              <a:rPr lang="zh-CN" altLang="en-US" sz="2000" dirty="0" smtClean="0">
                <a:solidFill>
                  <a:srgbClr val="7788B4"/>
                </a:solidFill>
                <a:latin typeface="微软雅黑" panose="020B0503020204020204" pitchFamily="34" charset="-122"/>
                <a:ea typeface="微软雅黑" panose="020B0503020204020204" pitchFamily="34" charset="-122"/>
              </a:rPr>
              <a:t>或曾担任西安电子科技大学、华北电力大学等</a:t>
            </a:r>
            <a:r>
              <a:rPr lang="en-US" altLang="zh-CN" sz="2000" dirty="0" smtClean="0">
                <a:solidFill>
                  <a:srgbClr val="7788B4"/>
                </a:solidFill>
                <a:latin typeface="微软雅黑" panose="020B0503020204020204" pitchFamily="34" charset="-122"/>
                <a:ea typeface="微软雅黑" panose="020B0503020204020204" pitchFamily="34" charset="-122"/>
              </a:rPr>
              <a:t>211</a:t>
            </a:r>
            <a:r>
              <a:rPr lang="zh-CN" altLang="en-US" sz="2000" dirty="0">
                <a:solidFill>
                  <a:srgbClr val="7788B4"/>
                </a:solidFill>
                <a:latin typeface="微软雅黑" panose="020B0503020204020204" pitchFamily="34" charset="-122"/>
                <a:ea typeface="微软雅黑" panose="020B0503020204020204" pitchFamily="34" charset="-122"/>
              </a:rPr>
              <a:t>高校党委书记、校长或副校长</a:t>
            </a:r>
            <a:endParaRPr lang="en-US" altLang="zh-CN" sz="2000" dirty="0">
              <a:solidFill>
                <a:srgbClr val="7788B4"/>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smtClean="0"/>
              <a:t>学术大师</a:t>
            </a:r>
            <a:endParaRPr lang="zh-CN" altLang="en-US" dirty="0"/>
          </a:p>
        </p:txBody>
      </p:sp>
      <p:graphicFrame>
        <p:nvGraphicFramePr>
          <p:cNvPr id="30" name="表格 29"/>
          <p:cNvGraphicFramePr>
            <a:graphicFrameLocks noGrp="1"/>
          </p:cNvGraphicFramePr>
          <p:nvPr/>
        </p:nvGraphicFramePr>
        <p:xfrm>
          <a:off x="5767197" y="1940780"/>
          <a:ext cx="5969463" cy="4236332"/>
        </p:xfrm>
        <a:graphic>
          <a:graphicData uri="http://schemas.openxmlformats.org/drawingml/2006/table">
            <a:tbl>
              <a:tblPr firstRow="1" firstCol="1" bandRow="1">
                <a:tableStyleId>{FABFCF23-3B69-468F-B69F-88F6DE6A72F2}</a:tableStyleId>
              </a:tblPr>
              <a:tblGrid>
                <a:gridCol w="670179"/>
                <a:gridCol w="2278361"/>
                <a:gridCol w="1898242"/>
                <a:gridCol w="1122681"/>
              </a:tblGrid>
              <a:tr h="461097">
                <a:tc gridSpan="4">
                  <a:txBody>
                    <a:bodyPr/>
                    <a:lstStyle/>
                    <a:p>
                      <a:pPr algn="ctr">
                        <a:lnSpc>
                          <a:spcPts val="1200"/>
                        </a:lnSpc>
                        <a:spcAft>
                          <a:spcPts val="0"/>
                        </a:spcAft>
                      </a:pPr>
                      <a:r>
                        <a:rPr lang="zh-CN" altLang="en-US" sz="1600" b="1" kern="0" dirty="0" smtClean="0">
                          <a:solidFill>
                            <a:schemeClr val="tx1"/>
                          </a:solidFill>
                          <a:effectLst/>
                          <a:latin typeface="+mn-lt"/>
                          <a:ea typeface="+mn-ea"/>
                          <a:cs typeface="+mn-cs"/>
                        </a:rPr>
                        <a:t>恢复高考以来各高校毕业生校友当选院士人数统计</a:t>
                      </a:r>
                      <a:endParaRPr lang="zh-CN" sz="1600" b="1" kern="0" dirty="0">
                        <a:solidFill>
                          <a:schemeClr val="tx1"/>
                        </a:solidFill>
                        <a:effectLst/>
                        <a:latin typeface="+mn-lt"/>
                        <a:ea typeface="+mn-ea"/>
                        <a:cs typeface="+mn-cs"/>
                      </a:endParaRPr>
                    </a:p>
                  </a:txBody>
                  <a:tcPr marL="96658" marR="96658" marT="0" marB="0" anchor="ctr" anchorCtr="1"/>
                </a:tc>
                <a:tc hMerge="1">
                  <a:tcPr marL="96658" marR="96658" marT="0" marB="0" anchor="ctr"/>
                </a:tc>
                <a:tc hMerge="1">
                  <a:tcPr marL="96658" marR="96658" marT="0" marB="0" anchor="ctr"/>
                </a:tc>
                <a:tc hMerge="1">
                  <a:tcPr marL="96658" marR="96658" marT="0" marB="0" anchor="ctr"/>
                </a:tc>
              </a:tr>
              <a:tr h="261375">
                <a:tc>
                  <a:txBody>
                    <a:bodyPr/>
                    <a:lstStyle/>
                    <a:p>
                      <a:pPr marL="0" algn="ctr" defTabSz="914400" rtl="0" eaLnBrk="1" latinLnBrk="0" hangingPunct="1">
                        <a:spcAft>
                          <a:spcPts val="0"/>
                        </a:spcAft>
                      </a:pPr>
                      <a:r>
                        <a:rPr lang="zh-CN" sz="1600" b="1" kern="0" dirty="0" smtClean="0">
                          <a:solidFill>
                            <a:schemeClr val="lt1"/>
                          </a:solidFill>
                          <a:effectLst/>
                          <a:latin typeface="+mn-lt"/>
                          <a:ea typeface="+mn-ea"/>
                          <a:cs typeface="+mn-cs"/>
                        </a:rPr>
                        <a:t>排序</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sz="1600" b="1" kern="0" dirty="0">
                          <a:solidFill>
                            <a:schemeClr val="lt1"/>
                          </a:solidFill>
                          <a:effectLst/>
                          <a:latin typeface="+mn-lt"/>
                          <a:ea typeface="+mn-ea"/>
                          <a:cs typeface="+mn-cs"/>
                        </a:rPr>
                        <a:t>学校名称</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kern="0" dirty="0" smtClean="0">
                          <a:solidFill>
                            <a:schemeClr val="lt1"/>
                          </a:solidFill>
                          <a:effectLst/>
                          <a:latin typeface="+mn-lt"/>
                          <a:ea typeface="+mn-ea"/>
                          <a:cs typeface="+mn-cs"/>
                        </a:rPr>
                        <a:t>总计（含本硕博）</a:t>
                      </a:r>
                      <a:endParaRPr lang="zh-CN" sz="1600" b="1" kern="0" dirty="0">
                        <a:solidFill>
                          <a:schemeClr val="lt1"/>
                        </a:solidFill>
                        <a:effectLst/>
                        <a:latin typeface="+mn-lt"/>
                        <a:ea typeface="+mn-ea"/>
                        <a:cs typeface="+mn-cs"/>
                      </a:endParaRPr>
                    </a:p>
                  </a:txBody>
                  <a:tcPr marL="96658" marR="96658" marT="0" marB="0" anchor="ctr">
                    <a:solidFill>
                      <a:srgbClr val="7788B4"/>
                    </a:solidFill>
                  </a:tcPr>
                </a:tc>
                <a:tc>
                  <a:txBody>
                    <a:bodyPr/>
                    <a:lstStyle/>
                    <a:p>
                      <a:pPr marL="0" algn="ctr" defTabSz="914400" rtl="0" eaLnBrk="1" latinLnBrk="0" hangingPunct="1">
                        <a:spcAft>
                          <a:spcPts val="0"/>
                        </a:spcAft>
                      </a:pPr>
                      <a:r>
                        <a:rPr lang="zh-CN" altLang="en-US" sz="1600" b="1" kern="0" dirty="0" smtClean="0">
                          <a:solidFill>
                            <a:schemeClr val="lt1"/>
                          </a:solidFill>
                          <a:effectLst/>
                          <a:latin typeface="+mn-lt"/>
                          <a:ea typeface="+mn-ea"/>
                          <a:cs typeface="+mn-cs"/>
                        </a:rPr>
                        <a:t>本科校友</a:t>
                      </a:r>
                      <a:endParaRPr lang="zh-CN" sz="1600" b="1" kern="0" dirty="0">
                        <a:solidFill>
                          <a:schemeClr val="lt1"/>
                        </a:solidFill>
                        <a:effectLst/>
                        <a:latin typeface="+mn-lt"/>
                        <a:ea typeface="+mn-ea"/>
                        <a:cs typeface="+mn-cs"/>
                      </a:endParaRPr>
                    </a:p>
                  </a:txBody>
                  <a:tcPr marL="96658" marR="96658" marT="0" marB="0" anchor="ctr">
                    <a:solidFill>
                      <a:srgbClr val="7788B4"/>
                    </a:solidFill>
                  </a:tcPr>
                </a:tc>
              </a:tr>
              <a:tr h="351386">
                <a:tc>
                  <a:txBody>
                    <a:bodyPr/>
                    <a:lstStyle/>
                    <a:p>
                      <a:pPr algn="ctr">
                        <a:spcAft>
                          <a:spcPts val="0"/>
                        </a:spcAft>
                      </a:pPr>
                      <a:r>
                        <a:rPr lang="en-US" sz="1600" kern="0" dirty="0">
                          <a:effectLst/>
                        </a:rPr>
                        <a:t>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清华大学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48</a:t>
                      </a:r>
                      <a:endParaRPr lang="en-US" altLang="zh-CN"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19</a:t>
                      </a:r>
                      <a:endParaRPr lang="en-US" altLang="zh-CN" sz="1600" kern="0" dirty="0">
                        <a:solidFill>
                          <a:schemeClr val="dk1"/>
                        </a:solidFill>
                        <a:effectLst/>
                        <a:latin typeface="+mn-lt"/>
                        <a:ea typeface="+mn-ea"/>
                        <a:cs typeface="+mn-cs"/>
                      </a:endParaRPr>
                    </a:p>
                  </a:txBody>
                  <a:tcPr marL="9525" marR="9525" marT="9525" marB="0" anchor="ctr"/>
                </a:tc>
              </a:tr>
              <a:tr h="351386">
                <a:tc>
                  <a:txBody>
                    <a:bodyPr/>
                    <a:lstStyle/>
                    <a:p>
                      <a:pPr algn="ctr">
                        <a:spcAft>
                          <a:spcPts val="0"/>
                        </a:spcAft>
                      </a:pPr>
                      <a:r>
                        <a:rPr lang="en-US" sz="1600" kern="0" dirty="0">
                          <a:effectLst/>
                        </a:rPr>
                        <a:t>2</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中国科技大学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36</a:t>
                      </a:r>
                      <a:endParaRPr lang="en-US" altLang="zh-CN"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11</a:t>
                      </a:r>
                      <a:endParaRPr lang="en-US" altLang="zh-CN" sz="1600" kern="0" dirty="0">
                        <a:solidFill>
                          <a:schemeClr val="dk1"/>
                        </a:solidFill>
                        <a:effectLst/>
                        <a:latin typeface="+mn-lt"/>
                        <a:ea typeface="+mn-ea"/>
                        <a:cs typeface="+mn-cs"/>
                      </a:endParaRPr>
                    </a:p>
                  </a:txBody>
                  <a:tcPr marL="9525" marR="9525" marT="9525" marB="0" anchor="ctr"/>
                </a:tc>
              </a:tr>
              <a:tr h="351386">
                <a:tc>
                  <a:txBody>
                    <a:bodyPr/>
                    <a:lstStyle/>
                    <a:p>
                      <a:pPr algn="ctr">
                        <a:spcAft>
                          <a:spcPts val="0"/>
                        </a:spcAft>
                      </a:pPr>
                      <a:r>
                        <a:rPr lang="en-US" sz="1600" kern="0" dirty="0" smtClean="0">
                          <a:effectLst/>
                        </a:rPr>
                        <a:t>3</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浙江大学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35</a:t>
                      </a:r>
                      <a:endParaRPr lang="en-US" altLang="zh-CN" sz="1600" kern="0" dirty="0" smtClean="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23</a:t>
                      </a:r>
                      <a:endParaRPr lang="en-US" altLang="zh-CN" sz="1600" kern="0" dirty="0">
                        <a:solidFill>
                          <a:schemeClr val="dk1"/>
                        </a:solidFill>
                        <a:effectLst/>
                        <a:latin typeface="+mn-lt"/>
                        <a:ea typeface="+mn-ea"/>
                        <a:cs typeface="+mn-cs"/>
                      </a:endParaRPr>
                    </a:p>
                  </a:txBody>
                  <a:tcPr marL="9525" marR="9525" marT="9525" marB="0" anchor="ctr"/>
                </a:tc>
              </a:tr>
              <a:tr h="351386">
                <a:tc>
                  <a:txBody>
                    <a:bodyPr/>
                    <a:lstStyle/>
                    <a:p>
                      <a:pPr algn="ctr">
                        <a:spcAft>
                          <a:spcPts val="0"/>
                        </a:spcAft>
                      </a:pPr>
                      <a:r>
                        <a:rPr lang="en-US" sz="1600" kern="0">
                          <a:effectLst/>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北京大学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33</a:t>
                      </a:r>
                      <a:endParaRPr lang="en-US" altLang="zh-CN"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20</a:t>
                      </a:r>
                      <a:endParaRPr lang="en-US" altLang="zh-CN" sz="1600" kern="0" dirty="0">
                        <a:solidFill>
                          <a:schemeClr val="dk1"/>
                        </a:solidFill>
                        <a:effectLst/>
                        <a:latin typeface="+mn-lt"/>
                        <a:ea typeface="+mn-ea"/>
                        <a:cs typeface="+mn-cs"/>
                      </a:endParaRPr>
                    </a:p>
                  </a:txBody>
                  <a:tcPr marL="9525" marR="9525" marT="9525" marB="0" anchor="ctr"/>
                </a:tc>
              </a:tr>
              <a:tr h="351386">
                <a:tc>
                  <a:txBody>
                    <a:bodyPr/>
                    <a:lstStyle/>
                    <a:p>
                      <a:pPr algn="ctr">
                        <a:spcAft>
                          <a:spcPts val="0"/>
                        </a:spcAft>
                      </a:pPr>
                      <a:r>
                        <a:rPr lang="en-US" sz="1600" kern="0" dirty="0" smtClean="0">
                          <a:effectLst/>
                        </a:rPr>
                        <a:t>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吉林大学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24</a:t>
                      </a:r>
                      <a:endParaRPr lang="en-US" altLang="zh-CN"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16</a:t>
                      </a:r>
                      <a:endParaRPr lang="en-US" altLang="zh-CN" sz="1600" kern="0" dirty="0">
                        <a:solidFill>
                          <a:schemeClr val="dk1"/>
                        </a:solidFill>
                        <a:effectLst/>
                        <a:latin typeface="+mn-lt"/>
                        <a:ea typeface="+mn-ea"/>
                        <a:cs typeface="+mn-cs"/>
                      </a:endParaRPr>
                    </a:p>
                  </a:txBody>
                  <a:tcPr marL="9525" marR="9525" marT="9525" marB="0" anchor="ctr"/>
                </a:tc>
              </a:tr>
              <a:tr h="351386">
                <a:tc>
                  <a:txBody>
                    <a:bodyPr/>
                    <a:lstStyle/>
                    <a:p>
                      <a:pPr algn="ctr">
                        <a:spcAft>
                          <a:spcPts val="0"/>
                        </a:spcAft>
                      </a:pPr>
                      <a:r>
                        <a:rPr lang="en-US" sz="1600" kern="0">
                          <a:effectLst/>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南京大学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23</a:t>
                      </a:r>
                      <a:endParaRPr lang="en-US" altLang="zh-CN"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16</a:t>
                      </a:r>
                      <a:endParaRPr lang="en-US" altLang="zh-CN" sz="1600" kern="0" dirty="0">
                        <a:solidFill>
                          <a:schemeClr val="dk1"/>
                        </a:solidFill>
                        <a:effectLst/>
                        <a:latin typeface="+mn-lt"/>
                        <a:ea typeface="+mn-ea"/>
                        <a:cs typeface="+mn-cs"/>
                      </a:endParaRPr>
                    </a:p>
                  </a:txBody>
                  <a:tcPr marL="9525" marR="9525" marT="9525" marB="0" anchor="ctr"/>
                </a:tc>
              </a:tr>
              <a:tr h="351386">
                <a:tc>
                  <a:txBody>
                    <a:bodyPr/>
                    <a:lstStyle/>
                    <a:p>
                      <a:pPr algn="ctr">
                        <a:spcAft>
                          <a:spcPts val="0"/>
                        </a:spcAft>
                      </a:pPr>
                      <a:r>
                        <a:rPr lang="en-US" sz="1600" kern="0" dirty="0" smtClean="0">
                          <a:effectLst/>
                        </a:rPr>
                        <a:t>7</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华中科技大学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20</a:t>
                      </a:r>
                      <a:endParaRPr lang="en-US" altLang="zh-CN"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9</a:t>
                      </a:r>
                      <a:endParaRPr lang="en-US" altLang="zh-CN" sz="1600" kern="0" dirty="0">
                        <a:solidFill>
                          <a:schemeClr val="dk1"/>
                        </a:solidFill>
                        <a:effectLst/>
                        <a:latin typeface="+mn-lt"/>
                        <a:ea typeface="+mn-ea"/>
                        <a:cs typeface="+mn-cs"/>
                      </a:endParaRPr>
                    </a:p>
                  </a:txBody>
                  <a:tcPr marL="9525" marR="9525" marT="9525" marB="0" anchor="ctr"/>
                </a:tc>
              </a:tr>
              <a:tr h="351386">
                <a:tc>
                  <a:txBody>
                    <a:bodyPr/>
                    <a:lstStyle/>
                    <a:p>
                      <a:pPr algn="ctr">
                        <a:spcAft>
                          <a:spcPts val="0"/>
                        </a:spcAft>
                      </a:pPr>
                      <a:r>
                        <a:rPr lang="en-US" sz="1600" kern="0" dirty="0" smtClean="0">
                          <a:effectLst/>
                        </a:rPr>
                        <a:t>8</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复旦大学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18</a:t>
                      </a:r>
                      <a:endParaRPr lang="en-US" altLang="zh-CN"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10</a:t>
                      </a:r>
                      <a:endParaRPr lang="en-US" altLang="zh-CN" sz="1600" kern="0" dirty="0">
                        <a:solidFill>
                          <a:schemeClr val="dk1"/>
                        </a:solidFill>
                        <a:effectLst/>
                        <a:latin typeface="+mn-lt"/>
                        <a:ea typeface="+mn-ea"/>
                        <a:cs typeface="+mn-cs"/>
                      </a:endParaRPr>
                    </a:p>
                  </a:txBody>
                  <a:tcPr marL="9525" marR="9525" marT="9525" marB="0" anchor="ctr"/>
                </a:tc>
              </a:tr>
              <a:tr h="351386">
                <a:tc>
                  <a:txBody>
                    <a:bodyPr/>
                    <a:lstStyle/>
                    <a:p>
                      <a:pPr algn="ctr">
                        <a:spcAft>
                          <a:spcPts val="0"/>
                        </a:spcAft>
                      </a:pPr>
                      <a:r>
                        <a:rPr lang="en-US" sz="1600" kern="0" dirty="0" smtClean="0">
                          <a:effectLst/>
                        </a:rPr>
                        <a:t>9</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哈尔滨工业大学</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17</a:t>
                      </a:r>
                      <a:endParaRPr lang="en-US" altLang="zh-CN"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6</a:t>
                      </a:r>
                      <a:endParaRPr lang="en-US" altLang="zh-CN" sz="1600" kern="0" dirty="0">
                        <a:solidFill>
                          <a:schemeClr val="dk1"/>
                        </a:solidFill>
                        <a:effectLst/>
                        <a:latin typeface="+mn-lt"/>
                        <a:ea typeface="+mn-ea"/>
                        <a:cs typeface="+mn-cs"/>
                      </a:endParaRPr>
                    </a:p>
                  </a:txBody>
                  <a:tcPr marL="9525" marR="9525" marT="9525" marB="0" anchor="ctr"/>
                </a:tc>
              </a:tr>
              <a:tr h="351386">
                <a:tc>
                  <a:txBody>
                    <a:bodyPr/>
                    <a:lstStyle/>
                    <a:p>
                      <a:pPr algn="ctr">
                        <a:spcAft>
                          <a:spcPts val="0"/>
                        </a:spcAft>
                      </a:pPr>
                      <a:r>
                        <a:rPr lang="en-US" sz="1600" kern="0" dirty="0" smtClean="0">
                          <a:effectLst/>
                        </a:rPr>
                        <a:t>10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600" kern="0" dirty="0" smtClean="0">
                          <a:solidFill>
                            <a:schemeClr val="dk1"/>
                          </a:solidFill>
                          <a:effectLst/>
                          <a:latin typeface="+mn-lt"/>
                          <a:ea typeface="+mn-ea"/>
                          <a:cs typeface="+mn-cs"/>
                        </a:rPr>
                        <a:t>西安交通</a:t>
                      </a:r>
                      <a:endParaRPr lang="zh-CN" altLang="en-US" sz="16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16</a:t>
                      </a:r>
                      <a:endParaRPr lang="en-US" altLang="zh-CN" sz="1600" kern="0" dirty="0" smtClean="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600" kern="0" dirty="0" smtClean="0">
                          <a:solidFill>
                            <a:schemeClr val="dk1"/>
                          </a:solidFill>
                          <a:effectLst/>
                          <a:latin typeface="+mn-lt"/>
                          <a:ea typeface="+mn-ea"/>
                          <a:cs typeface="+mn-cs"/>
                        </a:rPr>
                        <a:t>5</a:t>
                      </a:r>
                      <a:endParaRPr lang="en-US" altLang="zh-CN" sz="1600" kern="0" dirty="0" smtClean="0">
                        <a:solidFill>
                          <a:schemeClr val="dk1"/>
                        </a:solidFill>
                        <a:effectLst/>
                        <a:latin typeface="+mn-lt"/>
                        <a:ea typeface="+mn-ea"/>
                        <a:cs typeface="+mn-cs"/>
                      </a:endParaRPr>
                    </a:p>
                  </a:txBody>
                  <a:tcPr marL="9525" marR="9525" marT="9525" marB="0" anchor="ctr"/>
                </a:tc>
              </a:tr>
            </a:tbl>
          </a:graphicData>
        </a:graphic>
      </p:graphicFrame>
      <p:graphicFrame>
        <p:nvGraphicFramePr>
          <p:cNvPr id="34" name="表格 33"/>
          <p:cNvGraphicFramePr>
            <a:graphicFrameLocks noGrp="1"/>
          </p:cNvGraphicFramePr>
          <p:nvPr/>
        </p:nvGraphicFramePr>
        <p:xfrm>
          <a:off x="500899" y="1538308"/>
          <a:ext cx="11390884" cy="4835452"/>
        </p:xfrm>
        <a:graphic>
          <a:graphicData uri="http://schemas.openxmlformats.org/drawingml/2006/table">
            <a:tbl>
              <a:tblPr firstRow="1" firstCol="1" bandRow="1">
                <a:tableStyleId>{5C22544A-7EE6-4342-B048-85BDC9FD1C3A}</a:tableStyleId>
              </a:tblPr>
              <a:tblGrid>
                <a:gridCol w="1426417"/>
                <a:gridCol w="9964467"/>
              </a:tblGrid>
              <a:tr h="589185">
                <a:tc>
                  <a:txBody>
                    <a:bodyPr/>
                    <a:lstStyle/>
                    <a:p>
                      <a:pPr algn="ctr">
                        <a:lnSpc>
                          <a:spcPct val="100000"/>
                        </a:lnSpc>
                        <a:spcAft>
                          <a:spcPts val="0"/>
                        </a:spcAft>
                      </a:pPr>
                      <a:r>
                        <a:rPr lang="zh-CN" sz="1800" dirty="0">
                          <a:effectLst/>
                        </a:rPr>
                        <a:t>姓名</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dirty="0">
                          <a:effectLst/>
                        </a:rPr>
                        <a:t>工作单位</a:t>
                      </a:r>
                      <a:r>
                        <a:rPr lang="en-US" sz="1800" dirty="0">
                          <a:effectLst/>
                        </a:rPr>
                        <a:t>/</a:t>
                      </a:r>
                      <a:r>
                        <a:rPr lang="zh-CN" sz="1800" dirty="0">
                          <a:effectLst/>
                        </a:rPr>
                        <a:t>职务</a:t>
                      </a:r>
                      <a:r>
                        <a:rPr lang="en-US" sz="1800" dirty="0">
                          <a:effectLst/>
                        </a:rPr>
                        <a:t>/</a:t>
                      </a:r>
                      <a:r>
                        <a:rPr lang="zh-CN" sz="1800" dirty="0">
                          <a:effectLst/>
                        </a:rPr>
                        <a:t>职称</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r h="424530">
                <a:tc>
                  <a:txBody>
                    <a:bodyPr/>
                    <a:lstStyle/>
                    <a:p>
                      <a:pPr marL="0" algn="ctr" defTabSz="914400" rtl="0" eaLnBrk="1" latinLnBrk="0" hangingPunct="1">
                        <a:lnSpc>
                          <a:spcPct val="100000"/>
                        </a:lnSpc>
                        <a:spcAft>
                          <a:spcPts val="0"/>
                        </a:spcAft>
                      </a:pPr>
                      <a:r>
                        <a:rPr lang="zh-CN" sz="1800" b="0" kern="1200" dirty="0">
                          <a:solidFill>
                            <a:schemeClr val="dk1"/>
                          </a:solidFill>
                          <a:effectLst/>
                          <a:latin typeface="+mn-lt"/>
                          <a:ea typeface="+mn-ea"/>
                          <a:cs typeface="+mn-cs"/>
                        </a:rPr>
                        <a:t>胡丙长</a:t>
                      </a:r>
                      <a:endParaRPr lang="zh-CN" sz="1800" b="0" kern="1200" dirty="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ct val="100000"/>
                        </a:lnSpc>
                        <a:spcAft>
                          <a:spcPts val="0"/>
                        </a:spcAft>
                      </a:pPr>
                      <a:r>
                        <a:rPr lang="zh-CN" sz="1800" kern="1200" dirty="0">
                          <a:solidFill>
                            <a:schemeClr val="dk1"/>
                          </a:solidFill>
                          <a:effectLst/>
                          <a:latin typeface="+mn-lt"/>
                          <a:ea typeface="+mn-ea"/>
                          <a:cs typeface="+mn-cs"/>
                        </a:rPr>
                        <a:t>哈佛大学正教授（美国国家医学院院士）</a:t>
                      </a:r>
                      <a:endParaRPr lang="zh-CN" sz="1800" kern="1200" dirty="0">
                        <a:solidFill>
                          <a:schemeClr val="dk1"/>
                        </a:solidFill>
                        <a:effectLst/>
                        <a:latin typeface="+mn-lt"/>
                        <a:ea typeface="+mn-ea"/>
                        <a:cs typeface="+mn-cs"/>
                      </a:endParaRPr>
                    </a:p>
                  </a:txBody>
                  <a:tcPr marL="68580" marR="68580" marT="0" marB="0" anchor="ctr"/>
                </a:tc>
              </a:tr>
              <a:tr h="424530">
                <a:tc>
                  <a:txBody>
                    <a:bodyPr/>
                    <a:lstStyle/>
                    <a:p>
                      <a:pPr algn="ctr">
                        <a:lnSpc>
                          <a:spcPct val="100000"/>
                        </a:lnSpc>
                        <a:spcAft>
                          <a:spcPts val="0"/>
                        </a:spcAft>
                      </a:pPr>
                      <a:r>
                        <a:rPr lang="zh-CN" sz="1800" b="0" dirty="0">
                          <a:solidFill>
                            <a:schemeClr val="tx1"/>
                          </a:solidFill>
                          <a:effectLst/>
                        </a:rPr>
                        <a:t>陈 刚</a:t>
                      </a:r>
                      <a:endParaRPr lang="zh-CN" sz="1400" b="0" dirty="0">
                        <a:solidFill>
                          <a:schemeClr val="tx1"/>
                        </a:solidFill>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dirty="0">
                          <a:effectLst/>
                        </a:rPr>
                        <a:t>麻省理工学院正教授（美国工程院院士</a:t>
                      </a:r>
                      <a:r>
                        <a:rPr lang="en-US" sz="1800" dirty="0">
                          <a:effectLst/>
                        </a:rPr>
                        <a:t>)</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r h="425497">
                <a:tc>
                  <a:txBody>
                    <a:bodyPr/>
                    <a:lstStyle/>
                    <a:p>
                      <a:pPr algn="ctr">
                        <a:lnSpc>
                          <a:spcPct val="100000"/>
                        </a:lnSpc>
                        <a:spcAft>
                          <a:spcPts val="0"/>
                        </a:spcAft>
                      </a:pPr>
                      <a:r>
                        <a:rPr lang="zh-CN" sz="1800" b="0" dirty="0">
                          <a:solidFill>
                            <a:schemeClr val="tx1"/>
                          </a:solidFill>
                          <a:effectLst/>
                        </a:rPr>
                        <a:t>蒋向前</a:t>
                      </a:r>
                      <a:endParaRPr lang="zh-CN" sz="1400" b="0" dirty="0">
                        <a:solidFill>
                          <a:schemeClr val="tx1"/>
                        </a:solidFill>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dirty="0" smtClean="0">
                          <a:effectLst/>
                        </a:rPr>
                        <a:t>哈德斯菲尔德</a:t>
                      </a:r>
                      <a:r>
                        <a:rPr lang="zh-CN" sz="1800" dirty="0">
                          <a:effectLst/>
                        </a:rPr>
                        <a:t>大学精密计量学科首席</a:t>
                      </a:r>
                      <a:r>
                        <a:rPr lang="zh-CN" sz="1800" dirty="0" smtClean="0">
                          <a:effectLst/>
                        </a:rPr>
                        <a:t>教授</a:t>
                      </a:r>
                      <a:r>
                        <a:rPr lang="en-US" altLang="zh-CN" sz="1800" dirty="0" smtClean="0">
                          <a:effectLst/>
                        </a:rPr>
                        <a:t>  </a:t>
                      </a:r>
                      <a:r>
                        <a:rPr lang="zh-CN" sz="1800" dirty="0" smtClean="0">
                          <a:effectLst/>
                        </a:rPr>
                        <a:t>（</a:t>
                      </a:r>
                      <a:r>
                        <a:rPr lang="zh-CN" sz="1800" dirty="0">
                          <a:effectLst/>
                        </a:rPr>
                        <a:t>英国皇家工程院院士）</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r h="424530">
                <a:tc>
                  <a:txBody>
                    <a:bodyPr/>
                    <a:lstStyle/>
                    <a:p>
                      <a:pPr algn="ctr">
                        <a:lnSpc>
                          <a:spcPct val="100000"/>
                        </a:lnSpc>
                        <a:spcAft>
                          <a:spcPts val="0"/>
                        </a:spcAft>
                      </a:pPr>
                      <a:r>
                        <a:rPr lang="zh-CN" sz="1800" b="0" dirty="0">
                          <a:solidFill>
                            <a:schemeClr val="tx1"/>
                          </a:solidFill>
                          <a:effectLst/>
                        </a:rPr>
                        <a:t>贺 熹</a:t>
                      </a:r>
                      <a:endParaRPr lang="zh-CN" sz="1400" b="0" dirty="0">
                        <a:solidFill>
                          <a:schemeClr val="tx1"/>
                        </a:solidFill>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dirty="0">
                          <a:effectLst/>
                        </a:rPr>
                        <a:t>哈佛大学医学院终身教授</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r h="424530">
                <a:tc>
                  <a:txBody>
                    <a:bodyPr/>
                    <a:lstStyle/>
                    <a:p>
                      <a:pPr algn="ctr">
                        <a:lnSpc>
                          <a:spcPct val="100000"/>
                        </a:lnSpc>
                        <a:spcAft>
                          <a:spcPts val="0"/>
                        </a:spcAft>
                      </a:pPr>
                      <a:r>
                        <a:rPr lang="zh-CN" sz="1800" b="0" dirty="0">
                          <a:solidFill>
                            <a:schemeClr val="tx1"/>
                          </a:solidFill>
                          <a:effectLst/>
                        </a:rPr>
                        <a:t>叶荫宇</a:t>
                      </a:r>
                      <a:endParaRPr lang="zh-CN" sz="1400" b="0" dirty="0">
                        <a:solidFill>
                          <a:schemeClr val="tx1"/>
                        </a:solidFill>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dirty="0">
                          <a:effectLst/>
                        </a:rPr>
                        <a:t>斯坦福大学终身教授</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r h="424530">
                <a:tc>
                  <a:txBody>
                    <a:bodyPr/>
                    <a:lstStyle/>
                    <a:p>
                      <a:pPr algn="ctr">
                        <a:lnSpc>
                          <a:spcPct val="100000"/>
                        </a:lnSpc>
                        <a:spcAft>
                          <a:spcPts val="0"/>
                        </a:spcAft>
                      </a:pPr>
                      <a:r>
                        <a:rPr lang="zh-CN" sz="1800" b="0" dirty="0">
                          <a:solidFill>
                            <a:schemeClr val="tx1"/>
                          </a:solidFill>
                          <a:effectLst/>
                        </a:rPr>
                        <a:t>郑同章</a:t>
                      </a:r>
                      <a:endParaRPr lang="zh-CN" sz="1400" b="0" dirty="0">
                        <a:solidFill>
                          <a:schemeClr val="tx1"/>
                        </a:solidFill>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dirty="0">
                          <a:effectLst/>
                        </a:rPr>
                        <a:t>耶鲁大学教授</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r h="424530">
                <a:tc>
                  <a:txBody>
                    <a:bodyPr/>
                    <a:lstStyle/>
                    <a:p>
                      <a:pPr algn="ctr">
                        <a:lnSpc>
                          <a:spcPct val="100000"/>
                        </a:lnSpc>
                        <a:spcAft>
                          <a:spcPts val="0"/>
                        </a:spcAft>
                      </a:pPr>
                      <a:r>
                        <a:rPr lang="zh-CN" sz="1800" b="0" dirty="0">
                          <a:solidFill>
                            <a:schemeClr val="tx1"/>
                          </a:solidFill>
                          <a:effectLst/>
                        </a:rPr>
                        <a:t>吴青华</a:t>
                      </a:r>
                      <a:endParaRPr lang="zh-CN" sz="1400" b="0" dirty="0">
                        <a:solidFill>
                          <a:schemeClr val="tx1"/>
                        </a:solidFill>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dirty="0">
                          <a:effectLst/>
                        </a:rPr>
                        <a:t>利物浦大学终身教授</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r h="424530">
                <a:tc>
                  <a:txBody>
                    <a:bodyPr/>
                    <a:lstStyle/>
                    <a:p>
                      <a:pPr algn="ctr">
                        <a:lnSpc>
                          <a:spcPct val="100000"/>
                        </a:lnSpc>
                        <a:spcAft>
                          <a:spcPts val="0"/>
                        </a:spcAft>
                      </a:pPr>
                      <a:r>
                        <a:rPr lang="zh-CN" sz="1800" b="0" dirty="0">
                          <a:solidFill>
                            <a:schemeClr val="tx1"/>
                          </a:solidFill>
                          <a:effectLst/>
                        </a:rPr>
                        <a:t>高光荣</a:t>
                      </a:r>
                      <a:endParaRPr lang="zh-CN" sz="1400" b="0" dirty="0">
                        <a:solidFill>
                          <a:schemeClr val="tx1"/>
                        </a:solidFill>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800" dirty="0" smtClean="0">
                          <a:effectLst/>
                        </a:rPr>
                        <a:t>Delaware</a:t>
                      </a:r>
                      <a:r>
                        <a:rPr lang="zh-CN" sz="1800" dirty="0">
                          <a:effectLst/>
                        </a:rPr>
                        <a:t>大学电子与计算机工程系终身教授</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r h="424530">
                <a:tc>
                  <a:txBody>
                    <a:bodyPr/>
                    <a:lstStyle/>
                    <a:p>
                      <a:pPr algn="ctr">
                        <a:lnSpc>
                          <a:spcPct val="100000"/>
                        </a:lnSpc>
                        <a:spcAft>
                          <a:spcPts val="0"/>
                        </a:spcAft>
                      </a:pPr>
                      <a:r>
                        <a:rPr lang="zh-CN" sz="1800" b="0" dirty="0">
                          <a:solidFill>
                            <a:schemeClr val="tx1"/>
                          </a:solidFill>
                          <a:effectLst/>
                        </a:rPr>
                        <a:t>李少凡</a:t>
                      </a:r>
                      <a:endParaRPr lang="zh-CN" sz="1400" b="0" dirty="0">
                        <a:solidFill>
                          <a:schemeClr val="tx1"/>
                        </a:solidFill>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dirty="0" smtClean="0">
                          <a:effectLst/>
                        </a:rPr>
                        <a:t>加州大学伯克利分校</a:t>
                      </a:r>
                      <a:r>
                        <a:rPr lang="zh-CN" sz="1800" dirty="0">
                          <a:effectLst/>
                        </a:rPr>
                        <a:t>终身教授</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r h="424530">
                <a:tc>
                  <a:txBody>
                    <a:bodyPr/>
                    <a:lstStyle/>
                    <a:p>
                      <a:pPr algn="ctr">
                        <a:lnSpc>
                          <a:spcPct val="100000"/>
                        </a:lnSpc>
                        <a:spcAft>
                          <a:spcPts val="0"/>
                        </a:spcAft>
                      </a:pPr>
                      <a:r>
                        <a:rPr lang="zh-CN" sz="1800" b="0" dirty="0">
                          <a:solidFill>
                            <a:schemeClr val="tx1"/>
                          </a:solidFill>
                          <a:effectLst/>
                        </a:rPr>
                        <a:t>任志锋</a:t>
                      </a:r>
                      <a:endParaRPr lang="zh-CN" sz="1400" b="0" dirty="0">
                        <a:solidFill>
                          <a:schemeClr val="tx1"/>
                        </a:solidFill>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1800" dirty="0" smtClean="0">
                          <a:effectLst/>
                        </a:rPr>
                        <a:t>波士顿学院纳米实验室首席科学家</a:t>
                      </a:r>
                      <a:r>
                        <a:rPr lang="zh-CN" altLang="en-US" sz="1800" dirty="0" smtClean="0">
                          <a:effectLst/>
                        </a:rPr>
                        <a:t>、</a:t>
                      </a:r>
                      <a:r>
                        <a:rPr lang="zh-CN" sz="1800" dirty="0" smtClean="0">
                          <a:effectLst/>
                        </a:rPr>
                        <a:t>终身</a:t>
                      </a:r>
                      <a:r>
                        <a:rPr lang="zh-CN" sz="1800" dirty="0">
                          <a:effectLst/>
                        </a:rPr>
                        <a:t>教授</a:t>
                      </a:r>
                      <a:endParaRPr lang="zh-CN" sz="140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36" name="标题 1"/>
          <p:cNvSpPr txBox="1"/>
          <p:nvPr/>
        </p:nvSpPr>
        <p:spPr>
          <a:xfrm>
            <a:off x="4129944" y="6211389"/>
            <a:ext cx="4556855" cy="75035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2000" dirty="0" smtClean="0"/>
              <a:t>华中科技大学 部分海外知名学者校友</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2000"/>
                                  </p:stCondLst>
                                  <p:childTnLst>
                                    <p:set>
                                      <p:cBhvr>
                                        <p:cTn id="6" dur="1" fill="hold">
                                          <p:stCondLst>
                                            <p:cond delay="0"/>
                                          </p:stCondLst>
                                        </p:cTn>
                                        <p:tgtEl>
                                          <p:spTgt spid="30"/>
                                        </p:tgtEl>
                                        <p:attrNameLst>
                                          <p:attrName>style.visibility</p:attrName>
                                        </p:attrNameLst>
                                      </p:cBhvr>
                                      <p:to>
                                        <p:strVal val="visible"/>
                                      </p:to>
                                    </p:set>
                                    <p:animEffect transition="in" filter="circle(in)">
                                      <p:cBhvr>
                                        <p:cTn id="7" dur="1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9651" y="850388"/>
            <a:ext cx="5471509" cy="680549"/>
          </a:xfrm>
        </p:spPr>
        <p:txBody>
          <a:bodyPr>
            <a:normAutofit fontScale="90000"/>
          </a:bodyPr>
          <a:lstStyle/>
          <a:p>
            <a:r>
              <a:rPr lang="en-US" altLang="zh-CN" dirty="0"/>
              <a:t>2017</a:t>
            </a:r>
            <a:r>
              <a:rPr lang="zh-CN" altLang="en-US" dirty="0"/>
              <a:t>届本科</a:t>
            </a:r>
            <a:r>
              <a:rPr lang="zh-CN" altLang="en-US" dirty="0" smtClean="0"/>
              <a:t>毕业生就业及深造情况</a:t>
            </a:r>
            <a:endParaRPr lang="zh-CN" altLang="en-US" dirty="0"/>
          </a:p>
        </p:txBody>
      </p:sp>
      <p:grpSp>
        <p:nvGrpSpPr>
          <p:cNvPr id="9" name="组合 8"/>
          <p:cNvGrpSpPr/>
          <p:nvPr/>
        </p:nvGrpSpPr>
        <p:grpSpPr>
          <a:xfrm>
            <a:off x="3819298" y="1582435"/>
            <a:ext cx="4091940" cy="2893800"/>
            <a:chOff x="3046936" y="2079586"/>
            <a:chExt cx="4091940" cy="2893800"/>
          </a:xfrm>
        </p:grpSpPr>
        <p:graphicFrame>
          <p:nvGraphicFramePr>
            <p:cNvPr id="5" name="图表 4"/>
            <p:cNvGraphicFramePr/>
            <p:nvPr/>
          </p:nvGraphicFramePr>
          <p:xfrm>
            <a:off x="3046936" y="2289241"/>
            <a:ext cx="4091940" cy="2684145"/>
          </p:xfrm>
          <a:graphic>
            <a:graphicData uri="http://schemas.openxmlformats.org/drawingml/2006/chart">
              <c:chart xmlns:c="http://schemas.openxmlformats.org/drawingml/2006/chart" xmlns:r="http://schemas.openxmlformats.org/officeDocument/2006/relationships" r:id="rId1"/>
            </a:graphicData>
          </a:graphic>
        </p:graphicFrame>
        <p:sp>
          <p:nvSpPr>
            <p:cNvPr id="8" name="矩形 7"/>
            <p:cNvSpPr/>
            <p:nvPr/>
          </p:nvSpPr>
          <p:spPr>
            <a:xfrm>
              <a:off x="3782347" y="2079586"/>
              <a:ext cx="2743059" cy="313932"/>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ts val="0"/>
                </a:spcAft>
                <a:buClrTx/>
                <a:buSzTx/>
                <a:buFontTx/>
                <a:buNone/>
                <a:defRPr sz="2160" b="1" i="0" u="none" strike="noStrike" kern="1200" baseline="0">
                  <a:solidFill>
                    <a:prstClr val="black"/>
                  </a:solidFill>
                  <a:latin typeface="+mn-lt"/>
                  <a:ea typeface="+mn-ea"/>
                  <a:cs typeface="+mn-cs"/>
                </a:defRPr>
              </a:pPr>
              <a:r>
                <a:rPr kumimoji="0" lang="en-US" altLang="zh-CN" sz="16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2017</a:t>
              </a:r>
              <a:r>
                <a:rPr kumimoji="0" lang="zh-CN" altLang="zh-CN" sz="16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届本科毕业生就业结构</a:t>
              </a:r>
              <a:endParaRPr kumimoji="0" lang="zh-CN" altLang="zh-CN" sz="16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endParaRPr>
            </a:p>
          </p:txBody>
        </p:sp>
      </p:grpSp>
      <p:sp>
        <p:nvSpPr>
          <p:cNvPr id="13" name="矩形 12"/>
          <p:cNvSpPr/>
          <p:nvPr/>
        </p:nvSpPr>
        <p:spPr>
          <a:xfrm>
            <a:off x="3030737" y="4527734"/>
            <a:ext cx="5990292" cy="313932"/>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defRPr sz="2160" b="1" i="0" u="none" strike="noStrike" kern="1200" baseline="0">
                <a:solidFill>
                  <a:prstClr val="black"/>
                </a:solidFill>
                <a:latin typeface="+mn-lt"/>
                <a:ea typeface="+mn-ea"/>
                <a:cs typeface="+mn-cs"/>
              </a:defRPr>
            </a:pPr>
            <a:r>
              <a:rPr kumimoji="0" lang="en-US" altLang="zh-CN" sz="16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2017</a:t>
            </a:r>
            <a:r>
              <a:rPr kumimoji="0" lang="zh-CN" altLang="zh-CN" sz="16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届本科毕业生</a:t>
            </a:r>
            <a:r>
              <a:rPr kumimoji="0" lang="zh-CN" altLang="zh-CN" sz="16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国</a:t>
            </a:r>
            <a:r>
              <a:rPr kumimoji="0" lang="zh-CN" altLang="en-US" sz="16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外</a:t>
            </a:r>
            <a:r>
              <a:rPr kumimoji="0" lang="zh-CN" altLang="zh-CN" sz="1600" b="1" i="0" u="none" strike="noStrike" kern="1200" cap="none" spc="0" normalizeH="0" baseline="0" noProof="0" dirty="0" smtClean="0">
                <a:ln>
                  <a:noFill/>
                </a:ln>
                <a:solidFill>
                  <a:srgbClr val="7788B4"/>
                </a:solidFill>
                <a:effectLst/>
                <a:uLnTx/>
                <a:uFillTx/>
                <a:latin typeface="微软雅黑" panose="020B0503020204020204" pitchFamily="34" charset="-122"/>
                <a:ea typeface="微软雅黑" panose="020B0503020204020204" pitchFamily="34" charset="-122"/>
                <a:cs typeface="+mn-cs"/>
              </a:rPr>
              <a:t>升学</a:t>
            </a:r>
            <a:r>
              <a:rPr kumimoji="0" lang="zh-CN" altLang="zh-CN" sz="16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rPr>
              <a:t>院校层次分布</a:t>
            </a:r>
            <a:endParaRPr kumimoji="0" lang="zh-CN" altLang="zh-CN" sz="1600" b="1" i="0" u="none" strike="noStrike" kern="1200" cap="none" spc="0" normalizeH="0" baseline="0" noProof="0" dirty="0">
              <a:ln>
                <a:noFill/>
              </a:ln>
              <a:solidFill>
                <a:srgbClr val="7788B4"/>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4" name="表格 13"/>
          <p:cNvGraphicFramePr>
            <a:graphicFrameLocks noGrp="1"/>
          </p:cNvGraphicFramePr>
          <p:nvPr/>
        </p:nvGraphicFramePr>
        <p:xfrm>
          <a:off x="951843" y="4907448"/>
          <a:ext cx="10577542" cy="1543750"/>
        </p:xfrm>
        <a:graphic>
          <a:graphicData uri="http://schemas.openxmlformats.org/drawingml/2006/table">
            <a:tbl>
              <a:tblPr firstRow="1" bandRow="1">
                <a:tableStyleId>{69CF1AB2-1976-4502-BF36-3FF5EA218861}</a:tableStyleId>
              </a:tblPr>
              <a:tblGrid>
                <a:gridCol w="990172"/>
                <a:gridCol w="1255763"/>
                <a:gridCol w="1340348"/>
                <a:gridCol w="1158062"/>
                <a:gridCol w="1072601"/>
                <a:gridCol w="986175"/>
                <a:gridCol w="1034988"/>
                <a:gridCol w="880533"/>
                <a:gridCol w="850958"/>
                <a:gridCol w="1007942"/>
              </a:tblGrid>
              <a:tr h="458279">
                <a:tc rowSpan="2">
                  <a:txBody>
                    <a:bodyPr/>
                    <a:lstStyle/>
                    <a:p>
                      <a:pPr algn="ctr" fontAlgn="ctr"/>
                      <a:r>
                        <a:rPr lang="zh-CN" altLang="en-US" sz="1500" b="1" u="none" strike="noStrike" dirty="0">
                          <a:solidFill>
                            <a:srgbClr val="7788B4"/>
                          </a:solidFill>
                          <a:effectLst/>
                        </a:rPr>
                        <a:t>世界排名</a:t>
                      </a:r>
                      <a:endParaRPr lang="zh-CN" altLang="en-US" sz="1500" b="1" i="0" u="none" strike="noStrike" dirty="0">
                        <a:solidFill>
                          <a:srgbClr val="7788B4"/>
                        </a:solidFill>
                        <a:effectLst/>
                        <a:latin typeface="+mn-ea"/>
                        <a:ea typeface="+mn-ea"/>
                      </a:endParaRPr>
                    </a:p>
                  </a:txBody>
                  <a:tcPr marL="5706" marR="5706" marT="5706" marB="0" anchor="ctr"/>
                </a:tc>
                <a:tc gridSpan="9">
                  <a:txBody>
                    <a:bodyPr/>
                    <a:lstStyle/>
                    <a:p>
                      <a:pPr algn="ctr" fontAlgn="ctr"/>
                      <a:r>
                        <a:rPr lang="en-US" altLang="zh-CN" sz="1700" b="1" u="none" strike="noStrike" dirty="0">
                          <a:solidFill>
                            <a:srgbClr val="7788B4"/>
                          </a:solidFill>
                          <a:effectLst/>
                        </a:rPr>
                        <a:t>2017</a:t>
                      </a:r>
                      <a:r>
                        <a:rPr lang="zh-CN" altLang="en-US" sz="1700" b="1" u="none" strike="noStrike" dirty="0">
                          <a:solidFill>
                            <a:srgbClr val="7788B4"/>
                          </a:solidFill>
                          <a:effectLst/>
                        </a:rPr>
                        <a:t>年</a:t>
                      </a:r>
                      <a:r>
                        <a:rPr lang="en-US" altLang="zh-CN" sz="1700" b="1" u="none" strike="noStrike" dirty="0">
                          <a:solidFill>
                            <a:srgbClr val="7788B4"/>
                          </a:solidFill>
                          <a:effectLst/>
                        </a:rPr>
                        <a:t>ARWU</a:t>
                      </a:r>
                      <a:r>
                        <a:rPr lang="zh-CN" altLang="en-US" sz="1700" b="1" u="none" strike="noStrike" dirty="0">
                          <a:solidFill>
                            <a:srgbClr val="7788B4"/>
                          </a:solidFill>
                          <a:effectLst/>
                        </a:rPr>
                        <a:t>世界大学学术</a:t>
                      </a:r>
                      <a:r>
                        <a:rPr lang="zh-CN" altLang="en-US" sz="1700" b="1" u="none" strike="noStrike" dirty="0" smtClean="0">
                          <a:solidFill>
                            <a:srgbClr val="7788B4"/>
                          </a:solidFill>
                          <a:effectLst/>
                        </a:rPr>
                        <a:t>排名前</a:t>
                      </a:r>
                      <a:r>
                        <a:rPr lang="en-US" altLang="zh-CN" sz="1700" b="1" u="none" strike="noStrike" dirty="0" smtClean="0">
                          <a:solidFill>
                            <a:srgbClr val="7788B4"/>
                          </a:solidFill>
                          <a:effectLst/>
                        </a:rPr>
                        <a:t>20</a:t>
                      </a:r>
                      <a:r>
                        <a:rPr lang="zh-CN" altLang="en-US" sz="1700" b="1" u="none" strike="noStrike" dirty="0" smtClean="0">
                          <a:solidFill>
                            <a:srgbClr val="7788B4"/>
                          </a:solidFill>
                          <a:effectLst/>
                        </a:rPr>
                        <a:t>人数</a:t>
                      </a:r>
                      <a:endParaRPr lang="zh-CN" altLang="en-US" sz="1700" b="1" i="0" u="none" strike="noStrike" dirty="0">
                        <a:solidFill>
                          <a:srgbClr val="7788B4"/>
                        </a:solidFill>
                        <a:effectLst/>
                        <a:latin typeface="+mn-ea"/>
                        <a:ea typeface="+mn-ea"/>
                      </a:endParaRPr>
                    </a:p>
                  </a:txBody>
                  <a:tcPr marL="5706" marR="5706" marT="5706" marB="0" anchor="ctr"/>
                </a:tc>
                <a:tc hMerge="1">
                  <a:tcPr/>
                </a:tc>
                <a:tc hMerge="1">
                  <a:tcPr/>
                </a:tc>
                <a:tc hMerge="1">
                  <a:tcPr/>
                </a:tc>
                <a:tc hMerge="1">
                  <a:tcPr/>
                </a:tc>
                <a:tc hMerge="1">
                  <a:tcPr marL="5706" marR="5706" marT="5706" marB="0" anchor="ctr"/>
                </a:tc>
                <a:tc hMerge="1">
                  <a:tcPr marL="5706" marR="5706" marT="5706" marB="0" anchor="ctr"/>
                </a:tc>
                <a:tc hMerge="1">
                  <a:tcPr marL="5706" marR="5706" marT="5706" marB="0" anchor="ctr"/>
                </a:tc>
                <a:tc hMerge="1">
                  <a:tcPr marL="5706" marR="5706" marT="5706" marB="0" anchor="ctr"/>
                </a:tc>
              </a:tr>
              <a:tr h="627192">
                <a:tc vMerge="1">
                  <a:tcPr/>
                </a:tc>
                <a:tc>
                  <a:txBody>
                    <a:bodyPr/>
                    <a:lstStyle/>
                    <a:p>
                      <a:pPr algn="ctr" fontAlgn="ctr"/>
                      <a:r>
                        <a:rPr lang="zh-CN" altLang="en-US" sz="1400" b="1" i="0" u="none" strike="noStrike" kern="1200" dirty="0">
                          <a:solidFill>
                            <a:srgbClr val="7788B4"/>
                          </a:solidFill>
                          <a:effectLst/>
                          <a:latin typeface="+mn-ea"/>
                          <a:ea typeface="+mn-ea"/>
                          <a:cs typeface="+mn-cs"/>
                        </a:rPr>
                        <a:t>哥伦比亚大学</a:t>
                      </a:r>
                      <a:endParaRPr lang="zh-CN" altLang="en-US" sz="1400" b="1" i="0" u="none" strike="noStrike" kern="1200" dirty="0">
                        <a:solidFill>
                          <a:srgbClr val="7788B4"/>
                        </a:solidFill>
                        <a:effectLst/>
                        <a:latin typeface="+mn-ea"/>
                        <a:ea typeface="+mn-ea"/>
                        <a:cs typeface="+mn-cs"/>
                      </a:endParaRPr>
                    </a:p>
                  </a:txBody>
                  <a:tcPr marL="9525" marR="9525" marT="9525" marB="0" anchor="ctr"/>
                </a:tc>
                <a:tc>
                  <a:txBody>
                    <a:bodyPr/>
                    <a:lstStyle/>
                    <a:p>
                      <a:pPr algn="ctr" fontAlgn="ctr"/>
                      <a:r>
                        <a:rPr lang="zh-CN" altLang="en-US" sz="1400" b="1" i="0" u="none" strike="noStrike" kern="1200" dirty="0">
                          <a:solidFill>
                            <a:srgbClr val="7788B4"/>
                          </a:solidFill>
                          <a:effectLst/>
                          <a:latin typeface="+mn-ea"/>
                          <a:ea typeface="+mn-ea"/>
                          <a:cs typeface="+mn-cs"/>
                        </a:rPr>
                        <a:t>伦敦大学学院</a:t>
                      </a:r>
                      <a:endParaRPr lang="zh-CN" altLang="en-US" sz="1400" b="1" i="0" u="none" strike="noStrike" kern="1200" dirty="0">
                        <a:solidFill>
                          <a:srgbClr val="7788B4"/>
                        </a:solidFill>
                        <a:effectLst/>
                        <a:latin typeface="+mn-ea"/>
                        <a:ea typeface="+mn-ea"/>
                        <a:cs typeface="+mn-cs"/>
                      </a:endParaRPr>
                    </a:p>
                  </a:txBody>
                  <a:tcPr marL="9525" marR="9525" marT="9525" marB="0" anchor="ctr"/>
                </a:tc>
                <a:tc>
                  <a:txBody>
                    <a:bodyPr/>
                    <a:lstStyle/>
                    <a:p>
                      <a:pPr algn="ctr" fontAlgn="ctr"/>
                      <a:r>
                        <a:rPr lang="zh-CN" altLang="en-US" sz="1400" b="1" i="0" u="none" strike="noStrike" kern="1200" dirty="0" smtClean="0">
                          <a:solidFill>
                            <a:srgbClr val="7788B4"/>
                          </a:solidFill>
                          <a:effectLst/>
                          <a:latin typeface="+mn-ea"/>
                          <a:ea typeface="+mn-ea"/>
                          <a:cs typeface="+mn-cs"/>
                        </a:rPr>
                        <a:t>加州大学</a:t>
                      </a:r>
                      <a:endParaRPr lang="en-US" altLang="zh-CN" sz="1400" b="1" i="0" u="none" strike="noStrike" kern="1200" dirty="0" smtClean="0">
                        <a:solidFill>
                          <a:srgbClr val="7788B4"/>
                        </a:solidFill>
                        <a:effectLst/>
                        <a:latin typeface="+mn-ea"/>
                        <a:ea typeface="+mn-ea"/>
                        <a:cs typeface="+mn-cs"/>
                      </a:endParaRPr>
                    </a:p>
                    <a:p>
                      <a:pPr algn="ctr" fontAlgn="ctr"/>
                      <a:r>
                        <a:rPr lang="zh-CN" altLang="en-US" sz="1400" b="1" i="0" u="none" strike="noStrike" kern="1200" dirty="0" smtClean="0">
                          <a:solidFill>
                            <a:srgbClr val="7788B4"/>
                          </a:solidFill>
                          <a:effectLst/>
                          <a:latin typeface="+mn-ea"/>
                          <a:ea typeface="+mn-ea"/>
                          <a:cs typeface="+mn-cs"/>
                        </a:rPr>
                        <a:t>洛杉矶分校</a:t>
                      </a:r>
                      <a:endParaRPr lang="zh-CN" altLang="en-US" sz="1400" b="1" i="0" u="none" strike="noStrike" kern="1200" dirty="0">
                        <a:solidFill>
                          <a:srgbClr val="7788B4"/>
                        </a:solidFill>
                        <a:effectLst/>
                        <a:latin typeface="+mn-ea"/>
                        <a:ea typeface="+mn-ea"/>
                        <a:cs typeface="+mn-cs"/>
                      </a:endParaRPr>
                    </a:p>
                  </a:txBody>
                  <a:tcPr marL="9525" marR="9525" marT="9525" marB="0" anchor="ctr"/>
                </a:tc>
                <a:tc>
                  <a:txBody>
                    <a:bodyPr/>
                    <a:lstStyle/>
                    <a:p>
                      <a:pPr marL="0" algn="ctr" defTabSz="914400" rtl="0" eaLnBrk="1" fontAlgn="ctr" latinLnBrk="0" hangingPunct="1"/>
                      <a:r>
                        <a:rPr lang="zh-CN" altLang="en-US" sz="1400" b="1" i="0" u="none" strike="noStrike" kern="1200" dirty="0">
                          <a:solidFill>
                            <a:srgbClr val="7788B4"/>
                          </a:solidFill>
                          <a:effectLst/>
                          <a:latin typeface="+mn-ea"/>
                          <a:ea typeface="+mn-ea"/>
                          <a:cs typeface="+mn-cs"/>
                        </a:rPr>
                        <a:t>约翰霍普金斯大学</a:t>
                      </a:r>
                      <a:endParaRPr lang="zh-CN" altLang="en-US" sz="1400" b="1" i="0" u="none" strike="noStrike" kern="1200" dirty="0">
                        <a:solidFill>
                          <a:srgbClr val="7788B4"/>
                        </a:solidFill>
                        <a:effectLst/>
                        <a:latin typeface="+mn-ea"/>
                        <a:ea typeface="+mn-ea"/>
                        <a:cs typeface="+mn-cs"/>
                      </a:endParaRPr>
                    </a:p>
                  </a:txBody>
                  <a:tcPr marL="9525" marR="9525" marT="9525" marB="0" anchor="ctr"/>
                </a:tc>
                <a:tc>
                  <a:txBody>
                    <a:bodyPr/>
                    <a:lstStyle/>
                    <a:p>
                      <a:pPr algn="ctr" fontAlgn="ctr"/>
                      <a:r>
                        <a:rPr lang="zh-CN" altLang="en-US" sz="1400" b="1" i="0" u="none" strike="noStrike" kern="1200" dirty="0" smtClean="0">
                          <a:solidFill>
                            <a:srgbClr val="7788B4"/>
                          </a:solidFill>
                          <a:effectLst/>
                          <a:latin typeface="+mn-ea"/>
                          <a:ea typeface="+mn-ea"/>
                          <a:cs typeface="+mn-cs"/>
                        </a:rPr>
                        <a:t>加州大学伯克利分校</a:t>
                      </a:r>
                      <a:endParaRPr lang="zh-CN" altLang="en-US" sz="1400" b="1" i="0" u="none" strike="noStrike" kern="1200" dirty="0">
                        <a:solidFill>
                          <a:srgbClr val="7788B4"/>
                        </a:solidFill>
                        <a:effectLst/>
                        <a:latin typeface="+mn-ea"/>
                        <a:ea typeface="+mn-ea"/>
                        <a:cs typeface="+mn-cs"/>
                      </a:endParaRPr>
                    </a:p>
                  </a:txBody>
                  <a:tcPr marL="9525" marR="9525" marT="9525" marB="0" anchor="ctr"/>
                </a:tc>
                <a:tc>
                  <a:txBody>
                    <a:bodyPr/>
                    <a:lstStyle/>
                    <a:p>
                      <a:pPr algn="ctr" fontAlgn="ctr"/>
                      <a:r>
                        <a:rPr lang="zh-CN" altLang="en-US" sz="1400" b="1" i="0" u="none" strike="noStrike" kern="1200" dirty="0" smtClean="0">
                          <a:solidFill>
                            <a:srgbClr val="7788B4"/>
                          </a:solidFill>
                          <a:effectLst/>
                          <a:latin typeface="+mn-ea"/>
                          <a:ea typeface="+mn-ea"/>
                          <a:cs typeface="+mn-cs"/>
                        </a:rPr>
                        <a:t>康奈尔大学</a:t>
                      </a:r>
                      <a:endParaRPr lang="zh-CN" altLang="en-US" sz="1400" b="1" i="0" u="none" strike="noStrike" kern="1200" dirty="0">
                        <a:solidFill>
                          <a:srgbClr val="7788B4"/>
                        </a:solidFill>
                        <a:effectLst/>
                        <a:latin typeface="+mn-ea"/>
                        <a:ea typeface="+mn-ea"/>
                        <a:cs typeface="+mn-cs"/>
                      </a:endParaRPr>
                    </a:p>
                  </a:txBody>
                  <a:tcPr marL="9525" marR="9525" marT="9525" marB="0" anchor="ctr"/>
                </a:tc>
                <a:tc>
                  <a:txBody>
                    <a:bodyPr/>
                    <a:lstStyle/>
                    <a:p>
                      <a:pPr algn="ctr" fontAlgn="ctr"/>
                      <a:r>
                        <a:rPr lang="zh-CN" altLang="en-US" sz="1400" b="1" i="0" u="none" strike="noStrike" kern="1200" dirty="0">
                          <a:solidFill>
                            <a:srgbClr val="7788B4"/>
                          </a:solidFill>
                          <a:effectLst/>
                          <a:latin typeface="+mn-ea"/>
                          <a:ea typeface="+mn-ea"/>
                          <a:cs typeface="+mn-cs"/>
                        </a:rPr>
                        <a:t>耶鲁大学</a:t>
                      </a:r>
                      <a:endParaRPr lang="zh-CN" altLang="en-US" sz="1400" b="1" i="0" u="none" strike="noStrike" kern="1200" dirty="0">
                        <a:solidFill>
                          <a:srgbClr val="7788B4"/>
                        </a:solidFill>
                        <a:effectLst/>
                        <a:latin typeface="+mn-ea"/>
                        <a:ea typeface="+mn-ea"/>
                        <a:cs typeface="+mn-cs"/>
                      </a:endParaRPr>
                    </a:p>
                  </a:txBody>
                  <a:tcPr marL="9525" marR="9525" marT="9525" marB="0" anchor="ctr"/>
                </a:tc>
                <a:tc>
                  <a:txBody>
                    <a:bodyPr/>
                    <a:lstStyle/>
                    <a:p>
                      <a:pPr algn="ctr" fontAlgn="ctr"/>
                      <a:r>
                        <a:rPr lang="zh-CN" altLang="en-US" sz="1400" b="1" i="0" u="none" strike="noStrike" kern="1200" dirty="0">
                          <a:solidFill>
                            <a:srgbClr val="7788B4"/>
                          </a:solidFill>
                          <a:effectLst/>
                          <a:latin typeface="+mn-ea"/>
                          <a:ea typeface="+mn-ea"/>
                          <a:cs typeface="+mn-cs"/>
                        </a:rPr>
                        <a:t>哈佛大学</a:t>
                      </a:r>
                      <a:endParaRPr lang="zh-CN" altLang="en-US" sz="1400" b="1" i="0" u="none" strike="noStrike" kern="1200" dirty="0">
                        <a:solidFill>
                          <a:srgbClr val="7788B4"/>
                        </a:solidFill>
                        <a:effectLst/>
                        <a:latin typeface="+mn-ea"/>
                        <a:ea typeface="+mn-ea"/>
                        <a:cs typeface="+mn-cs"/>
                      </a:endParaRPr>
                    </a:p>
                  </a:txBody>
                  <a:tcPr marL="9525" marR="9525" marT="9525" marB="0" anchor="ctr"/>
                </a:tc>
                <a:tc>
                  <a:txBody>
                    <a:bodyPr/>
                    <a:lstStyle/>
                    <a:p>
                      <a:pPr algn="ctr" fontAlgn="ctr"/>
                      <a:r>
                        <a:rPr lang="zh-CN" altLang="en-US" sz="1400" b="1" i="0" u="none" strike="noStrike" kern="1200" dirty="0">
                          <a:solidFill>
                            <a:srgbClr val="7788B4"/>
                          </a:solidFill>
                          <a:effectLst/>
                          <a:latin typeface="+mn-ea"/>
                          <a:ea typeface="+mn-ea"/>
                          <a:cs typeface="+mn-cs"/>
                        </a:rPr>
                        <a:t>剑桥大学</a:t>
                      </a:r>
                      <a:endParaRPr lang="zh-CN" altLang="en-US" sz="1400" b="1" i="0" u="none" strike="noStrike" kern="1200" dirty="0">
                        <a:solidFill>
                          <a:srgbClr val="7788B4"/>
                        </a:solidFill>
                        <a:effectLst/>
                        <a:latin typeface="+mn-ea"/>
                        <a:ea typeface="+mn-ea"/>
                        <a:cs typeface="+mn-cs"/>
                      </a:endParaRPr>
                    </a:p>
                  </a:txBody>
                  <a:tcPr marL="9525" marR="9525" marT="9525" marB="0" anchor="ctr"/>
                </a:tc>
              </a:tr>
              <a:tr h="458279">
                <a:tc>
                  <a:txBody>
                    <a:bodyPr/>
                    <a:lstStyle/>
                    <a:p>
                      <a:pPr algn="ctr" fontAlgn="ctr"/>
                      <a:r>
                        <a:rPr lang="zh-CN" altLang="en-US" sz="1500" b="1" u="none" strike="noStrike" dirty="0">
                          <a:solidFill>
                            <a:srgbClr val="7788B4"/>
                          </a:solidFill>
                          <a:effectLst/>
                        </a:rPr>
                        <a:t>录取人数</a:t>
                      </a:r>
                      <a:endParaRPr lang="zh-CN" altLang="en-US" sz="1500" b="1" i="0" u="none" strike="noStrike" dirty="0">
                        <a:solidFill>
                          <a:srgbClr val="7788B4"/>
                        </a:solidFill>
                        <a:effectLst/>
                        <a:latin typeface="+mn-ea"/>
                        <a:ea typeface="+mn-ea"/>
                      </a:endParaRPr>
                    </a:p>
                  </a:txBody>
                  <a:tcPr marL="5706" marR="5706" marT="5706" marB="0" anchor="ctr"/>
                </a:tc>
                <a:tc>
                  <a:txBody>
                    <a:bodyPr/>
                    <a:lstStyle/>
                    <a:p>
                      <a:pPr marL="0" algn="ctr" defTabSz="914400" rtl="0" eaLnBrk="1" fontAlgn="ctr" latinLnBrk="0" hangingPunct="1"/>
                      <a:r>
                        <a:rPr lang="en-US" altLang="zh-CN" sz="1700" b="1" i="0" u="none" strike="noStrike" kern="1200" dirty="0" smtClean="0">
                          <a:solidFill>
                            <a:srgbClr val="7788B4"/>
                          </a:solidFill>
                          <a:effectLst/>
                          <a:latin typeface="+mn-ea"/>
                          <a:ea typeface="+mn-ea"/>
                          <a:cs typeface="+mn-cs"/>
                        </a:rPr>
                        <a:t>22</a:t>
                      </a:r>
                      <a:endParaRPr lang="en-US" altLang="zh-CN" sz="1700" b="1" i="0" u="none" strike="noStrike" kern="1200" dirty="0">
                        <a:solidFill>
                          <a:srgbClr val="7788B4"/>
                        </a:solidFill>
                        <a:effectLst/>
                        <a:latin typeface="+mn-ea"/>
                        <a:ea typeface="+mn-ea"/>
                        <a:cs typeface="+mn-cs"/>
                      </a:endParaRPr>
                    </a:p>
                  </a:txBody>
                  <a:tcPr marL="5706" marR="5706" marT="5706" marB="0" anchor="ctr"/>
                </a:tc>
                <a:tc>
                  <a:txBody>
                    <a:bodyPr/>
                    <a:lstStyle/>
                    <a:p>
                      <a:pPr marL="0" algn="ctr" defTabSz="914400" rtl="0" eaLnBrk="1" fontAlgn="ctr" latinLnBrk="0" hangingPunct="1"/>
                      <a:r>
                        <a:rPr lang="en-US" altLang="zh-CN" sz="1700" b="1" i="0" u="none" strike="noStrike" kern="1200" dirty="0" smtClean="0">
                          <a:solidFill>
                            <a:srgbClr val="7788B4"/>
                          </a:solidFill>
                          <a:effectLst/>
                          <a:latin typeface="+mn-ea"/>
                          <a:ea typeface="+mn-ea"/>
                          <a:cs typeface="+mn-cs"/>
                        </a:rPr>
                        <a:t>16</a:t>
                      </a:r>
                      <a:endParaRPr lang="en-US" altLang="zh-CN" sz="1700" b="1" i="0" u="none" strike="noStrike" kern="1200" dirty="0">
                        <a:solidFill>
                          <a:srgbClr val="7788B4"/>
                        </a:solidFill>
                        <a:effectLst/>
                        <a:latin typeface="+mn-ea"/>
                        <a:ea typeface="+mn-ea"/>
                        <a:cs typeface="+mn-cs"/>
                      </a:endParaRPr>
                    </a:p>
                  </a:txBody>
                  <a:tcPr marL="5706" marR="5706" marT="5706" marB="0" anchor="ctr"/>
                </a:tc>
                <a:tc>
                  <a:txBody>
                    <a:bodyPr/>
                    <a:lstStyle/>
                    <a:p>
                      <a:pPr marL="0" algn="ctr" defTabSz="914400" rtl="0" eaLnBrk="1" fontAlgn="ctr" latinLnBrk="0" hangingPunct="1"/>
                      <a:r>
                        <a:rPr lang="en-US" altLang="zh-CN" sz="1700" b="1" i="0" u="none" strike="noStrike" kern="1200" dirty="0" smtClean="0">
                          <a:solidFill>
                            <a:srgbClr val="7788B4"/>
                          </a:solidFill>
                          <a:effectLst/>
                          <a:latin typeface="+mn-ea"/>
                          <a:ea typeface="+mn-ea"/>
                          <a:cs typeface="+mn-cs"/>
                        </a:rPr>
                        <a:t>8</a:t>
                      </a:r>
                      <a:endParaRPr lang="en-US" altLang="zh-CN" sz="1700" b="1" i="0" u="none" strike="noStrike" kern="1200" dirty="0">
                        <a:solidFill>
                          <a:srgbClr val="7788B4"/>
                        </a:solidFill>
                        <a:effectLst/>
                        <a:latin typeface="+mn-ea"/>
                        <a:ea typeface="+mn-ea"/>
                        <a:cs typeface="+mn-cs"/>
                      </a:endParaRPr>
                    </a:p>
                  </a:txBody>
                  <a:tcPr marL="5706" marR="5706" marT="5706" marB="0" anchor="ctr"/>
                </a:tc>
                <a:tc>
                  <a:txBody>
                    <a:bodyPr/>
                    <a:lstStyle/>
                    <a:p>
                      <a:pPr algn="ctr" fontAlgn="ctr"/>
                      <a:r>
                        <a:rPr lang="en-US" altLang="zh-CN" sz="1700" b="1" i="0" u="none" strike="noStrike" dirty="0" smtClean="0">
                          <a:solidFill>
                            <a:srgbClr val="7788B4"/>
                          </a:solidFill>
                          <a:effectLst/>
                          <a:latin typeface="+mn-ea"/>
                          <a:ea typeface="+mn-ea"/>
                        </a:rPr>
                        <a:t>8</a:t>
                      </a:r>
                      <a:endParaRPr lang="en-US" altLang="zh-CN" sz="1700" b="1" i="0" u="none" strike="noStrike" dirty="0">
                        <a:solidFill>
                          <a:srgbClr val="7788B4"/>
                        </a:solidFill>
                        <a:effectLst/>
                        <a:latin typeface="+mn-ea"/>
                        <a:ea typeface="+mn-ea"/>
                      </a:endParaRPr>
                    </a:p>
                  </a:txBody>
                  <a:tcPr marL="5706" marR="5706" marT="5706" marB="0" anchor="ctr"/>
                </a:tc>
                <a:tc>
                  <a:txBody>
                    <a:bodyPr/>
                    <a:lstStyle/>
                    <a:p>
                      <a:pPr algn="ctr" fontAlgn="ctr"/>
                      <a:r>
                        <a:rPr lang="en-US" altLang="zh-CN" sz="1700" b="1" i="0" u="none" strike="noStrike" dirty="0" smtClean="0">
                          <a:solidFill>
                            <a:srgbClr val="7788B4"/>
                          </a:solidFill>
                          <a:effectLst/>
                          <a:latin typeface="+mn-ea"/>
                          <a:ea typeface="+mn-ea"/>
                        </a:rPr>
                        <a:t>6</a:t>
                      </a:r>
                      <a:endParaRPr lang="en-US" altLang="zh-CN" sz="1700" b="1" i="0" u="none" strike="noStrike" dirty="0">
                        <a:solidFill>
                          <a:srgbClr val="7788B4"/>
                        </a:solidFill>
                        <a:effectLst/>
                        <a:latin typeface="+mn-ea"/>
                        <a:ea typeface="+mn-ea"/>
                      </a:endParaRPr>
                    </a:p>
                  </a:txBody>
                  <a:tcPr marL="5706" marR="5706" marT="5706" marB="0" anchor="ctr"/>
                </a:tc>
                <a:tc>
                  <a:txBody>
                    <a:bodyPr/>
                    <a:lstStyle/>
                    <a:p>
                      <a:pPr algn="ctr" fontAlgn="ctr"/>
                      <a:r>
                        <a:rPr lang="en-US" altLang="zh-CN" sz="1700" b="1" i="0" u="none" strike="noStrike" dirty="0" smtClean="0">
                          <a:solidFill>
                            <a:srgbClr val="7788B4"/>
                          </a:solidFill>
                          <a:effectLst/>
                          <a:latin typeface="+mn-ea"/>
                          <a:ea typeface="+mn-ea"/>
                        </a:rPr>
                        <a:t>6</a:t>
                      </a:r>
                      <a:endParaRPr lang="en-US" altLang="zh-CN" sz="1700" b="1" i="0" u="none" strike="noStrike" dirty="0">
                        <a:solidFill>
                          <a:srgbClr val="7788B4"/>
                        </a:solidFill>
                        <a:effectLst/>
                        <a:latin typeface="+mn-ea"/>
                        <a:ea typeface="+mn-ea"/>
                      </a:endParaRPr>
                    </a:p>
                  </a:txBody>
                  <a:tcPr marL="5706" marR="5706" marT="5706" marB="0" anchor="ctr"/>
                </a:tc>
                <a:tc>
                  <a:txBody>
                    <a:bodyPr/>
                    <a:lstStyle/>
                    <a:p>
                      <a:pPr algn="ctr" fontAlgn="ctr"/>
                      <a:r>
                        <a:rPr lang="en-US" altLang="zh-CN" sz="1700" b="1" i="0" u="none" strike="noStrike" dirty="0" smtClean="0">
                          <a:solidFill>
                            <a:srgbClr val="7788B4"/>
                          </a:solidFill>
                          <a:effectLst/>
                          <a:latin typeface="+mn-ea"/>
                          <a:ea typeface="+mn-ea"/>
                        </a:rPr>
                        <a:t>2</a:t>
                      </a:r>
                      <a:endParaRPr lang="en-US" altLang="zh-CN" sz="1700" b="1" i="0" u="none" strike="noStrike" dirty="0">
                        <a:solidFill>
                          <a:srgbClr val="7788B4"/>
                        </a:solidFill>
                        <a:effectLst/>
                        <a:latin typeface="+mn-ea"/>
                        <a:ea typeface="+mn-ea"/>
                      </a:endParaRPr>
                    </a:p>
                  </a:txBody>
                  <a:tcPr marL="5706" marR="5706" marT="5706" marB="0" anchor="ctr"/>
                </a:tc>
                <a:tc>
                  <a:txBody>
                    <a:bodyPr/>
                    <a:lstStyle/>
                    <a:p>
                      <a:pPr algn="ctr" fontAlgn="ctr"/>
                      <a:r>
                        <a:rPr lang="en-US" altLang="zh-CN" sz="1700" b="1" i="0" u="none" strike="noStrike" dirty="0" smtClean="0">
                          <a:solidFill>
                            <a:srgbClr val="7788B4"/>
                          </a:solidFill>
                          <a:effectLst/>
                          <a:latin typeface="+mn-ea"/>
                          <a:ea typeface="+mn-ea"/>
                        </a:rPr>
                        <a:t>1</a:t>
                      </a:r>
                      <a:endParaRPr lang="en-US" altLang="zh-CN" sz="1700" b="1" i="0" u="none" strike="noStrike" dirty="0">
                        <a:solidFill>
                          <a:srgbClr val="7788B4"/>
                        </a:solidFill>
                        <a:effectLst/>
                        <a:latin typeface="+mn-ea"/>
                        <a:ea typeface="+mn-ea"/>
                      </a:endParaRPr>
                    </a:p>
                  </a:txBody>
                  <a:tcPr marL="5706" marR="5706" marT="5706" marB="0" anchor="ctr"/>
                </a:tc>
                <a:tc>
                  <a:txBody>
                    <a:bodyPr/>
                    <a:lstStyle/>
                    <a:p>
                      <a:pPr algn="ctr" fontAlgn="ctr"/>
                      <a:r>
                        <a:rPr lang="en-US" altLang="zh-CN" sz="1700" b="1" i="0" u="none" strike="noStrike" dirty="0" smtClean="0">
                          <a:solidFill>
                            <a:srgbClr val="7788B4"/>
                          </a:solidFill>
                          <a:effectLst/>
                          <a:latin typeface="+mn-ea"/>
                          <a:ea typeface="+mn-ea"/>
                        </a:rPr>
                        <a:t>1</a:t>
                      </a:r>
                      <a:endParaRPr lang="en-US" altLang="zh-CN" sz="1700" b="1" i="0" u="none" strike="noStrike" dirty="0">
                        <a:solidFill>
                          <a:srgbClr val="7788B4"/>
                        </a:solidFill>
                        <a:effectLst/>
                        <a:latin typeface="+mn-ea"/>
                        <a:ea typeface="+mn-ea"/>
                      </a:endParaRPr>
                    </a:p>
                  </a:txBody>
                  <a:tcPr marL="5706" marR="5706" marT="5706" marB="0" anchor="ctr"/>
                </a:tc>
              </a:tr>
            </a:tbl>
          </a:graphicData>
        </a:graphic>
      </p:graphicFrame>
      <p:grpSp>
        <p:nvGrpSpPr>
          <p:cNvPr id="19" name="组合 18"/>
          <p:cNvGrpSpPr/>
          <p:nvPr/>
        </p:nvGrpSpPr>
        <p:grpSpPr>
          <a:xfrm>
            <a:off x="3319381" y="1530937"/>
            <a:ext cx="5082223" cy="4229856"/>
            <a:chOff x="-4446407" y="3421154"/>
            <a:chExt cx="5243592" cy="3022655"/>
          </a:xfrm>
          <a:solidFill>
            <a:srgbClr val="7788B4"/>
          </a:solidFill>
        </p:grpSpPr>
        <p:sp>
          <p:nvSpPr>
            <p:cNvPr id="22" name="矩形 21"/>
            <p:cNvSpPr/>
            <p:nvPr/>
          </p:nvSpPr>
          <p:spPr>
            <a:xfrm>
              <a:off x="-4446407" y="3421154"/>
              <a:ext cx="5243592" cy="3022655"/>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Narrow" panose="020B0606020202030204"/>
                <a:ea typeface="微软雅黑" panose="020B0503020204020204" pitchFamily="34" charset="-122"/>
                <a:cs typeface="+mn-cs"/>
              </a:endParaRPr>
            </a:p>
          </p:txBody>
        </p:sp>
        <p:sp>
          <p:nvSpPr>
            <p:cNvPr id="23" name="文本框 22"/>
            <p:cNvSpPr txBox="1"/>
            <p:nvPr/>
          </p:nvSpPr>
          <p:spPr>
            <a:xfrm>
              <a:off x="-3959355" y="3716251"/>
              <a:ext cx="3829111" cy="681805"/>
            </a:xfrm>
            <a:prstGeom prst="rect">
              <a:avLst/>
            </a:prstGeom>
            <a:grpFill/>
          </p:spPr>
          <p:txBody>
            <a:bodyPr wrap="none" rtlCol="0">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2400" b="1" dirty="0" smtClean="0">
                  <a:solidFill>
                    <a:prstClr val="white"/>
                  </a:solidFill>
                  <a:latin typeface="微软雅黑" panose="020B0503020204020204" pitchFamily="34" charset="-122"/>
                  <a:ea typeface="微软雅黑" panose="020B0503020204020204" pitchFamily="34" charset="-122"/>
                </a:rPr>
                <a:t>2017</a:t>
              </a:r>
              <a:r>
                <a:rPr kumimoji="1" lang="zh-CN" altLang="en-US" sz="2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年来我校举办招聘会</a:t>
              </a:r>
              <a:endParaRPr kumimoji="1" lang="en-US" altLang="zh-CN" sz="2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8965"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的用人单位超过</a:t>
              </a:r>
              <a:r>
                <a:rPr kumimoji="1" lang="en-US" altLang="zh-CN" sz="3200" b="1" i="0" u="none" strike="noStrike" kern="1200" cap="none" spc="0" normalizeH="0" baseline="0" noProof="0" dirty="0" smtClean="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cs typeface="+mn-cs"/>
                </a:rPr>
                <a:t>4300</a:t>
              </a:r>
              <a:r>
                <a:rPr kumimoji="1" lang="zh-CN" altLang="en-US" sz="2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家</a:t>
              </a:r>
              <a:endParaRPr kumimoji="1" lang="zh-CN" altLang="en-US" sz="1200" b="0" i="0" u="none" strike="noStrike" kern="120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24" name="文本框 23"/>
            <p:cNvSpPr txBox="1"/>
            <p:nvPr/>
          </p:nvSpPr>
          <p:spPr>
            <a:xfrm>
              <a:off x="-3959355" y="4866390"/>
              <a:ext cx="4756540" cy="1121679"/>
            </a:xfrm>
            <a:prstGeom prst="rect">
              <a:avLst/>
            </a:prstGeom>
            <a:grpFill/>
          </p:spPr>
          <p:txBody>
            <a:bodyPr wrap="square" rtlCol="0">
              <a:spAutoFit/>
            </a:bodyPr>
            <a:lstStyle/>
            <a:p>
              <a:pPr lvl="0" defTabSz="608965">
                <a:lnSpc>
                  <a:spcPct val="200000"/>
                </a:lnSpc>
                <a:defRPr/>
              </a:pP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每年我校</a:t>
              </a:r>
              <a:r>
                <a:rPr lang="zh-CN" altLang="en-US" sz="2000" b="1" dirty="0" smtClean="0">
                  <a:solidFill>
                    <a:prstClr val="white"/>
                  </a:solidFill>
                  <a:latin typeface="微软雅黑" panose="020B0503020204020204" pitchFamily="34" charset="-122"/>
                </a:rPr>
                <a:t>本科生</a:t>
              </a:r>
              <a:r>
                <a:rPr lang="zh-CN" altLang="en-US" sz="2000" b="1" dirty="0">
                  <a:solidFill>
                    <a:prstClr val="white"/>
                  </a:solidFill>
                  <a:latin typeface="微软雅黑" panose="020B0503020204020204" pitchFamily="34" charset="-122"/>
                </a:rPr>
                <a:t>就业人数</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为</a:t>
              </a: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2000</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余人</a:t>
              </a:r>
              <a:endPar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8965"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人均岗位获得</a:t>
              </a:r>
              <a:r>
                <a:rPr kumimoji="0" lang="en-US" altLang="zh-CN" sz="2800" b="1" i="0" u="none" strike="noStrike" kern="1200" cap="none" spc="0" normalizeH="0" baseline="0" noProof="0" dirty="0" smtClean="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cs typeface="+mn-cs"/>
                </a:rPr>
                <a:t>44.03</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个</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
                                        <p:tgtEl>
                                          <p:spTgt spid="14"/>
                                        </p:tgtEl>
                                      </p:cBhvr>
                                    </p:animEffect>
                                    <p:set>
                                      <p:cBhvr>
                                        <p:cTn id="7" dur="1" fill="hold">
                                          <p:stCondLst>
                                            <p:cond delay="1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7" name="文本框 2"/>
          <p:cNvSpPr txBox="1">
            <a:spLocks noChangeArrowheads="1"/>
          </p:cNvSpPr>
          <p:nvPr/>
        </p:nvSpPr>
        <p:spPr bwMode="auto">
          <a:xfrm>
            <a:off x="998409" y="1894076"/>
            <a:ext cx="39772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285750" indent="-285750" algn="ctr">
              <a:spcBef>
                <a:spcPct val="0"/>
              </a:spcBef>
              <a:buNone/>
            </a:pPr>
            <a:r>
              <a:rPr lang="zh-CN" altLang="en-US" sz="1500" b="1" dirty="0">
                <a:solidFill>
                  <a:srgbClr val="506291"/>
                </a:solidFill>
              </a:rPr>
              <a:t>本科生留学人数前</a:t>
            </a:r>
            <a:r>
              <a:rPr lang="en-US" altLang="zh-CN" sz="1500" b="1" dirty="0">
                <a:solidFill>
                  <a:srgbClr val="506291"/>
                </a:solidFill>
              </a:rPr>
              <a:t>10</a:t>
            </a:r>
            <a:r>
              <a:rPr lang="zh-CN" altLang="en-US" sz="1500" b="1" dirty="0">
                <a:solidFill>
                  <a:srgbClr val="506291"/>
                </a:solidFill>
              </a:rPr>
              <a:t>名院校</a:t>
            </a:r>
            <a:endParaRPr lang="zh-CN" altLang="en-US" sz="1500" b="1" dirty="0">
              <a:solidFill>
                <a:srgbClr val="506291"/>
              </a:solidFill>
            </a:endParaRPr>
          </a:p>
        </p:txBody>
      </p:sp>
      <p:sp>
        <p:nvSpPr>
          <p:cNvPr id="73738" name="矩形 14"/>
          <p:cNvSpPr>
            <a:spLocks noChangeArrowheads="1"/>
          </p:cNvSpPr>
          <p:nvPr/>
        </p:nvSpPr>
        <p:spPr bwMode="auto">
          <a:xfrm>
            <a:off x="998409" y="6107695"/>
            <a:ext cx="3522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zh-CN" altLang="zh-CN" sz="1500" b="1" dirty="0" smtClean="0">
                <a:solidFill>
                  <a:srgbClr val="506291"/>
                </a:solidFill>
              </a:rPr>
              <a:t>出国</a:t>
            </a:r>
            <a:r>
              <a:rPr lang="en-US" altLang="zh-CN" sz="1500" b="1" dirty="0" smtClean="0">
                <a:solidFill>
                  <a:srgbClr val="506291"/>
                </a:solidFill>
              </a:rPr>
              <a:t>/</a:t>
            </a:r>
            <a:r>
              <a:rPr lang="zh-CN" altLang="zh-CN" sz="1500" b="1" dirty="0" smtClean="0">
                <a:solidFill>
                  <a:srgbClr val="506291"/>
                </a:solidFill>
              </a:rPr>
              <a:t>境深造人数为</a:t>
            </a:r>
            <a:r>
              <a:rPr lang="en-US" altLang="zh-CN" sz="1500" b="1" dirty="0" smtClean="0">
                <a:solidFill>
                  <a:srgbClr val="506291"/>
                </a:solidFill>
              </a:rPr>
              <a:t>1014</a:t>
            </a:r>
            <a:r>
              <a:rPr lang="zh-CN" altLang="zh-CN" sz="1500" b="1" dirty="0" smtClean="0">
                <a:solidFill>
                  <a:srgbClr val="506291"/>
                </a:solidFill>
              </a:rPr>
              <a:t>人</a:t>
            </a:r>
            <a:r>
              <a:rPr lang="zh-CN" altLang="en-US" sz="1500" b="1" dirty="0" smtClean="0">
                <a:solidFill>
                  <a:srgbClr val="506291"/>
                </a:solidFill>
              </a:rPr>
              <a:t>（占</a:t>
            </a:r>
            <a:r>
              <a:rPr lang="en-US" altLang="zh-CN" sz="1500" b="1" dirty="0" smtClean="0">
                <a:solidFill>
                  <a:srgbClr val="506291"/>
                </a:solidFill>
              </a:rPr>
              <a:t>14.2%</a:t>
            </a:r>
            <a:r>
              <a:rPr lang="zh-CN" altLang="en-US" sz="1500" b="1" dirty="0" smtClean="0">
                <a:solidFill>
                  <a:srgbClr val="506291"/>
                </a:solidFill>
              </a:rPr>
              <a:t>）</a:t>
            </a:r>
            <a:endParaRPr lang="zh-CN" altLang="zh-CN" sz="1500" b="1" dirty="0">
              <a:solidFill>
                <a:srgbClr val="506291"/>
              </a:solidFill>
            </a:endParaRPr>
          </a:p>
        </p:txBody>
      </p:sp>
      <p:graphicFrame>
        <p:nvGraphicFramePr>
          <p:cNvPr id="3" name="表格 2"/>
          <p:cNvGraphicFramePr>
            <a:graphicFrameLocks noGrp="1"/>
          </p:cNvGraphicFramePr>
          <p:nvPr/>
        </p:nvGraphicFramePr>
        <p:xfrm>
          <a:off x="682274" y="2324416"/>
          <a:ext cx="5097637" cy="3755675"/>
        </p:xfrm>
        <a:graphic>
          <a:graphicData uri="http://schemas.openxmlformats.org/drawingml/2006/table">
            <a:tbl>
              <a:tblPr firstRow="1" firstCol="1" bandRow="1">
                <a:tableStyleId>{FABFCF23-3B69-468F-B69F-88F6DE6A72F2}</a:tableStyleId>
              </a:tblPr>
              <a:tblGrid>
                <a:gridCol w="726120"/>
                <a:gridCol w="1639605"/>
                <a:gridCol w="1444978"/>
                <a:gridCol w="1286934"/>
              </a:tblGrid>
              <a:tr h="579883">
                <a:tc>
                  <a:txBody>
                    <a:bodyPr/>
                    <a:lstStyle/>
                    <a:p>
                      <a:pPr algn="ctr">
                        <a:spcAft>
                          <a:spcPts val="0"/>
                        </a:spcAft>
                      </a:pPr>
                      <a:r>
                        <a:rPr lang="zh-CN" sz="1400" kern="0" dirty="0">
                          <a:effectLst/>
                        </a:rPr>
                        <a:t>排序</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spcAft>
                          <a:spcPts val="0"/>
                        </a:spcAft>
                      </a:pPr>
                      <a:r>
                        <a:rPr lang="zh-CN" sz="1400" kern="0" dirty="0">
                          <a:effectLst/>
                        </a:rPr>
                        <a:t>学校名称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spcAft>
                          <a:spcPts val="0"/>
                        </a:spcAft>
                      </a:pPr>
                      <a:r>
                        <a:rPr lang="en-US" sz="1400" kern="0" dirty="0">
                          <a:effectLst/>
                        </a:rPr>
                        <a:t>2016</a:t>
                      </a:r>
                      <a:r>
                        <a:rPr lang="zh-CN" sz="1400" kern="0" dirty="0">
                          <a:effectLst/>
                        </a:rPr>
                        <a:t>年</a:t>
                      </a:r>
                      <a:r>
                        <a:rPr lang="en-US" sz="1400" kern="0" dirty="0">
                          <a:effectLst/>
                        </a:rPr>
                        <a:t>ARWU</a:t>
                      </a:r>
                      <a:r>
                        <a:rPr lang="zh-CN" sz="1400" kern="0" dirty="0">
                          <a:effectLst/>
                        </a:rPr>
                        <a:t>世界大学学术排名</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spcAft>
                          <a:spcPts val="0"/>
                        </a:spcAft>
                      </a:pPr>
                      <a:r>
                        <a:rPr lang="zh-CN" sz="1400" kern="0" dirty="0">
                          <a:effectLst/>
                        </a:rPr>
                        <a:t>人数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algn="ctr">
                        <a:spcAft>
                          <a:spcPts val="0"/>
                        </a:spcAft>
                      </a:pPr>
                      <a:r>
                        <a:rPr lang="en-US" sz="1400" kern="0">
                          <a:effectLst/>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zh-CN" sz="1400" kern="0" dirty="0" smtClean="0">
                          <a:effectLst/>
                        </a:rPr>
                        <a:t>澳洲大学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40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27</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algn="ctr">
                        <a:spcAft>
                          <a:spcPts val="0"/>
                        </a:spcAft>
                      </a:pPr>
                      <a:r>
                        <a:rPr lang="en-US" sz="1400" kern="0" dirty="0">
                          <a:effectLst/>
                        </a:rPr>
                        <a:t>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zh-CN" sz="1400" kern="0" dirty="0">
                          <a:effectLst/>
                        </a:rPr>
                        <a:t>哥伦比亚大学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9</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22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algn="ctr">
                        <a:spcAft>
                          <a:spcPts val="0"/>
                        </a:spcAft>
                      </a:pPr>
                      <a:r>
                        <a:rPr lang="en-US" sz="1400" kern="0">
                          <a:effectLst/>
                        </a:rPr>
                        <a:t>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zh-CN" sz="1400" kern="0" dirty="0">
                          <a:effectLst/>
                        </a:rPr>
                        <a:t>南加州大学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49</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22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algn="ctr">
                        <a:spcAft>
                          <a:spcPts val="0"/>
                        </a:spcAft>
                      </a:pPr>
                      <a:r>
                        <a:rPr lang="en-US" sz="1400" kern="0">
                          <a:effectLst/>
                        </a:rPr>
                        <a:t>4</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zh-CN" sz="1400" kern="0" dirty="0">
                          <a:effectLst/>
                        </a:rPr>
                        <a:t>卡耐基梅隆大学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dirty="0">
                          <a:effectLst/>
                        </a:rPr>
                        <a:t>68</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17</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marL="0" algn="ctr" defTabSz="914400" rtl="0" eaLnBrk="1" latinLnBrk="0" hangingPunct="1">
                        <a:lnSpc>
                          <a:spcPct val="100000"/>
                        </a:lnSpc>
                        <a:spcAft>
                          <a:spcPts val="0"/>
                        </a:spcAft>
                      </a:pPr>
                      <a:r>
                        <a:rPr lang="en-US" sz="1400" kern="0">
                          <a:solidFill>
                            <a:schemeClr val="dk1"/>
                          </a:solidFill>
                          <a:effectLst/>
                          <a:latin typeface="+mn-lt"/>
                          <a:ea typeface="+mn-ea"/>
                          <a:cs typeface="+mn-cs"/>
                        </a:rPr>
                        <a:t>5</a:t>
                      </a:r>
                      <a:endParaRPr lang="zh-CN" sz="1400" kern="0">
                        <a:solidFill>
                          <a:schemeClr val="dk1"/>
                        </a:solidFill>
                        <a:effectLst/>
                        <a:latin typeface="+mn-lt"/>
                        <a:ea typeface="+mn-ea"/>
                        <a:cs typeface="+mn-cs"/>
                      </a:endParaRPr>
                    </a:p>
                  </a:txBody>
                  <a:tcPr marL="96658" marR="96658" marT="0" marB="0" anchor="ctr"/>
                </a:tc>
                <a:tc>
                  <a:txBody>
                    <a:bodyPr/>
                    <a:lstStyle/>
                    <a:p>
                      <a:pPr marL="0" algn="ctr" defTabSz="914400" rtl="0" eaLnBrk="1" latinLnBrk="0" hangingPunct="1">
                        <a:lnSpc>
                          <a:spcPct val="100000"/>
                        </a:lnSpc>
                        <a:spcAft>
                          <a:spcPts val="0"/>
                        </a:spcAft>
                      </a:pPr>
                      <a:r>
                        <a:rPr lang="zh-CN" sz="1400" kern="0" dirty="0">
                          <a:solidFill>
                            <a:schemeClr val="dk1"/>
                          </a:solidFill>
                          <a:effectLst/>
                          <a:latin typeface="+mn-lt"/>
                          <a:ea typeface="+mn-ea"/>
                          <a:cs typeface="+mn-cs"/>
                        </a:rPr>
                        <a:t>伦敦大学学院</a:t>
                      </a:r>
                      <a:endParaRPr lang="zh-CN" sz="1400" kern="0" dirty="0">
                        <a:solidFill>
                          <a:schemeClr val="dk1"/>
                        </a:solidFill>
                        <a:effectLst/>
                        <a:latin typeface="+mn-lt"/>
                        <a:ea typeface="+mn-ea"/>
                        <a:cs typeface="+mn-cs"/>
                      </a:endParaRPr>
                    </a:p>
                  </a:txBody>
                  <a:tcPr marL="96658" marR="96658" marT="0" marB="0" anchor="ctr"/>
                </a:tc>
                <a:tc>
                  <a:txBody>
                    <a:bodyPr/>
                    <a:lstStyle/>
                    <a:p>
                      <a:pPr algn="ctr">
                        <a:lnSpc>
                          <a:spcPct val="100000"/>
                        </a:lnSpc>
                        <a:spcAft>
                          <a:spcPts val="0"/>
                        </a:spcAft>
                      </a:pPr>
                      <a:r>
                        <a:rPr lang="en-US" sz="1400" kern="0" dirty="0">
                          <a:effectLst/>
                        </a:rPr>
                        <a:t>17</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16</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76452">
                <a:tc>
                  <a:txBody>
                    <a:bodyPr/>
                    <a:lstStyle/>
                    <a:p>
                      <a:pPr marL="0" algn="ctr" defTabSz="914400" rtl="0" eaLnBrk="1" latinLnBrk="0" hangingPunct="1">
                        <a:lnSpc>
                          <a:spcPct val="100000"/>
                        </a:lnSpc>
                        <a:spcAft>
                          <a:spcPts val="0"/>
                        </a:spcAft>
                      </a:pPr>
                      <a:r>
                        <a:rPr lang="en-US" sz="1400" kern="0">
                          <a:solidFill>
                            <a:schemeClr val="dk1"/>
                          </a:solidFill>
                          <a:effectLst/>
                          <a:latin typeface="+mn-lt"/>
                          <a:ea typeface="+mn-ea"/>
                          <a:cs typeface="+mn-cs"/>
                        </a:rPr>
                        <a:t>6</a:t>
                      </a:r>
                      <a:endParaRPr lang="zh-CN" sz="1400" kern="0">
                        <a:solidFill>
                          <a:schemeClr val="dk1"/>
                        </a:solidFill>
                        <a:effectLst/>
                        <a:latin typeface="+mn-lt"/>
                        <a:ea typeface="+mn-ea"/>
                        <a:cs typeface="+mn-cs"/>
                      </a:endParaRPr>
                    </a:p>
                  </a:txBody>
                  <a:tcPr marL="96658" marR="96658" marT="0" marB="0" anchor="ctr"/>
                </a:tc>
                <a:tc>
                  <a:txBody>
                    <a:bodyPr/>
                    <a:lstStyle/>
                    <a:p>
                      <a:pPr marL="0" algn="ctr" defTabSz="914400" rtl="0" eaLnBrk="1" latinLnBrk="0" hangingPunct="1">
                        <a:lnSpc>
                          <a:spcPct val="100000"/>
                        </a:lnSpc>
                        <a:spcAft>
                          <a:spcPts val="1800"/>
                        </a:spcAft>
                      </a:pPr>
                      <a:r>
                        <a:rPr lang="zh-CN" sz="1400" kern="0" dirty="0">
                          <a:solidFill>
                            <a:schemeClr val="dk1"/>
                          </a:solidFill>
                          <a:effectLst/>
                          <a:latin typeface="+mn-lt"/>
                          <a:ea typeface="+mn-ea"/>
                          <a:cs typeface="+mn-cs"/>
                        </a:rPr>
                        <a:t>密歇根大学</a:t>
                      </a:r>
                      <a:endParaRPr lang="zh-CN" sz="1400" kern="0" dirty="0">
                        <a:solidFill>
                          <a:schemeClr val="dk1"/>
                        </a:solidFill>
                        <a:effectLst/>
                        <a:latin typeface="+mn-lt"/>
                        <a:ea typeface="+mn-ea"/>
                        <a:cs typeface="+mn-cs"/>
                      </a:endParaRPr>
                    </a:p>
                  </a:txBody>
                  <a:tcPr marL="96658" marR="96658" marT="0" marB="0" anchor="ctr"/>
                </a:tc>
                <a:tc>
                  <a:txBody>
                    <a:bodyPr/>
                    <a:lstStyle/>
                    <a:p>
                      <a:pPr algn="ctr">
                        <a:lnSpc>
                          <a:spcPct val="100000"/>
                        </a:lnSpc>
                        <a:spcAft>
                          <a:spcPts val="0"/>
                        </a:spcAft>
                      </a:pPr>
                      <a:r>
                        <a:rPr lang="en-US" sz="1400" kern="0" dirty="0">
                          <a:effectLst/>
                        </a:rPr>
                        <a:t>23</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15</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algn="ctr">
                        <a:spcAft>
                          <a:spcPts val="0"/>
                        </a:spcAft>
                      </a:pPr>
                      <a:r>
                        <a:rPr lang="en-US" sz="1400" kern="0">
                          <a:effectLst/>
                        </a:rPr>
                        <a:t>6</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zh-CN" sz="1400" kern="0" dirty="0">
                          <a:effectLst/>
                        </a:rPr>
                        <a:t>新加坡国立大学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dirty="0">
                          <a:effectLst/>
                        </a:rPr>
                        <a:t>83</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15</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algn="ctr">
                        <a:spcAft>
                          <a:spcPts val="0"/>
                        </a:spcAft>
                      </a:pPr>
                      <a:r>
                        <a:rPr lang="en-US" sz="1400" kern="0">
                          <a:effectLst/>
                        </a:rPr>
                        <a:t>6</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zh-CN" sz="1400" kern="0" dirty="0">
                          <a:effectLst/>
                        </a:rPr>
                        <a:t>悉尼大学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dirty="0">
                          <a:effectLst/>
                        </a:rPr>
                        <a:t>82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dirty="0">
                          <a:effectLst/>
                        </a:rPr>
                        <a:t>15</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algn="ctr">
                        <a:spcAft>
                          <a:spcPts val="0"/>
                        </a:spcAft>
                      </a:pPr>
                      <a:r>
                        <a:rPr lang="en-US" sz="1400" kern="0">
                          <a:effectLst/>
                        </a:rPr>
                        <a:t>9</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zh-CN" sz="1400" kern="0">
                          <a:effectLst/>
                        </a:rPr>
                        <a:t>纽约大学</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29</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dirty="0">
                          <a:effectLst/>
                        </a:rPr>
                        <a:t>13</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algn="ctr">
                        <a:spcAft>
                          <a:spcPts val="0"/>
                        </a:spcAft>
                      </a:pPr>
                      <a:r>
                        <a:rPr lang="en-US" sz="1400" kern="0">
                          <a:effectLst/>
                        </a:rPr>
                        <a:t>10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zh-CN" sz="1400" kern="0">
                          <a:effectLst/>
                        </a:rPr>
                        <a:t>帝国理工学院</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a:effectLst/>
                        </a:rPr>
                        <a:t>22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dirty="0">
                          <a:effectLst/>
                        </a:rPr>
                        <a:t>10</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289934">
                <a:tc>
                  <a:txBody>
                    <a:bodyPr/>
                    <a:lstStyle/>
                    <a:p>
                      <a:pPr algn="ctr">
                        <a:spcAft>
                          <a:spcPts val="0"/>
                        </a:spcAft>
                      </a:pPr>
                      <a:r>
                        <a:rPr lang="en-US" sz="1400" kern="0">
                          <a:effectLst/>
                        </a:rPr>
                        <a:t>10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zh-CN" sz="1400" kern="0" dirty="0">
                          <a:effectLst/>
                        </a:rPr>
                        <a:t>澳大利亚国立大学</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dirty="0">
                          <a:effectLst/>
                        </a:rPr>
                        <a:t>77</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lnSpc>
                          <a:spcPct val="100000"/>
                        </a:lnSpc>
                        <a:spcAft>
                          <a:spcPts val="0"/>
                        </a:spcAft>
                      </a:pPr>
                      <a:r>
                        <a:rPr lang="en-US" sz="1400" kern="0" dirty="0">
                          <a:effectLst/>
                        </a:rPr>
                        <a:t>10</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bl>
          </a:graphicData>
        </a:graphic>
      </p:graphicFrame>
      <p:sp>
        <p:nvSpPr>
          <p:cNvPr id="2" name="标题 1"/>
          <p:cNvSpPr>
            <a:spLocks noGrp="1"/>
          </p:cNvSpPr>
          <p:nvPr>
            <p:ph type="title"/>
          </p:nvPr>
        </p:nvSpPr>
        <p:spPr/>
        <p:txBody>
          <a:bodyPr>
            <a:normAutofit/>
          </a:bodyPr>
          <a:lstStyle/>
          <a:p>
            <a:r>
              <a:rPr lang="en-US" altLang="zh-CN" dirty="0"/>
              <a:t>2017</a:t>
            </a:r>
            <a:r>
              <a:rPr lang="zh-CN" altLang="en-US" dirty="0"/>
              <a:t>届本科</a:t>
            </a:r>
            <a:r>
              <a:rPr lang="zh-CN" altLang="en-US" dirty="0" smtClean="0"/>
              <a:t>毕业生深造</a:t>
            </a:r>
            <a:r>
              <a:rPr lang="zh-CN" altLang="en-US" dirty="0"/>
              <a:t>情况</a:t>
            </a:r>
            <a:endParaRPr lang="zh-CN" altLang="en-US" dirty="0">
              <a:solidFill>
                <a:srgbClr val="506291"/>
              </a:solidFill>
            </a:endParaRPr>
          </a:p>
        </p:txBody>
      </p:sp>
      <p:sp>
        <p:nvSpPr>
          <p:cNvPr id="16" name="矩形 14"/>
          <p:cNvSpPr>
            <a:spLocks noChangeArrowheads="1"/>
          </p:cNvSpPr>
          <p:nvPr/>
        </p:nvSpPr>
        <p:spPr bwMode="auto">
          <a:xfrm>
            <a:off x="7905042" y="1894076"/>
            <a:ext cx="298026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zh-CN" altLang="en-US" sz="1500" b="1" dirty="0" smtClean="0">
                <a:solidFill>
                  <a:srgbClr val="506291"/>
                </a:solidFill>
              </a:rPr>
              <a:t>到国内大学深造人数排名前十</a:t>
            </a:r>
            <a:endParaRPr lang="zh-CN" altLang="zh-CN" sz="1500" b="1" dirty="0">
              <a:solidFill>
                <a:srgbClr val="506291"/>
              </a:solidFill>
            </a:endParaRPr>
          </a:p>
        </p:txBody>
      </p:sp>
      <p:graphicFrame>
        <p:nvGraphicFramePr>
          <p:cNvPr id="21" name="表格 20"/>
          <p:cNvGraphicFramePr>
            <a:graphicFrameLocks noGrp="1"/>
          </p:cNvGraphicFramePr>
          <p:nvPr/>
        </p:nvGraphicFramePr>
        <p:xfrm>
          <a:off x="7436772" y="2275424"/>
          <a:ext cx="3916806" cy="3813028"/>
        </p:xfrm>
        <a:graphic>
          <a:graphicData uri="http://schemas.openxmlformats.org/drawingml/2006/table">
            <a:tbl>
              <a:tblPr firstRow="1" firstCol="1" bandRow="1">
                <a:tableStyleId>{FABFCF23-3B69-468F-B69F-88F6DE6A72F2}</a:tableStyleId>
              </a:tblPr>
              <a:tblGrid>
                <a:gridCol w="810212"/>
                <a:gridCol w="1962698"/>
                <a:gridCol w="1143896"/>
              </a:tblGrid>
              <a:tr h="635518">
                <a:tc>
                  <a:txBody>
                    <a:bodyPr/>
                    <a:lstStyle/>
                    <a:p>
                      <a:pPr algn="ctr">
                        <a:spcAft>
                          <a:spcPts val="0"/>
                        </a:spcAft>
                      </a:pPr>
                      <a:r>
                        <a:rPr lang="zh-CN" sz="1400" kern="0" dirty="0">
                          <a:effectLst/>
                        </a:rPr>
                        <a:t>排序</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spcAft>
                          <a:spcPts val="0"/>
                        </a:spcAft>
                      </a:pPr>
                      <a:r>
                        <a:rPr lang="zh-CN" sz="1400" kern="0" dirty="0">
                          <a:effectLst/>
                        </a:rPr>
                        <a:t>学校名称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a:spcAft>
                          <a:spcPts val="0"/>
                        </a:spcAft>
                      </a:pPr>
                      <a:r>
                        <a:rPr lang="zh-CN" sz="1400" kern="0" dirty="0">
                          <a:effectLst/>
                        </a:rPr>
                        <a:t>人数</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r>
              <a:tr h="317751">
                <a:tc>
                  <a:txBody>
                    <a:bodyPr/>
                    <a:lstStyle/>
                    <a:p>
                      <a:pPr algn="ctr">
                        <a:spcAft>
                          <a:spcPts val="0"/>
                        </a:spcAft>
                      </a:pPr>
                      <a:r>
                        <a:rPr lang="en-US" sz="1400" kern="0">
                          <a:effectLst/>
                        </a:rPr>
                        <a:t>1</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华中科技大学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1889</a:t>
                      </a:r>
                      <a:endParaRPr lang="en-US" altLang="zh-CN" sz="1400" kern="0" dirty="0">
                        <a:solidFill>
                          <a:schemeClr val="dk1"/>
                        </a:solidFill>
                        <a:effectLst/>
                        <a:latin typeface="+mn-lt"/>
                        <a:ea typeface="+mn-ea"/>
                        <a:cs typeface="+mn-cs"/>
                      </a:endParaRPr>
                    </a:p>
                  </a:txBody>
                  <a:tcPr marL="9525" marR="9525" marT="9525" marB="0" anchor="ctr"/>
                </a:tc>
              </a:tr>
              <a:tr h="317751">
                <a:tc>
                  <a:txBody>
                    <a:bodyPr/>
                    <a:lstStyle/>
                    <a:p>
                      <a:pPr algn="ctr">
                        <a:spcAft>
                          <a:spcPts val="0"/>
                        </a:spcAft>
                      </a:pPr>
                      <a:r>
                        <a:rPr lang="en-US" sz="1400" kern="0" dirty="0">
                          <a:effectLst/>
                        </a:rPr>
                        <a:t>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上海交通大学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163</a:t>
                      </a:r>
                      <a:endParaRPr lang="en-US" altLang="zh-CN" sz="1400" kern="0" dirty="0">
                        <a:solidFill>
                          <a:schemeClr val="dk1"/>
                        </a:solidFill>
                        <a:effectLst/>
                        <a:latin typeface="+mn-lt"/>
                        <a:ea typeface="+mn-ea"/>
                        <a:cs typeface="+mn-cs"/>
                      </a:endParaRPr>
                    </a:p>
                  </a:txBody>
                  <a:tcPr marL="9525" marR="9525" marT="9525" marB="0" anchor="ctr"/>
                </a:tc>
              </a:tr>
              <a:tr h="317751">
                <a:tc>
                  <a:txBody>
                    <a:bodyPr/>
                    <a:lstStyle/>
                    <a:p>
                      <a:pPr algn="ctr">
                        <a:spcAft>
                          <a:spcPts val="0"/>
                        </a:spcAft>
                      </a:pPr>
                      <a:r>
                        <a:rPr lang="en-US" sz="1400" kern="0">
                          <a:effectLst/>
                        </a:rPr>
                        <a:t>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浙江大学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109</a:t>
                      </a:r>
                      <a:endParaRPr lang="en-US" altLang="zh-CN" sz="1400" kern="0" dirty="0">
                        <a:solidFill>
                          <a:schemeClr val="dk1"/>
                        </a:solidFill>
                        <a:effectLst/>
                        <a:latin typeface="+mn-lt"/>
                        <a:ea typeface="+mn-ea"/>
                        <a:cs typeface="+mn-cs"/>
                      </a:endParaRPr>
                    </a:p>
                  </a:txBody>
                  <a:tcPr marL="9525" marR="9525" marT="9525" marB="0" anchor="ctr"/>
                </a:tc>
              </a:tr>
              <a:tr h="317751">
                <a:tc>
                  <a:txBody>
                    <a:bodyPr/>
                    <a:lstStyle/>
                    <a:p>
                      <a:pPr algn="ctr">
                        <a:spcAft>
                          <a:spcPts val="0"/>
                        </a:spcAft>
                      </a:pPr>
                      <a:r>
                        <a:rPr lang="en-US" sz="1400" kern="0">
                          <a:effectLst/>
                        </a:rPr>
                        <a:t>4</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清华大学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79</a:t>
                      </a:r>
                      <a:endParaRPr lang="en-US" altLang="zh-CN" sz="1400" kern="0" dirty="0">
                        <a:solidFill>
                          <a:schemeClr val="dk1"/>
                        </a:solidFill>
                        <a:effectLst/>
                        <a:latin typeface="+mn-lt"/>
                        <a:ea typeface="+mn-ea"/>
                        <a:cs typeface="+mn-cs"/>
                      </a:endParaRPr>
                    </a:p>
                  </a:txBody>
                  <a:tcPr marL="9525" marR="9525" marT="9525" marB="0" anchor="ctr"/>
                </a:tc>
              </a:tr>
              <a:tr h="317751">
                <a:tc>
                  <a:txBody>
                    <a:bodyPr/>
                    <a:lstStyle/>
                    <a:p>
                      <a:pPr algn="ctr">
                        <a:spcAft>
                          <a:spcPts val="0"/>
                        </a:spcAft>
                      </a:pPr>
                      <a:r>
                        <a:rPr lang="en-US" sz="1400" kern="0">
                          <a:effectLst/>
                        </a:rPr>
                        <a:t>5</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北京大学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65</a:t>
                      </a:r>
                      <a:endParaRPr lang="en-US" altLang="zh-CN" sz="1400" kern="0" dirty="0">
                        <a:solidFill>
                          <a:schemeClr val="dk1"/>
                        </a:solidFill>
                        <a:effectLst/>
                        <a:latin typeface="+mn-lt"/>
                        <a:ea typeface="+mn-ea"/>
                        <a:cs typeface="+mn-cs"/>
                      </a:endParaRPr>
                    </a:p>
                  </a:txBody>
                  <a:tcPr marL="9525" marR="9525" marT="9525" marB="0" anchor="ctr"/>
                </a:tc>
              </a:tr>
              <a:tr h="317751">
                <a:tc>
                  <a:txBody>
                    <a:bodyPr/>
                    <a:lstStyle/>
                    <a:p>
                      <a:pPr algn="ctr">
                        <a:spcAft>
                          <a:spcPts val="0"/>
                        </a:spcAft>
                      </a:pPr>
                      <a:r>
                        <a:rPr lang="en-US" sz="1400" kern="0">
                          <a:effectLst/>
                        </a:rPr>
                        <a:t>6</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武汉大学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45</a:t>
                      </a:r>
                      <a:endParaRPr lang="en-US" altLang="zh-CN" sz="1400" kern="0" dirty="0">
                        <a:solidFill>
                          <a:schemeClr val="dk1"/>
                        </a:solidFill>
                        <a:effectLst/>
                        <a:latin typeface="+mn-lt"/>
                        <a:ea typeface="+mn-ea"/>
                        <a:cs typeface="+mn-cs"/>
                      </a:endParaRPr>
                    </a:p>
                  </a:txBody>
                  <a:tcPr marL="9525" marR="9525" marT="9525" marB="0" anchor="ctr"/>
                </a:tc>
              </a:tr>
              <a:tr h="317751">
                <a:tc>
                  <a:txBody>
                    <a:bodyPr/>
                    <a:lstStyle/>
                    <a:p>
                      <a:pPr algn="ctr">
                        <a:spcAft>
                          <a:spcPts val="0"/>
                        </a:spcAft>
                      </a:pPr>
                      <a:r>
                        <a:rPr lang="en-US" sz="1400" kern="0">
                          <a:effectLst/>
                        </a:rPr>
                        <a:t>6</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同济大学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43</a:t>
                      </a:r>
                      <a:endParaRPr lang="en-US" altLang="zh-CN" sz="1400" kern="0" dirty="0">
                        <a:solidFill>
                          <a:schemeClr val="dk1"/>
                        </a:solidFill>
                        <a:effectLst/>
                        <a:latin typeface="+mn-lt"/>
                        <a:ea typeface="+mn-ea"/>
                        <a:cs typeface="+mn-cs"/>
                      </a:endParaRPr>
                    </a:p>
                  </a:txBody>
                  <a:tcPr marL="9525" marR="9525" marT="9525" marB="0" anchor="ctr"/>
                </a:tc>
              </a:tr>
              <a:tr h="317751">
                <a:tc>
                  <a:txBody>
                    <a:bodyPr/>
                    <a:lstStyle/>
                    <a:p>
                      <a:pPr algn="ctr">
                        <a:spcAft>
                          <a:spcPts val="0"/>
                        </a:spcAft>
                      </a:pPr>
                      <a:r>
                        <a:rPr lang="en-US" sz="1400" kern="0">
                          <a:effectLst/>
                        </a:rPr>
                        <a:t>6</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南京大学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40</a:t>
                      </a:r>
                      <a:endParaRPr lang="en-US" altLang="zh-CN" sz="1400" kern="0" dirty="0">
                        <a:solidFill>
                          <a:schemeClr val="dk1"/>
                        </a:solidFill>
                        <a:effectLst/>
                        <a:latin typeface="+mn-lt"/>
                        <a:ea typeface="+mn-ea"/>
                        <a:cs typeface="+mn-cs"/>
                      </a:endParaRPr>
                    </a:p>
                  </a:txBody>
                  <a:tcPr marL="9525" marR="9525" marT="9525" marB="0" anchor="ctr"/>
                </a:tc>
              </a:tr>
              <a:tr h="317751">
                <a:tc>
                  <a:txBody>
                    <a:bodyPr/>
                    <a:lstStyle/>
                    <a:p>
                      <a:pPr algn="ctr">
                        <a:spcAft>
                          <a:spcPts val="0"/>
                        </a:spcAft>
                      </a:pPr>
                      <a:r>
                        <a:rPr lang="en-US" sz="1400" kern="0">
                          <a:effectLst/>
                        </a:rPr>
                        <a:t>9</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中山大学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38</a:t>
                      </a:r>
                      <a:endParaRPr lang="en-US" altLang="zh-CN" sz="1400" kern="0" dirty="0">
                        <a:solidFill>
                          <a:schemeClr val="dk1"/>
                        </a:solidFill>
                        <a:effectLst/>
                        <a:latin typeface="+mn-lt"/>
                        <a:ea typeface="+mn-ea"/>
                        <a:cs typeface="+mn-cs"/>
                      </a:endParaRPr>
                    </a:p>
                  </a:txBody>
                  <a:tcPr marL="9525" marR="9525" marT="9525" marB="0" anchor="ctr"/>
                </a:tc>
              </a:tr>
              <a:tr h="317751">
                <a:tc>
                  <a:txBody>
                    <a:bodyPr/>
                    <a:lstStyle/>
                    <a:p>
                      <a:pPr algn="ctr">
                        <a:spcAft>
                          <a:spcPts val="0"/>
                        </a:spcAft>
                      </a:pPr>
                      <a:r>
                        <a:rPr lang="en-US" sz="1400" kern="0">
                          <a:effectLst/>
                        </a:rPr>
                        <a:t>10</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96658" marR="96658" marT="0" marB="0" anchor="ctr"/>
                </a:tc>
                <a:tc>
                  <a:txBody>
                    <a:bodyPr/>
                    <a:lstStyle/>
                    <a:p>
                      <a:pPr algn="ctr" fontAlgn="ctr"/>
                      <a:r>
                        <a:rPr lang="zh-CN" altLang="en-US" sz="1400" kern="0" dirty="0">
                          <a:solidFill>
                            <a:schemeClr val="dk1"/>
                          </a:solidFill>
                          <a:effectLst/>
                          <a:latin typeface="+mn-lt"/>
                          <a:ea typeface="+mn-ea"/>
                          <a:cs typeface="+mn-cs"/>
                        </a:rPr>
                        <a:t>复旦大学</a:t>
                      </a:r>
                      <a:endParaRPr lang="zh-CN" altLang="en-US" sz="1400" kern="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spcAft>
                          <a:spcPts val="0"/>
                        </a:spcAft>
                      </a:pPr>
                      <a:r>
                        <a:rPr lang="en-US" altLang="zh-CN" sz="1400" kern="0" dirty="0">
                          <a:solidFill>
                            <a:schemeClr val="dk1"/>
                          </a:solidFill>
                          <a:effectLst/>
                          <a:latin typeface="+mn-lt"/>
                          <a:ea typeface="+mn-ea"/>
                          <a:cs typeface="+mn-cs"/>
                        </a:rPr>
                        <a:t>36</a:t>
                      </a:r>
                      <a:endParaRPr lang="en-US" altLang="zh-CN" sz="1400" kern="0" dirty="0">
                        <a:solidFill>
                          <a:schemeClr val="dk1"/>
                        </a:solidFill>
                        <a:effectLst/>
                        <a:latin typeface="+mn-lt"/>
                        <a:ea typeface="+mn-ea"/>
                        <a:cs typeface="+mn-cs"/>
                      </a:endParaRPr>
                    </a:p>
                  </a:txBody>
                  <a:tcPr marL="9525" marR="9525" marT="9525" marB="0" anchor="ctr"/>
                </a:tc>
              </a:tr>
            </a:tbl>
          </a:graphicData>
        </a:graphic>
      </p:graphicFrame>
      <p:sp>
        <p:nvSpPr>
          <p:cNvPr id="4" name="矩形 3"/>
          <p:cNvSpPr/>
          <p:nvPr/>
        </p:nvSpPr>
        <p:spPr>
          <a:xfrm>
            <a:off x="7243941" y="6107695"/>
            <a:ext cx="4046301" cy="323165"/>
          </a:xfrm>
          <a:prstGeom prst="rect">
            <a:avLst/>
          </a:prstGeom>
        </p:spPr>
        <p:txBody>
          <a:bodyPr wrap="none">
            <a:spAutoFit/>
          </a:bodyPr>
          <a:lstStyle/>
          <a:p>
            <a:pPr marL="285750" indent="-285750">
              <a:spcBef>
                <a:spcPct val="0"/>
              </a:spcBef>
            </a:pPr>
            <a:r>
              <a:rPr lang="zh-CN" altLang="zh-CN" sz="1500" b="1" dirty="0">
                <a:solidFill>
                  <a:srgbClr val="506291"/>
                </a:solidFill>
                <a:latin typeface="Arial" panose="020B0604020202020204" pitchFamily="34" charset="0"/>
                <a:cs typeface="Arial" panose="020B0604020202020204" pitchFamily="34" charset="0"/>
              </a:rPr>
              <a:t>国内</a:t>
            </a:r>
            <a:r>
              <a:rPr lang="zh-CN" altLang="en-US" sz="1500" b="1" dirty="0">
                <a:solidFill>
                  <a:srgbClr val="506291"/>
                </a:solidFill>
                <a:latin typeface="Arial" panose="020B0604020202020204" pitchFamily="34" charset="0"/>
                <a:cs typeface="Arial" panose="020B0604020202020204" pitchFamily="34" charset="0"/>
              </a:rPr>
              <a:t>升学</a:t>
            </a:r>
            <a:r>
              <a:rPr lang="zh-CN" altLang="zh-CN" sz="1500" b="1" dirty="0">
                <a:solidFill>
                  <a:srgbClr val="506291"/>
                </a:solidFill>
                <a:latin typeface="Arial" panose="020B0604020202020204" pitchFamily="34" charset="0"/>
                <a:cs typeface="Arial" panose="020B0604020202020204" pitchFamily="34" charset="0"/>
              </a:rPr>
              <a:t>人数为</a:t>
            </a:r>
            <a:r>
              <a:rPr lang="en-US" altLang="zh-CN" sz="1500" b="1" dirty="0" smtClean="0">
                <a:solidFill>
                  <a:srgbClr val="506291"/>
                </a:solidFill>
                <a:latin typeface="Arial" panose="020B0604020202020204" pitchFamily="34" charset="0"/>
                <a:cs typeface="Arial" panose="020B0604020202020204" pitchFamily="34" charset="0"/>
              </a:rPr>
              <a:t>3086</a:t>
            </a:r>
            <a:r>
              <a:rPr lang="zh-CN" altLang="zh-CN" sz="1500" b="1" dirty="0" smtClean="0">
                <a:solidFill>
                  <a:srgbClr val="506291"/>
                </a:solidFill>
                <a:latin typeface="Arial" panose="020B0604020202020204" pitchFamily="34" charset="0"/>
                <a:cs typeface="Arial" panose="020B0604020202020204" pitchFamily="34" charset="0"/>
              </a:rPr>
              <a:t>人</a:t>
            </a:r>
            <a:r>
              <a:rPr lang="zh-CN" altLang="en-US" sz="1500" b="1" dirty="0">
                <a:solidFill>
                  <a:srgbClr val="506291"/>
                </a:solidFill>
                <a:latin typeface="Arial" panose="020B0604020202020204" pitchFamily="34" charset="0"/>
                <a:cs typeface="Arial" panose="020B0604020202020204" pitchFamily="34" charset="0"/>
              </a:rPr>
              <a:t>（占总人数的</a:t>
            </a:r>
            <a:r>
              <a:rPr lang="en-US" altLang="zh-CN" sz="1500" b="1" dirty="0" smtClean="0">
                <a:solidFill>
                  <a:srgbClr val="506291"/>
                </a:solidFill>
                <a:latin typeface="Arial" panose="020B0604020202020204" pitchFamily="34" charset="0"/>
                <a:cs typeface="Arial" panose="020B0604020202020204" pitchFamily="34" charset="0"/>
              </a:rPr>
              <a:t>43.4%</a:t>
            </a:r>
            <a:r>
              <a:rPr lang="zh-CN" altLang="en-US" sz="1500" b="1" dirty="0">
                <a:solidFill>
                  <a:srgbClr val="506291"/>
                </a:solidFill>
                <a:latin typeface="Arial" panose="020B0604020202020204" pitchFamily="34" charset="0"/>
                <a:cs typeface="Arial" panose="020B0604020202020204" pitchFamily="34" charset="0"/>
              </a:rPr>
              <a:t>）</a:t>
            </a:r>
            <a:endParaRPr lang="zh-CN" altLang="zh-CN" sz="1500" b="1" dirty="0">
              <a:solidFill>
                <a:srgbClr val="50629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大</a:t>
            </a:r>
            <a:r>
              <a:rPr lang="zh-CN" altLang="zh-CN" dirty="0" smtClean="0"/>
              <a:t>美</a:t>
            </a:r>
            <a:r>
              <a:rPr lang="en-US" altLang="zh-CN" dirty="0" smtClean="0"/>
              <a:t>·</a:t>
            </a:r>
            <a:r>
              <a:rPr lang="zh-CN" altLang="zh-CN" dirty="0" smtClean="0"/>
              <a:t>武汉</a:t>
            </a:r>
            <a:endParaRPr lang="zh-CN" altLang="zh-CN"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6894" y="1493150"/>
            <a:ext cx="3252182" cy="2233855"/>
          </a:xfrm>
          <a:prstGeom prst="rect">
            <a:avLst/>
          </a:prstGeom>
          <a:ln>
            <a:noFill/>
          </a:ln>
          <a:effectLst>
            <a:softEdge rad="112500"/>
          </a:effectLst>
        </p:spPr>
      </p:pic>
      <p:sp>
        <p:nvSpPr>
          <p:cNvPr id="16" name="文本框 15"/>
          <p:cNvSpPr txBox="1"/>
          <p:nvPr/>
        </p:nvSpPr>
        <p:spPr>
          <a:xfrm>
            <a:off x="1640736" y="3727007"/>
            <a:ext cx="1124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rPr>
              <a:t>黄鹤楼</a:t>
            </a:r>
            <a:endParaRPr kumimoji="0" lang="en-US" altLang="zh-CN"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3217" y="1515100"/>
            <a:ext cx="3284931" cy="2189954"/>
          </a:xfrm>
          <a:prstGeom prst="rect">
            <a:avLst/>
          </a:prstGeom>
          <a:ln>
            <a:noFill/>
          </a:ln>
          <a:effectLst>
            <a:softEdge rad="112500"/>
          </a:effectLst>
        </p:spPr>
      </p:pic>
      <p:sp>
        <p:nvSpPr>
          <p:cNvPr id="18" name="文本框 17"/>
          <p:cNvSpPr txBox="1"/>
          <p:nvPr/>
        </p:nvSpPr>
        <p:spPr>
          <a:xfrm>
            <a:off x="5021479" y="3727006"/>
            <a:ext cx="207890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rPr>
              <a:t>武汉长江大桥</a:t>
            </a:r>
            <a:endParaRPr kumimoji="0" lang="en-US" altLang="zh-CN"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6410" y="1586747"/>
            <a:ext cx="3210387" cy="2140258"/>
          </a:xfrm>
          <a:prstGeom prst="rect">
            <a:avLst/>
          </a:prstGeom>
          <a:ln>
            <a:noFill/>
          </a:ln>
          <a:effectLst>
            <a:softEdge rad="112500"/>
          </a:effectLst>
        </p:spPr>
      </p:pic>
      <p:sp>
        <p:nvSpPr>
          <p:cNvPr id="19" name="文本框 18"/>
          <p:cNvSpPr txBox="1"/>
          <p:nvPr/>
        </p:nvSpPr>
        <p:spPr>
          <a:xfrm>
            <a:off x="9311193" y="3727005"/>
            <a:ext cx="1124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rPr>
              <a:t>户部巷</a:t>
            </a:r>
            <a:endParaRPr kumimoji="0" lang="en-US" altLang="zh-CN"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6913" y="4149068"/>
            <a:ext cx="4074457" cy="2284432"/>
          </a:xfrm>
          <a:prstGeom prst="rect">
            <a:avLst/>
          </a:prstGeom>
          <a:ln>
            <a:noFill/>
          </a:ln>
          <a:effectLst>
            <a:softEdge rad="112500"/>
          </a:effectLst>
        </p:spPr>
      </p:pic>
      <p:sp>
        <p:nvSpPr>
          <p:cNvPr id="21" name="文本框 20"/>
          <p:cNvSpPr txBox="1"/>
          <p:nvPr/>
        </p:nvSpPr>
        <p:spPr>
          <a:xfrm>
            <a:off x="2724122" y="6466730"/>
            <a:ext cx="34381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rPr>
              <a:t>光谷</a:t>
            </a:r>
            <a:r>
              <a:rPr kumimoji="0" lang="en-US" altLang="zh-CN"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rPr>
              <a:t>·</a:t>
            </a:r>
            <a:r>
              <a:rPr kumimoji="0" lang="zh-CN" altLang="en-US"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rPr>
              <a:t>武汉未来科技城</a:t>
            </a:r>
            <a:endParaRPr kumimoji="0" lang="en-US" altLang="zh-CN"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6925" y="4127115"/>
            <a:ext cx="3490622" cy="2292072"/>
          </a:xfrm>
          <a:prstGeom prst="rect">
            <a:avLst/>
          </a:prstGeom>
          <a:ln>
            <a:noFill/>
          </a:ln>
          <a:effectLst>
            <a:softEdge rad="112500"/>
          </a:effectLst>
        </p:spPr>
      </p:pic>
      <p:sp>
        <p:nvSpPr>
          <p:cNvPr id="22" name="文本框 21"/>
          <p:cNvSpPr txBox="1"/>
          <p:nvPr/>
        </p:nvSpPr>
        <p:spPr>
          <a:xfrm>
            <a:off x="7964250" y="6466730"/>
            <a:ext cx="17700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rPr>
              <a:t>光谷世界城</a:t>
            </a:r>
            <a:endParaRPr kumimoji="0" lang="en-US" altLang="zh-CN" sz="2000" b="1" i="0" u="none" strike="noStrike" kern="1200" cap="none" spc="0" normalizeH="0" baseline="0" noProof="0" dirty="0">
              <a:ln>
                <a:noFill/>
              </a:ln>
              <a:solidFill>
                <a:srgbClr val="7788B4"/>
              </a:solidFill>
              <a:effectLst/>
              <a:uLnTx/>
              <a:uFillTx/>
              <a:latin typeface="等线" panose="02010600030101010101" charset="-122"/>
              <a:ea typeface="微软雅黑" panose="020B0503020204020204" pitchFamily="34" charset="-122"/>
              <a:cs typeface="+mn-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印象吃住行</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578" y="1447673"/>
            <a:ext cx="8686399" cy="5410327"/>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0621" y="1447673"/>
            <a:ext cx="7933730" cy="5410327"/>
          </a:xfrm>
          <a:prstGeom prst="rect">
            <a:avLst/>
          </a:prstGeom>
        </p:spPr>
      </p:pic>
      <p:pic>
        <p:nvPicPr>
          <p:cNvPr id="3" name="图片 2"/>
          <p:cNvPicPr>
            <a:picLocks noChangeAspect="1"/>
          </p:cNvPicPr>
          <p:nvPr/>
        </p:nvPicPr>
        <p:blipFill>
          <a:blip r:embed="rId3"/>
          <a:stretch>
            <a:fillRect/>
          </a:stretch>
        </p:blipFill>
        <p:spPr>
          <a:xfrm>
            <a:off x="9772733" y="320171"/>
            <a:ext cx="1333333" cy="409524"/>
          </a:xfrm>
          <a:prstGeom prst="rect">
            <a:avLst/>
          </a:prstGeom>
        </p:spPr>
      </p:pic>
      <p:sp>
        <p:nvSpPr>
          <p:cNvPr id="7" name="标题 1"/>
          <p:cNvSpPr txBox="1"/>
          <p:nvPr/>
        </p:nvSpPr>
        <p:spPr>
          <a:xfrm>
            <a:off x="9725619" y="199008"/>
            <a:ext cx="4623567" cy="6805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1800" dirty="0" smtClean="0">
                <a:solidFill>
                  <a:schemeClr val="bg1"/>
                </a:solidFill>
              </a:rPr>
              <a:t>印象生活</a:t>
            </a:r>
            <a:endParaRPr lang="zh-CN" altLang="en-US" sz="1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印象生活</a:t>
            </a:r>
            <a:endParaRPr lang="zh-CN" altLang="en-US" dirty="0"/>
          </a:p>
        </p:txBody>
      </p:sp>
      <p:pic>
        <p:nvPicPr>
          <p:cNvPr id="3" name="图片 2"/>
          <p:cNvPicPr>
            <a:picLocks noChangeAspect="1"/>
          </p:cNvPicPr>
          <p:nvPr/>
        </p:nvPicPr>
        <p:blipFill>
          <a:blip r:embed="rId1"/>
          <a:stretch>
            <a:fillRect/>
          </a:stretch>
        </p:blipFill>
        <p:spPr>
          <a:xfrm>
            <a:off x="9772733" y="320171"/>
            <a:ext cx="1333333" cy="409524"/>
          </a:xfrm>
          <a:prstGeom prst="rect">
            <a:avLst/>
          </a:prstGeom>
        </p:spPr>
      </p:pic>
      <p:sp>
        <p:nvSpPr>
          <p:cNvPr id="7" name="标题 1"/>
          <p:cNvSpPr txBox="1"/>
          <p:nvPr/>
        </p:nvSpPr>
        <p:spPr>
          <a:xfrm>
            <a:off x="9725619" y="199008"/>
            <a:ext cx="4623567" cy="6805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1800" dirty="0" smtClean="0">
                <a:solidFill>
                  <a:schemeClr val="bg1"/>
                </a:solidFill>
              </a:rPr>
              <a:t>印象生活</a:t>
            </a:r>
            <a:endParaRPr lang="zh-CN" altLang="en-US" sz="1800" dirty="0">
              <a:solidFill>
                <a:schemeClr val="bg1"/>
              </a:solidFill>
            </a:endParaRPr>
          </a:p>
        </p:txBody>
      </p:sp>
      <p:pic>
        <p:nvPicPr>
          <p:cNvPr id="5" name="图片 4" descr="IMG_4838"/>
          <p:cNvPicPr>
            <a:picLocks noChangeAspect="1"/>
          </p:cNvPicPr>
          <p:nvPr/>
        </p:nvPicPr>
        <p:blipFill>
          <a:blip r:embed="rId2"/>
          <a:stretch>
            <a:fillRect/>
          </a:stretch>
        </p:blipFill>
        <p:spPr>
          <a:xfrm>
            <a:off x="212090" y="1538605"/>
            <a:ext cx="3942715" cy="5257165"/>
          </a:xfrm>
          <a:prstGeom prst="rect">
            <a:avLst/>
          </a:prstGeom>
        </p:spPr>
      </p:pic>
      <p:pic>
        <p:nvPicPr>
          <p:cNvPr id="6" name="图片 5" descr="IMG_4861"/>
          <p:cNvPicPr>
            <a:picLocks noChangeAspect="1"/>
          </p:cNvPicPr>
          <p:nvPr/>
        </p:nvPicPr>
        <p:blipFill>
          <a:blip r:embed="rId3"/>
          <a:stretch>
            <a:fillRect/>
          </a:stretch>
        </p:blipFill>
        <p:spPr>
          <a:xfrm>
            <a:off x="4259580" y="1538605"/>
            <a:ext cx="3698240" cy="2775585"/>
          </a:xfrm>
          <a:prstGeom prst="rect">
            <a:avLst/>
          </a:prstGeom>
        </p:spPr>
      </p:pic>
      <p:pic>
        <p:nvPicPr>
          <p:cNvPr id="8" name="图片 7" descr="IMG_4941"/>
          <p:cNvPicPr>
            <a:picLocks noChangeAspect="1"/>
          </p:cNvPicPr>
          <p:nvPr/>
        </p:nvPicPr>
        <p:blipFill>
          <a:blip r:embed="rId4"/>
          <a:stretch>
            <a:fillRect/>
          </a:stretch>
        </p:blipFill>
        <p:spPr>
          <a:xfrm>
            <a:off x="8218805" y="1538605"/>
            <a:ext cx="3943985" cy="5257800"/>
          </a:xfrm>
          <a:prstGeom prst="rect">
            <a:avLst/>
          </a:prstGeom>
        </p:spPr>
      </p:pic>
      <p:pic>
        <p:nvPicPr>
          <p:cNvPr id="9" name="图片 8" descr="IMG_4940"/>
          <p:cNvPicPr>
            <a:picLocks noChangeAspect="1"/>
          </p:cNvPicPr>
          <p:nvPr/>
        </p:nvPicPr>
        <p:blipFill>
          <a:blip r:embed="rId5"/>
          <a:stretch>
            <a:fillRect/>
          </a:stretch>
        </p:blipFill>
        <p:spPr>
          <a:xfrm>
            <a:off x="4260215" y="4424680"/>
            <a:ext cx="3697605" cy="237109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印象生活</a:t>
            </a:r>
            <a:endParaRPr lang="zh-CN" altLang="en-US" dirty="0"/>
          </a:p>
        </p:txBody>
      </p:sp>
      <p:pic>
        <p:nvPicPr>
          <p:cNvPr id="3" name="图片 2"/>
          <p:cNvPicPr>
            <a:picLocks noChangeAspect="1"/>
          </p:cNvPicPr>
          <p:nvPr/>
        </p:nvPicPr>
        <p:blipFill>
          <a:blip r:embed="rId1"/>
          <a:stretch>
            <a:fillRect/>
          </a:stretch>
        </p:blipFill>
        <p:spPr>
          <a:xfrm>
            <a:off x="9772733" y="320171"/>
            <a:ext cx="1333333" cy="409524"/>
          </a:xfrm>
          <a:prstGeom prst="rect">
            <a:avLst/>
          </a:prstGeom>
        </p:spPr>
      </p:pic>
      <p:sp>
        <p:nvSpPr>
          <p:cNvPr id="7" name="标题 1"/>
          <p:cNvSpPr txBox="1"/>
          <p:nvPr/>
        </p:nvSpPr>
        <p:spPr>
          <a:xfrm>
            <a:off x="9725619" y="199008"/>
            <a:ext cx="4623567" cy="6805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1800" dirty="0" smtClean="0">
                <a:solidFill>
                  <a:schemeClr val="bg1"/>
                </a:solidFill>
              </a:rPr>
              <a:t>印象生活</a:t>
            </a:r>
            <a:endParaRPr lang="zh-CN" altLang="en-US" sz="1800" dirty="0">
              <a:solidFill>
                <a:schemeClr val="bg1"/>
              </a:solidFill>
            </a:endParaRPr>
          </a:p>
        </p:txBody>
      </p:sp>
      <p:pic>
        <p:nvPicPr>
          <p:cNvPr id="4" name="图片 3" descr="IMG_6518"/>
          <p:cNvPicPr>
            <a:picLocks noChangeAspect="1"/>
          </p:cNvPicPr>
          <p:nvPr/>
        </p:nvPicPr>
        <p:blipFill>
          <a:blip r:embed="rId2"/>
          <a:stretch>
            <a:fillRect/>
          </a:stretch>
        </p:blipFill>
        <p:spPr>
          <a:xfrm>
            <a:off x="365760" y="1538605"/>
            <a:ext cx="2534920" cy="2534920"/>
          </a:xfrm>
          <a:prstGeom prst="rect">
            <a:avLst/>
          </a:prstGeom>
        </p:spPr>
      </p:pic>
      <p:pic>
        <p:nvPicPr>
          <p:cNvPr id="5" name="图片 4" descr="IMG_6527"/>
          <p:cNvPicPr>
            <a:picLocks noChangeAspect="1"/>
          </p:cNvPicPr>
          <p:nvPr/>
        </p:nvPicPr>
        <p:blipFill>
          <a:blip r:embed="rId3"/>
          <a:stretch>
            <a:fillRect/>
          </a:stretch>
        </p:blipFill>
        <p:spPr>
          <a:xfrm>
            <a:off x="3152775" y="1538605"/>
            <a:ext cx="2332990" cy="1557020"/>
          </a:xfrm>
          <a:prstGeom prst="rect">
            <a:avLst/>
          </a:prstGeom>
        </p:spPr>
      </p:pic>
      <p:pic>
        <p:nvPicPr>
          <p:cNvPr id="6" name="图片 5" descr="IMG_6526"/>
          <p:cNvPicPr>
            <a:picLocks noChangeAspect="1"/>
          </p:cNvPicPr>
          <p:nvPr/>
        </p:nvPicPr>
        <p:blipFill>
          <a:blip r:embed="rId4"/>
          <a:stretch>
            <a:fillRect/>
          </a:stretch>
        </p:blipFill>
        <p:spPr>
          <a:xfrm>
            <a:off x="7210425" y="4342765"/>
            <a:ext cx="3488055" cy="2180590"/>
          </a:xfrm>
          <a:prstGeom prst="rect">
            <a:avLst/>
          </a:prstGeom>
        </p:spPr>
      </p:pic>
      <p:pic>
        <p:nvPicPr>
          <p:cNvPr id="8" name="图片 7" descr="IMG_6521"/>
          <p:cNvPicPr>
            <a:picLocks noChangeAspect="1"/>
          </p:cNvPicPr>
          <p:nvPr/>
        </p:nvPicPr>
        <p:blipFill>
          <a:blip r:embed="rId5"/>
          <a:stretch>
            <a:fillRect/>
          </a:stretch>
        </p:blipFill>
        <p:spPr>
          <a:xfrm>
            <a:off x="194945" y="4405630"/>
            <a:ext cx="2875915" cy="2054860"/>
          </a:xfrm>
          <a:prstGeom prst="rect">
            <a:avLst/>
          </a:prstGeom>
        </p:spPr>
      </p:pic>
      <p:pic>
        <p:nvPicPr>
          <p:cNvPr id="9" name="图片 8" descr="IMG_6530"/>
          <p:cNvPicPr>
            <a:picLocks noChangeAspect="1"/>
          </p:cNvPicPr>
          <p:nvPr/>
        </p:nvPicPr>
        <p:blipFill>
          <a:blip r:embed="rId6"/>
          <a:stretch>
            <a:fillRect/>
          </a:stretch>
        </p:blipFill>
        <p:spPr>
          <a:xfrm>
            <a:off x="5738495" y="1581150"/>
            <a:ext cx="2854960" cy="2449830"/>
          </a:xfrm>
          <a:prstGeom prst="rect">
            <a:avLst/>
          </a:prstGeom>
        </p:spPr>
      </p:pic>
      <p:pic>
        <p:nvPicPr>
          <p:cNvPr id="10" name="图片 9" descr="IMG_6529"/>
          <p:cNvPicPr>
            <a:picLocks noChangeAspect="1"/>
          </p:cNvPicPr>
          <p:nvPr/>
        </p:nvPicPr>
        <p:blipFill>
          <a:blip r:embed="rId7"/>
          <a:stretch>
            <a:fillRect/>
          </a:stretch>
        </p:blipFill>
        <p:spPr>
          <a:xfrm>
            <a:off x="3413125" y="4298950"/>
            <a:ext cx="3249295" cy="2032000"/>
          </a:xfrm>
          <a:prstGeom prst="rect">
            <a:avLst/>
          </a:prstGeom>
        </p:spPr>
      </p:pic>
      <p:pic>
        <p:nvPicPr>
          <p:cNvPr id="11" name="图片 10" descr="IMG_6528"/>
          <p:cNvPicPr>
            <a:picLocks noChangeAspect="1"/>
          </p:cNvPicPr>
          <p:nvPr/>
        </p:nvPicPr>
        <p:blipFill>
          <a:blip r:embed="rId8"/>
          <a:stretch>
            <a:fillRect/>
          </a:stretch>
        </p:blipFill>
        <p:spPr>
          <a:xfrm>
            <a:off x="8749665" y="1641475"/>
            <a:ext cx="3105150" cy="232981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MG_6523"/>
          <p:cNvPicPr>
            <a:picLocks noChangeAspect="1"/>
          </p:cNvPicPr>
          <p:nvPr/>
        </p:nvPicPr>
        <p:blipFill>
          <a:blip r:embed="rId1"/>
          <a:stretch>
            <a:fillRect/>
          </a:stretch>
        </p:blipFill>
        <p:spPr>
          <a:xfrm>
            <a:off x="549910" y="285115"/>
            <a:ext cx="3422015" cy="2566670"/>
          </a:xfrm>
          <a:prstGeom prst="rect">
            <a:avLst/>
          </a:prstGeom>
        </p:spPr>
      </p:pic>
      <p:pic>
        <p:nvPicPr>
          <p:cNvPr id="3" name="图片 2" descr="IMG_6522"/>
          <p:cNvPicPr>
            <a:picLocks noChangeAspect="1"/>
          </p:cNvPicPr>
          <p:nvPr/>
        </p:nvPicPr>
        <p:blipFill>
          <a:blip r:embed="rId2"/>
          <a:stretch>
            <a:fillRect/>
          </a:stretch>
        </p:blipFill>
        <p:spPr>
          <a:xfrm>
            <a:off x="4378960" y="285115"/>
            <a:ext cx="3491865" cy="2619375"/>
          </a:xfrm>
          <a:prstGeom prst="rect">
            <a:avLst/>
          </a:prstGeom>
        </p:spPr>
      </p:pic>
      <p:pic>
        <p:nvPicPr>
          <p:cNvPr id="4" name="图片 3" descr="IMG_6519"/>
          <p:cNvPicPr>
            <a:picLocks noChangeAspect="1"/>
          </p:cNvPicPr>
          <p:nvPr/>
        </p:nvPicPr>
        <p:blipFill>
          <a:blip r:embed="rId3"/>
          <a:stretch>
            <a:fillRect/>
          </a:stretch>
        </p:blipFill>
        <p:spPr>
          <a:xfrm>
            <a:off x="549910" y="3552825"/>
            <a:ext cx="3422015" cy="2680970"/>
          </a:xfrm>
          <a:prstGeom prst="rect">
            <a:avLst/>
          </a:prstGeom>
        </p:spPr>
      </p:pic>
      <p:pic>
        <p:nvPicPr>
          <p:cNvPr id="5" name="图片 4" descr="IMG_6524"/>
          <p:cNvPicPr>
            <a:picLocks noChangeAspect="1"/>
          </p:cNvPicPr>
          <p:nvPr/>
        </p:nvPicPr>
        <p:blipFill>
          <a:blip r:embed="rId4"/>
          <a:stretch>
            <a:fillRect/>
          </a:stretch>
        </p:blipFill>
        <p:spPr>
          <a:xfrm>
            <a:off x="4565015" y="3552825"/>
            <a:ext cx="3115310" cy="2336800"/>
          </a:xfrm>
          <a:prstGeom prst="rect">
            <a:avLst/>
          </a:prstGeom>
        </p:spPr>
      </p:pic>
      <p:pic>
        <p:nvPicPr>
          <p:cNvPr id="6" name="图片 5" descr="QQ图片20180131160914"/>
          <p:cNvPicPr>
            <a:picLocks noChangeAspect="1"/>
          </p:cNvPicPr>
          <p:nvPr/>
        </p:nvPicPr>
        <p:blipFill>
          <a:blip r:embed="rId5"/>
          <a:stretch>
            <a:fillRect/>
          </a:stretch>
        </p:blipFill>
        <p:spPr>
          <a:xfrm>
            <a:off x="8039735" y="285115"/>
            <a:ext cx="2898775" cy="2898775"/>
          </a:xfrm>
          <a:prstGeom prst="rect">
            <a:avLst/>
          </a:prstGeom>
        </p:spPr>
      </p:pic>
      <p:pic>
        <p:nvPicPr>
          <p:cNvPr id="7" name="图片 6" descr="QQ图片20180131160950"/>
          <p:cNvPicPr>
            <a:picLocks noChangeAspect="1"/>
          </p:cNvPicPr>
          <p:nvPr/>
        </p:nvPicPr>
        <p:blipFill>
          <a:blip r:embed="rId6"/>
          <a:stretch>
            <a:fillRect/>
          </a:stretch>
        </p:blipFill>
        <p:spPr>
          <a:xfrm>
            <a:off x="8194040" y="3552825"/>
            <a:ext cx="2975610" cy="2975610"/>
          </a:xfrm>
          <a:prstGeom prst="rect">
            <a:avLst/>
          </a:prstGeom>
        </p:spPr>
      </p:pic>
    </p:spTree>
    <p:custDataLst>
      <p:tags r:id="rId7"/>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印象生活</a:t>
            </a:r>
            <a:endParaRPr lang="zh-CN" altLang="en-US" dirty="0"/>
          </a:p>
        </p:txBody>
      </p:sp>
      <p:pic>
        <p:nvPicPr>
          <p:cNvPr id="3" name="图片 2"/>
          <p:cNvPicPr>
            <a:picLocks noChangeAspect="1"/>
          </p:cNvPicPr>
          <p:nvPr/>
        </p:nvPicPr>
        <p:blipFill>
          <a:blip r:embed="rId1"/>
          <a:stretch>
            <a:fillRect/>
          </a:stretch>
        </p:blipFill>
        <p:spPr>
          <a:xfrm>
            <a:off x="9772733" y="320171"/>
            <a:ext cx="1333333" cy="409524"/>
          </a:xfrm>
          <a:prstGeom prst="rect">
            <a:avLst/>
          </a:prstGeom>
        </p:spPr>
      </p:pic>
      <p:sp>
        <p:nvSpPr>
          <p:cNvPr id="7" name="标题 1"/>
          <p:cNvSpPr txBox="1"/>
          <p:nvPr/>
        </p:nvSpPr>
        <p:spPr>
          <a:xfrm>
            <a:off x="9725619" y="199008"/>
            <a:ext cx="4623567" cy="6805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7788B4"/>
                </a:solidFill>
                <a:latin typeface="微软雅黑" panose="020B0503020204020204" pitchFamily="34" charset="-122"/>
                <a:ea typeface="微软雅黑" panose="020B0503020204020204" pitchFamily="34" charset="-122"/>
                <a:cs typeface="+mj-cs"/>
              </a:defRPr>
            </a:lvl1pPr>
          </a:lstStyle>
          <a:p>
            <a:r>
              <a:rPr lang="zh-CN" altLang="en-US" sz="1800" dirty="0" smtClean="0">
                <a:solidFill>
                  <a:schemeClr val="bg1"/>
                </a:solidFill>
              </a:rPr>
              <a:t>印象生活</a:t>
            </a:r>
            <a:endParaRPr lang="zh-CN" altLang="en-US" sz="1800" dirty="0">
              <a:solidFill>
                <a:schemeClr val="bg1"/>
              </a:solidFill>
            </a:endParaRPr>
          </a:p>
        </p:txBody>
      </p:sp>
      <p:pic>
        <p:nvPicPr>
          <p:cNvPr id="4" name="图片 3" descr="QQ图片20180131144637"/>
          <p:cNvPicPr>
            <a:picLocks noChangeAspect="1"/>
          </p:cNvPicPr>
          <p:nvPr/>
        </p:nvPicPr>
        <p:blipFill>
          <a:blip r:embed="rId2"/>
          <a:stretch>
            <a:fillRect/>
          </a:stretch>
        </p:blipFill>
        <p:spPr>
          <a:xfrm>
            <a:off x="2220595" y="1538605"/>
            <a:ext cx="5526405" cy="513842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zh-CN" altLang="en-US" dirty="0" smtClean="0"/>
              <a:t>出行</a:t>
            </a:r>
            <a:r>
              <a:rPr lang="en-US" altLang="zh-CN" dirty="0" smtClean="0"/>
              <a:t>·</a:t>
            </a:r>
            <a:r>
              <a:rPr lang="zh-CN" altLang="en-US" dirty="0"/>
              <a:t>武汉</a:t>
            </a:r>
            <a:endParaRPr lang="zh-CN" altLang="en-US" dirty="0">
              <a:solidFill>
                <a:srgbClr val="7788B4"/>
              </a:solidFill>
            </a:endParaRPr>
          </a:p>
        </p:txBody>
      </p:sp>
      <p:pic>
        <p:nvPicPr>
          <p:cNvPr id="2" name="图片 1"/>
          <p:cNvPicPr>
            <a:picLocks noChangeAspect="1"/>
          </p:cNvPicPr>
          <p:nvPr/>
        </p:nvPicPr>
        <p:blipFill>
          <a:blip r:embed="rId1"/>
          <a:stretch>
            <a:fillRect/>
          </a:stretch>
        </p:blipFill>
        <p:spPr>
          <a:xfrm>
            <a:off x="6027868" y="2311249"/>
            <a:ext cx="3954332" cy="2522464"/>
          </a:xfrm>
          <a:prstGeom prst="rect">
            <a:avLst/>
          </a:prstGeom>
        </p:spPr>
      </p:pic>
      <p:pic>
        <p:nvPicPr>
          <p:cNvPr id="3" name="图片 2"/>
          <p:cNvPicPr>
            <a:picLocks noChangeAspect="1"/>
          </p:cNvPicPr>
          <p:nvPr/>
        </p:nvPicPr>
        <p:blipFill>
          <a:blip r:embed="rId2"/>
          <a:stretch>
            <a:fillRect/>
          </a:stretch>
        </p:blipFill>
        <p:spPr>
          <a:xfrm>
            <a:off x="2160718" y="2315591"/>
            <a:ext cx="3867150" cy="2521163"/>
          </a:xfrm>
          <a:prstGeom prst="rect">
            <a:avLst/>
          </a:prstGeom>
        </p:spPr>
      </p:pic>
      <p:sp>
        <p:nvSpPr>
          <p:cNvPr id="4" name="文本框 3"/>
          <p:cNvSpPr txBox="1"/>
          <p:nvPr/>
        </p:nvSpPr>
        <p:spPr>
          <a:xfrm>
            <a:off x="3061335" y="1609725"/>
            <a:ext cx="5901690" cy="423545"/>
          </a:xfrm>
          <a:prstGeom prst="rect">
            <a:avLst/>
          </a:prstGeom>
          <a:noFill/>
        </p:spPr>
        <p:txBody>
          <a:bodyPr wrap="square" rtlCol="0">
            <a:spAutoFit/>
          </a:bodyPr>
          <a:lstStyle/>
          <a:p>
            <a:pPr>
              <a:lnSpc>
                <a:spcPct val="90000"/>
              </a:lnSpc>
              <a:spcBef>
                <a:spcPct val="0"/>
              </a:spcBef>
            </a:pPr>
            <a:r>
              <a:rPr lang="en-US" altLang="zh-CN" sz="2400" b="1" dirty="0" smtClean="0">
                <a:solidFill>
                  <a:srgbClr val="7788B4"/>
                </a:solidFill>
                <a:latin typeface="微软雅黑" panose="020B0503020204020204" pitchFamily="34" charset="-122"/>
                <a:ea typeface="微软雅黑" panose="020B0503020204020204" pitchFamily="34" charset="-122"/>
                <a:cs typeface="+mj-cs"/>
              </a:rPr>
              <a:t>“</a:t>
            </a:r>
            <a:r>
              <a:rPr lang="zh-CN" altLang="en-US" sz="2400" b="1" dirty="0" smtClean="0">
                <a:solidFill>
                  <a:srgbClr val="7788B4"/>
                </a:solidFill>
                <a:latin typeface="微软雅黑" panose="020B0503020204020204" pitchFamily="34" charset="-122"/>
                <a:ea typeface="微软雅黑" panose="020B0503020204020204" pitchFamily="34" charset="-122"/>
                <a:cs typeface="+mj-cs"/>
              </a:rPr>
              <a:t>光谷量子号</a:t>
            </a:r>
            <a:r>
              <a:rPr lang="en-US" altLang="zh-CN" sz="2400" b="1" dirty="0" smtClean="0">
                <a:solidFill>
                  <a:srgbClr val="7788B4"/>
                </a:solidFill>
                <a:latin typeface="微软雅黑" panose="020B0503020204020204" pitchFamily="34" charset="-122"/>
                <a:ea typeface="微软雅黑" panose="020B0503020204020204" pitchFamily="34" charset="-122"/>
                <a:cs typeface="+mj-cs"/>
              </a:rPr>
              <a:t>”</a:t>
            </a:r>
            <a:r>
              <a:rPr lang="zh-CN" altLang="en-US" sz="2400" b="1" dirty="0" smtClean="0">
                <a:solidFill>
                  <a:srgbClr val="7788B4"/>
                </a:solidFill>
                <a:latin typeface="微软雅黑" panose="020B0503020204020204" pitchFamily="34" charset="-122"/>
                <a:ea typeface="微软雅黑" panose="020B0503020204020204" pitchFamily="34" charset="-122"/>
                <a:cs typeface="+mj-cs"/>
              </a:rPr>
              <a:t>有轨电车、地铁</a:t>
            </a:r>
            <a:r>
              <a:rPr lang="en-US" altLang="zh-CN" sz="2400" b="1" dirty="0" smtClean="0">
                <a:solidFill>
                  <a:srgbClr val="7788B4"/>
                </a:solidFill>
                <a:latin typeface="微软雅黑" panose="020B0503020204020204" pitchFamily="34" charset="-122"/>
                <a:ea typeface="微软雅黑" panose="020B0503020204020204" pitchFamily="34" charset="-122"/>
                <a:cs typeface="+mj-cs"/>
              </a:rPr>
              <a:t>2</a:t>
            </a:r>
            <a:r>
              <a:rPr lang="zh-CN" altLang="en-US" sz="2400" b="1" dirty="0" smtClean="0">
                <a:solidFill>
                  <a:srgbClr val="7788B4"/>
                </a:solidFill>
                <a:latin typeface="微软雅黑" panose="020B0503020204020204" pitchFamily="34" charset="-122"/>
                <a:ea typeface="微软雅黑" panose="020B0503020204020204" pitchFamily="34" charset="-122"/>
                <a:cs typeface="+mj-cs"/>
              </a:rPr>
              <a:t>号线</a:t>
            </a:r>
            <a:endParaRPr lang="zh-CN" altLang="en-US" sz="2400" b="1" dirty="0" smtClean="0">
              <a:solidFill>
                <a:srgbClr val="7788B4"/>
              </a:solidFill>
              <a:latin typeface="微软雅黑" panose="020B0503020204020204" pitchFamily="34" charset="-122"/>
              <a:ea typeface="微软雅黑" panose="020B0503020204020204" pitchFamily="34" charset="-122"/>
              <a:cs typeface="+mj-cs"/>
            </a:endParaRPr>
          </a:p>
        </p:txBody>
      </p:sp>
      <p:sp>
        <p:nvSpPr>
          <p:cNvPr id="5" name="文本框 4"/>
          <p:cNvSpPr txBox="1"/>
          <p:nvPr/>
        </p:nvSpPr>
        <p:spPr>
          <a:xfrm>
            <a:off x="2560320" y="5307965"/>
            <a:ext cx="6374130" cy="1198880"/>
          </a:xfrm>
          <a:prstGeom prst="rect">
            <a:avLst/>
          </a:prstGeom>
          <a:noFill/>
        </p:spPr>
        <p:txBody>
          <a:bodyPr wrap="square" rtlCol="0">
            <a:spAutoFit/>
          </a:bodyPr>
          <a:lstStyle/>
          <a:p>
            <a:pPr marL="457200" indent="-457200" fontAlgn="auto">
              <a:lnSpc>
                <a:spcPct val="150000"/>
              </a:lnSpc>
              <a:buFont typeface="Wingdings" panose="05000000000000000000" charset="0"/>
              <a:buChar char=""/>
            </a:pPr>
            <a:r>
              <a:rPr lang="zh-CN" altLang="en-US" sz="2400" b="1" dirty="0">
                <a:solidFill>
                  <a:srgbClr val="7788B4"/>
                </a:solidFill>
                <a:latin typeface="等线" panose="02010600030101010101" charset="-122"/>
                <a:ea typeface="微软雅黑" panose="020B0503020204020204" pitchFamily="34" charset="-122"/>
                <a:cs typeface="+mn-ea"/>
                <a:sym typeface="Arial" panose="020B0604020202020204" pitchFamily="34" charset="0"/>
              </a:rPr>
              <a:t>出行</a:t>
            </a:r>
            <a:r>
              <a:rPr lang="zh-CN" altLang="en-US" sz="2400" b="1" dirty="0" smtClean="0">
                <a:solidFill>
                  <a:srgbClr val="7788B4"/>
                </a:solidFill>
                <a:latin typeface="等线" panose="02010600030101010101" charset="-122"/>
                <a:ea typeface="微软雅黑" panose="020B0503020204020204" pitchFamily="34" charset="-122"/>
                <a:cs typeface="+mn-ea"/>
                <a:sym typeface="Arial" panose="020B0604020202020204" pitchFamily="34" charset="0"/>
              </a:rPr>
              <a:t>便利，出门</a:t>
            </a:r>
            <a:r>
              <a:rPr lang="zh-CN" altLang="en-US" sz="2400" b="1" dirty="0">
                <a:solidFill>
                  <a:srgbClr val="7788B4"/>
                </a:solidFill>
                <a:latin typeface="等线" panose="02010600030101010101" charset="-122"/>
                <a:ea typeface="微软雅黑" panose="020B0503020204020204" pitchFamily="34" charset="-122"/>
                <a:cs typeface="+mn-ea"/>
                <a:sym typeface="Arial" panose="020B0604020202020204" pitchFamily="34" charset="0"/>
              </a:rPr>
              <a:t>即可乘坐</a:t>
            </a:r>
            <a:r>
              <a:rPr lang="zh-CN" altLang="en-US" sz="2400" b="1" dirty="0" smtClean="0">
                <a:solidFill>
                  <a:srgbClr val="7788B4"/>
                </a:solidFill>
                <a:latin typeface="等线" panose="02010600030101010101" charset="-122"/>
                <a:ea typeface="微软雅黑" panose="020B0503020204020204" pitchFamily="34" charset="-122"/>
                <a:cs typeface="+mn-ea"/>
                <a:sym typeface="Arial" panose="020B0604020202020204" pitchFamily="34" charset="0"/>
              </a:rPr>
              <a:t>有轨电车或地铁；</a:t>
            </a:r>
            <a:endParaRPr lang="zh-CN" altLang="en-US" sz="2400" b="1" dirty="0">
              <a:solidFill>
                <a:srgbClr val="7788B4"/>
              </a:solidFill>
              <a:latin typeface="等线" panose="02010600030101010101" charset="-122"/>
              <a:ea typeface="微软雅黑" panose="020B0503020204020204" pitchFamily="34" charset="-122"/>
              <a:cs typeface="+mn-ea"/>
              <a:sym typeface="Arial" panose="020B0604020202020204" pitchFamily="34" charset="0"/>
            </a:endParaRPr>
          </a:p>
          <a:p>
            <a:pPr marL="457200" indent="-457200" fontAlgn="auto">
              <a:lnSpc>
                <a:spcPct val="150000"/>
              </a:lnSpc>
              <a:buFont typeface="Wingdings" panose="05000000000000000000" charset="0"/>
              <a:buChar char=""/>
            </a:pPr>
            <a:r>
              <a:rPr lang="zh-CN" altLang="en-US" sz="2400" b="1" dirty="0">
                <a:solidFill>
                  <a:srgbClr val="7788B4"/>
                </a:solidFill>
                <a:latin typeface="等线" panose="02010600030101010101" charset="-122"/>
                <a:ea typeface="微软雅黑" panose="020B0503020204020204" pitchFamily="34" charset="-122"/>
                <a:cs typeface="+mn-ea"/>
                <a:sym typeface="Arial" panose="020B0604020202020204" pitchFamily="34" charset="0"/>
              </a:rPr>
              <a:t>均</a:t>
            </a:r>
            <a:r>
              <a:rPr lang="zh-CN" altLang="en-US" sz="2400" b="1" dirty="0" smtClean="0">
                <a:solidFill>
                  <a:srgbClr val="7788B4"/>
                </a:solidFill>
                <a:latin typeface="等线" panose="02010600030101010101" charset="-122"/>
                <a:ea typeface="微软雅黑" panose="020B0503020204020204" pitchFamily="34" charset="-122"/>
                <a:cs typeface="+mn-ea"/>
                <a:sym typeface="Arial" panose="020B0604020202020204" pitchFamily="34" charset="0"/>
              </a:rPr>
              <a:t>以华中科技大学站</a:t>
            </a:r>
            <a:r>
              <a:rPr lang="zh-CN" altLang="en-US" sz="2400" b="1" dirty="0">
                <a:solidFill>
                  <a:srgbClr val="7788B4"/>
                </a:solidFill>
                <a:latin typeface="等线" panose="02010600030101010101" charset="-122"/>
                <a:ea typeface="微软雅黑" panose="020B0503020204020204" pitchFamily="34" charset="-122"/>
                <a:cs typeface="+mn-ea"/>
                <a:sym typeface="Arial" panose="020B0604020202020204" pitchFamily="34" charset="0"/>
              </a:rPr>
              <a:t>命名。</a:t>
            </a:r>
            <a:endParaRPr lang="zh-CN" altLang="en-US" sz="2400" b="1" dirty="0">
              <a:solidFill>
                <a:srgbClr val="7788B4"/>
              </a:solidFill>
              <a:latin typeface="等线" panose="02010600030101010101" charset="-122"/>
              <a:ea typeface="微软雅黑" panose="020B0503020204020204" pitchFamily="34" charset="-122"/>
              <a:cs typeface="+mn-ea"/>
              <a:sym typeface="Arial" panose="020B0604020202020204" pitchFamily="34" charset="0"/>
            </a:endParaRPr>
          </a:p>
        </p:txBody>
      </p:sp>
      <p:cxnSp>
        <p:nvCxnSpPr>
          <p:cNvPr id="7" name="直接连接符 6"/>
          <p:cNvCxnSpPr/>
          <p:nvPr/>
        </p:nvCxnSpPr>
        <p:spPr>
          <a:xfrm>
            <a:off x="0" y="5091266"/>
            <a:ext cx="8743950"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15099" y="3547361"/>
            <a:ext cx="5572768" cy="3581043"/>
            <a:chOff x="6489352" y="3547361"/>
            <a:chExt cx="5628998" cy="3581043"/>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6586" t="5788" r="6886" b="5296"/>
            <a:stretch>
              <a:fillRect/>
            </a:stretch>
          </p:blipFill>
          <p:spPr>
            <a:xfrm>
              <a:off x="6489352" y="3689878"/>
              <a:ext cx="5505450" cy="3438526"/>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2" name="文本框 11"/>
            <p:cNvSpPr txBox="1"/>
            <p:nvPr/>
          </p:nvSpPr>
          <p:spPr>
            <a:xfrm>
              <a:off x="9472984" y="3547361"/>
              <a:ext cx="2645366" cy="581057"/>
            </a:xfrm>
            <a:prstGeom prst="rect">
              <a:avLst/>
            </a:prstGeom>
            <a:noFill/>
          </p:spPr>
          <p:txBody>
            <a:bodyPr wrap="square" rtlCol="0">
              <a:spAutoFit/>
            </a:bodyPr>
            <a:lstStyle/>
            <a:p>
              <a:pPr defTabSz="457200">
                <a:lnSpc>
                  <a:spcPct val="150000"/>
                </a:lnSpc>
              </a:pPr>
              <a:r>
                <a:rPr lang="zh-CN" altLang="en-US" b="1" dirty="0" smtClean="0">
                  <a:solidFill>
                    <a:srgbClr val="7788B4"/>
                  </a:solidFill>
                  <a:latin typeface="微软雅黑" panose="020B0503020204020204" pitchFamily="34" charset="-122"/>
                  <a:ea typeface="微软雅黑" panose="020B0503020204020204" pitchFamily="34" charset="-122"/>
                </a:rPr>
                <a:t>原 </a:t>
              </a:r>
              <a:r>
                <a:rPr lang="zh-CN" altLang="en-US" sz="2400" b="1" dirty="0" smtClean="0">
                  <a:solidFill>
                    <a:srgbClr val="7788B4"/>
                  </a:solidFill>
                  <a:latin typeface="微软雅黑" panose="020B0503020204020204" pitchFamily="34" charset="-122"/>
                  <a:ea typeface="微软雅黑" panose="020B0503020204020204" pitchFamily="34" charset="-122"/>
                </a:rPr>
                <a:t>同济医科大学</a:t>
              </a:r>
              <a:endParaRPr lang="zh-CN" altLang="en-US" sz="2400" b="1" dirty="0">
                <a:solidFill>
                  <a:srgbClr val="7788B4"/>
                </a:solidFill>
                <a:latin typeface="微软雅黑" panose="020B0503020204020204" pitchFamily="34" charset="-122"/>
                <a:ea typeface="微软雅黑" panose="020B0503020204020204" pitchFamily="34" charset="-122"/>
              </a:endParaRPr>
            </a:p>
          </p:txBody>
        </p:sp>
      </p:grpSp>
      <p:sp>
        <p:nvSpPr>
          <p:cNvPr id="24" name="标题 23"/>
          <p:cNvSpPr>
            <a:spLocks noGrp="1"/>
          </p:cNvSpPr>
          <p:nvPr>
            <p:ph type="title"/>
          </p:nvPr>
        </p:nvSpPr>
        <p:spPr/>
        <p:txBody>
          <a:bodyPr/>
          <a:lstStyle/>
          <a:p>
            <a:r>
              <a:rPr lang="zh-CN" altLang="en-US" dirty="0" smtClean="0">
                <a:solidFill>
                  <a:srgbClr val="7788B4"/>
                </a:solidFill>
              </a:rPr>
              <a:t>学校概况</a:t>
            </a:r>
            <a:endParaRPr lang="zh-CN" altLang="en-US" dirty="0">
              <a:solidFill>
                <a:srgbClr val="7788B4"/>
              </a:solidFill>
            </a:endParaRPr>
          </a:p>
        </p:txBody>
      </p:sp>
      <p:grpSp>
        <p:nvGrpSpPr>
          <p:cNvPr id="6" name="组合 5"/>
          <p:cNvGrpSpPr/>
          <p:nvPr/>
        </p:nvGrpSpPr>
        <p:grpSpPr>
          <a:xfrm>
            <a:off x="158663" y="3505201"/>
            <a:ext cx="5222963" cy="3533774"/>
            <a:chOff x="101513" y="3505201"/>
            <a:chExt cx="5222963" cy="3623204"/>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18" y="3505201"/>
              <a:ext cx="5030658" cy="362320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1" name="文本框 10"/>
            <p:cNvSpPr txBox="1"/>
            <p:nvPr/>
          </p:nvSpPr>
          <p:spPr>
            <a:xfrm>
              <a:off x="101513" y="3543300"/>
              <a:ext cx="3242111" cy="646331"/>
            </a:xfrm>
            <a:prstGeom prst="rect">
              <a:avLst/>
            </a:prstGeom>
            <a:noFill/>
          </p:spPr>
          <p:txBody>
            <a:bodyPr wrap="square" rtlCol="0">
              <a:spAutoFit/>
            </a:bodyPr>
            <a:lstStyle/>
            <a:p>
              <a:pPr defTabSz="457200">
                <a:lnSpc>
                  <a:spcPct val="150000"/>
                </a:lnSpc>
              </a:pPr>
              <a:r>
                <a:rPr lang="zh-CN" altLang="en-US" b="1" dirty="0" smtClean="0">
                  <a:solidFill>
                    <a:srgbClr val="7788B4"/>
                  </a:solidFill>
                  <a:latin typeface="微软雅黑" panose="020B0503020204020204" pitchFamily="34" charset="-122"/>
                  <a:ea typeface="微软雅黑" panose="020B0503020204020204" pitchFamily="34" charset="-122"/>
                </a:rPr>
                <a:t>原 </a:t>
              </a:r>
              <a:r>
                <a:rPr lang="zh-CN" altLang="en-US" sz="2400" b="1" dirty="0" smtClean="0">
                  <a:solidFill>
                    <a:srgbClr val="7788B4"/>
                  </a:solidFill>
                  <a:latin typeface="微软雅黑" panose="020B0503020204020204" pitchFamily="34" charset="-122"/>
                  <a:ea typeface="微软雅黑" panose="020B0503020204020204" pitchFamily="34" charset="-122"/>
                </a:rPr>
                <a:t>武汉城市建设学院</a:t>
              </a:r>
              <a:endParaRPr lang="zh-CN" altLang="en-US" sz="3200" b="1" dirty="0">
                <a:solidFill>
                  <a:srgbClr val="7788B4"/>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589468" y="942975"/>
            <a:ext cx="7601978" cy="3350682"/>
            <a:chOff x="3760918" y="942975"/>
            <a:chExt cx="7601978" cy="3350682"/>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918" y="942975"/>
              <a:ext cx="4699437" cy="335068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0" name="文本框 9"/>
            <p:cNvSpPr txBox="1"/>
            <p:nvPr/>
          </p:nvSpPr>
          <p:spPr>
            <a:xfrm>
              <a:off x="8717530" y="1538308"/>
              <a:ext cx="2645366" cy="581057"/>
            </a:xfrm>
            <a:prstGeom prst="rect">
              <a:avLst/>
            </a:prstGeom>
            <a:noFill/>
          </p:spPr>
          <p:txBody>
            <a:bodyPr wrap="square" rtlCol="0">
              <a:spAutoFit/>
            </a:bodyPr>
            <a:lstStyle/>
            <a:p>
              <a:pPr defTabSz="457200">
                <a:lnSpc>
                  <a:spcPct val="150000"/>
                </a:lnSpc>
              </a:pPr>
              <a:r>
                <a:rPr lang="zh-CN" altLang="en-US" b="1" dirty="0" smtClean="0">
                  <a:solidFill>
                    <a:srgbClr val="7788B4"/>
                  </a:solidFill>
                  <a:latin typeface="微软雅黑" panose="020B0503020204020204" pitchFamily="34" charset="-122"/>
                  <a:ea typeface="微软雅黑" panose="020B0503020204020204" pitchFamily="34" charset="-122"/>
                </a:rPr>
                <a:t>原 </a:t>
              </a:r>
              <a:r>
                <a:rPr lang="zh-CN" altLang="en-US" sz="2400" b="1" dirty="0" smtClean="0">
                  <a:solidFill>
                    <a:srgbClr val="7788B4"/>
                  </a:solidFill>
                  <a:latin typeface="微软雅黑" panose="020B0503020204020204" pitchFamily="34" charset="-122"/>
                  <a:ea typeface="微软雅黑" panose="020B0503020204020204" pitchFamily="34" charset="-122"/>
                </a:rPr>
                <a:t>华中理工大学</a:t>
              </a:r>
              <a:endParaRPr lang="zh-CN" altLang="en-US" sz="2400" b="1" dirty="0">
                <a:solidFill>
                  <a:srgbClr val="7788B4"/>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58663" y="1452583"/>
            <a:ext cx="11032783" cy="5497459"/>
            <a:chOff x="158663" y="1452583"/>
            <a:chExt cx="11032783" cy="5497459"/>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854" y="1452583"/>
              <a:ext cx="8882592" cy="5497459"/>
            </a:xfrm>
            <a:prstGeom prst="rect">
              <a:avLst/>
            </a:prstGeom>
          </p:spPr>
        </p:pic>
        <p:sp>
          <p:nvSpPr>
            <p:cNvPr id="17" name="文本框 16"/>
            <p:cNvSpPr txBox="1"/>
            <p:nvPr/>
          </p:nvSpPr>
          <p:spPr>
            <a:xfrm>
              <a:off x="158663" y="1730461"/>
              <a:ext cx="2645366" cy="581057"/>
            </a:xfrm>
            <a:prstGeom prst="rect">
              <a:avLst/>
            </a:prstGeom>
            <a:noFill/>
          </p:spPr>
          <p:txBody>
            <a:bodyPr wrap="square" rtlCol="0">
              <a:spAutoFit/>
            </a:bodyPr>
            <a:lstStyle/>
            <a:p>
              <a:pPr defTabSz="457200">
                <a:lnSpc>
                  <a:spcPct val="150000"/>
                </a:lnSpc>
              </a:pPr>
              <a:endParaRPr lang="zh-CN" altLang="en-US" sz="2400" b="1" dirty="0">
                <a:solidFill>
                  <a:srgbClr val="7788B4"/>
                </a:solidFill>
                <a:latin typeface="微软雅黑" panose="020B0503020204020204" pitchFamily="34" charset="-122"/>
                <a:ea typeface="微软雅黑" panose="020B0503020204020204" pitchFamily="34" charset="-122"/>
              </a:endParaRPr>
            </a:p>
          </p:txBody>
        </p:sp>
      </p:grpSp>
      <p:sp>
        <p:nvSpPr>
          <p:cNvPr id="13" name="矩形 12"/>
          <p:cNvSpPr/>
          <p:nvPr/>
        </p:nvSpPr>
        <p:spPr>
          <a:xfrm>
            <a:off x="239401" y="3017967"/>
            <a:ext cx="2237442" cy="1477328"/>
          </a:xfrm>
          <a:prstGeom prst="rect">
            <a:avLst/>
          </a:prstGeom>
        </p:spPr>
        <p:txBody>
          <a:bodyPr wrap="square">
            <a:spAutoFit/>
          </a:bodyPr>
          <a:lstStyle/>
          <a:p>
            <a:pPr defTabSz="457200">
              <a:lnSpc>
                <a:spcPct val="150000"/>
              </a:lnSpc>
            </a:pPr>
            <a:r>
              <a:rPr lang="en-US" altLang="zh-CN" b="1" dirty="0">
                <a:solidFill>
                  <a:srgbClr val="7788B4"/>
                </a:solidFill>
                <a:latin typeface="微软雅黑" panose="020B0503020204020204" pitchFamily="34" charset="-122"/>
                <a:ea typeface="微软雅黑" panose="020B0503020204020204" pitchFamily="34" charset="-122"/>
              </a:rPr>
              <a:t>2000</a:t>
            </a:r>
            <a:r>
              <a:rPr lang="zh-CN" altLang="en-US" b="1" dirty="0">
                <a:solidFill>
                  <a:srgbClr val="7788B4"/>
                </a:solidFill>
                <a:latin typeface="微软雅黑" panose="020B0503020204020204" pitchFamily="34" charset="-122"/>
                <a:ea typeface="微软雅黑" panose="020B0503020204020204" pitchFamily="34" charset="-122"/>
              </a:rPr>
              <a:t>年</a:t>
            </a:r>
            <a:r>
              <a:rPr lang="en-US" altLang="zh-CN" b="1" dirty="0">
                <a:solidFill>
                  <a:srgbClr val="7788B4"/>
                </a:solidFill>
                <a:latin typeface="微软雅黑" panose="020B0503020204020204" pitchFamily="34" charset="-122"/>
                <a:ea typeface="微软雅黑" panose="020B0503020204020204" pitchFamily="34" charset="-122"/>
              </a:rPr>
              <a:t>5</a:t>
            </a:r>
            <a:r>
              <a:rPr lang="zh-CN" altLang="en-US" b="1" dirty="0" smtClean="0">
                <a:solidFill>
                  <a:srgbClr val="7788B4"/>
                </a:solidFill>
                <a:latin typeface="微软雅黑" panose="020B0503020204020204" pitchFamily="34" charset="-122"/>
                <a:ea typeface="微软雅黑" panose="020B0503020204020204" pitchFamily="34" charset="-122"/>
              </a:rPr>
              <a:t>月</a:t>
            </a:r>
            <a:r>
              <a:rPr lang="en-US" altLang="zh-CN" b="1" dirty="0" smtClean="0">
                <a:solidFill>
                  <a:srgbClr val="7788B4"/>
                </a:solidFill>
                <a:latin typeface="微软雅黑" panose="020B0503020204020204" pitchFamily="34" charset="-122"/>
                <a:ea typeface="微软雅黑" panose="020B0503020204020204" pitchFamily="34" charset="-122"/>
              </a:rPr>
              <a:t>26</a:t>
            </a:r>
            <a:r>
              <a:rPr lang="zh-CN" altLang="en-US" b="1" dirty="0" smtClean="0">
                <a:solidFill>
                  <a:srgbClr val="7788B4"/>
                </a:solidFill>
                <a:latin typeface="微软雅黑" panose="020B0503020204020204" pitchFamily="34" charset="-122"/>
                <a:ea typeface="微软雅黑" panose="020B0503020204020204" pitchFamily="34" charset="-122"/>
              </a:rPr>
              <a:t>日</a:t>
            </a:r>
            <a:endParaRPr lang="en-US" altLang="zh-CN" b="1" dirty="0">
              <a:solidFill>
                <a:srgbClr val="7788B4"/>
              </a:solidFill>
              <a:latin typeface="微软雅黑" panose="020B0503020204020204" pitchFamily="34" charset="-122"/>
              <a:ea typeface="微软雅黑" panose="020B0503020204020204" pitchFamily="34" charset="-122"/>
            </a:endParaRPr>
          </a:p>
          <a:p>
            <a:pPr defTabSz="457200">
              <a:lnSpc>
                <a:spcPct val="150000"/>
              </a:lnSpc>
            </a:pPr>
            <a:r>
              <a:rPr lang="zh-CN" altLang="en-US" b="1" dirty="0" smtClean="0">
                <a:solidFill>
                  <a:srgbClr val="7788B4"/>
                </a:solidFill>
                <a:latin typeface="微软雅黑" panose="020B0503020204020204" pitchFamily="34" charset="-122"/>
                <a:ea typeface="微软雅黑" panose="020B0503020204020204" pitchFamily="34" charset="-122"/>
              </a:rPr>
              <a:t>合并组建</a:t>
            </a:r>
            <a:endParaRPr lang="en-US" altLang="zh-CN" b="1" dirty="0" smtClean="0">
              <a:solidFill>
                <a:srgbClr val="7788B4"/>
              </a:solidFill>
              <a:latin typeface="微软雅黑" panose="020B0503020204020204" pitchFamily="34" charset="-122"/>
              <a:ea typeface="微软雅黑" panose="020B0503020204020204" pitchFamily="34" charset="-122"/>
            </a:endParaRPr>
          </a:p>
          <a:p>
            <a:pPr defTabSz="457200">
              <a:lnSpc>
                <a:spcPct val="150000"/>
              </a:lnSpc>
            </a:pPr>
            <a:r>
              <a:rPr lang="zh-CN" altLang="en-US" sz="2400" b="1" dirty="0" smtClean="0">
                <a:solidFill>
                  <a:srgbClr val="7788B4"/>
                </a:solidFill>
                <a:latin typeface="微软雅黑" panose="020B0503020204020204" pitchFamily="34" charset="-122"/>
                <a:ea typeface="微软雅黑" panose="020B0503020204020204" pitchFamily="34" charset="-122"/>
              </a:rPr>
              <a:t>华中</a:t>
            </a:r>
            <a:r>
              <a:rPr lang="zh-CN" altLang="en-US" sz="2400" b="1" dirty="0">
                <a:solidFill>
                  <a:srgbClr val="7788B4"/>
                </a:solidFill>
                <a:latin typeface="微软雅黑" panose="020B0503020204020204" pitchFamily="34" charset="-122"/>
                <a:ea typeface="微软雅黑" panose="020B0503020204020204" pitchFamily="34" charset="-122"/>
              </a:rPr>
              <a:t>科技大学</a:t>
            </a:r>
            <a:endParaRPr lang="zh-CN" altLang="en-US" sz="2400" b="1" dirty="0">
              <a:solidFill>
                <a:srgbClr val="7788B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42" presetClass="path" presetSubtype="0" accel="50000" decel="50000" fill="hold" nodeType="afterEffect">
                                  <p:stCondLst>
                                    <p:cond delay="4000"/>
                                  </p:stCondLst>
                                  <p:childTnLst>
                                    <p:animMotion origin="layout" path="M 2.08333E-7 -2.96296E-6 L 2.08333E-7 0.25 " pathEditMode="relative" rAng="0" ptsTypes="AA">
                                      <p:cBhvr>
                                        <p:cTn id="18" dur="2000" fill="hold"/>
                                        <p:tgtEl>
                                          <p:spTgt spid="5"/>
                                        </p:tgtEl>
                                        <p:attrNameLst>
                                          <p:attrName>ppt_x</p:attrName>
                                          <p:attrName>ppt_y</p:attrName>
                                        </p:attrNameLst>
                                      </p:cBhvr>
                                      <p:rCtr x="0" y="12500"/>
                                    </p:animMotion>
                                  </p:childTnLst>
                                </p:cTn>
                              </p:par>
                              <p:par>
                                <p:cTn id="19" presetID="42" presetClass="path" presetSubtype="0" accel="50000" decel="50000" fill="hold" nodeType="withEffect">
                                  <p:stCondLst>
                                    <p:cond delay="4000"/>
                                  </p:stCondLst>
                                  <p:childTnLst>
                                    <p:animMotion origin="layout" path="M -3.54167E-6 1.11022E-16 L 0.25313 -0.12106 " pathEditMode="relative" rAng="0" ptsTypes="AA">
                                      <p:cBhvr>
                                        <p:cTn id="20" dur="2000" fill="hold"/>
                                        <p:tgtEl>
                                          <p:spTgt spid="6"/>
                                        </p:tgtEl>
                                        <p:attrNameLst>
                                          <p:attrName>ppt_x</p:attrName>
                                          <p:attrName>ppt_y</p:attrName>
                                        </p:attrNameLst>
                                      </p:cBhvr>
                                      <p:rCtr x="12656" y="-6065"/>
                                    </p:animMotion>
                                  </p:childTnLst>
                                </p:cTn>
                              </p:par>
                              <p:par>
                                <p:cTn id="21" presetID="42" presetClass="path" presetSubtype="0" accel="50000" decel="50000" fill="hold" nodeType="withEffect">
                                  <p:stCondLst>
                                    <p:cond delay="4000"/>
                                  </p:stCondLst>
                                  <p:childTnLst>
                                    <p:animMotion origin="layout" path="M -6.25E-7 -7.40741E-7 L -0.26901 -0.12477 " pathEditMode="relative" rAng="0" ptsTypes="AA">
                                      <p:cBhvr>
                                        <p:cTn id="22" dur="2000" fill="hold"/>
                                        <p:tgtEl>
                                          <p:spTgt spid="7"/>
                                        </p:tgtEl>
                                        <p:attrNameLst>
                                          <p:attrName>ppt_x</p:attrName>
                                          <p:attrName>ppt_y</p:attrName>
                                        </p:attrNameLst>
                                      </p:cBhvr>
                                      <p:rCtr x="-13451" y="-6250"/>
                                    </p:animMotion>
                                  </p:childTnLst>
                                </p:cTn>
                              </p:par>
                              <p:par>
                                <p:cTn id="23" presetID="42" presetClass="entr" presetSubtype="0" fill="hold" grpId="0" nodeType="withEffect">
                                  <p:stCondLst>
                                    <p:cond delay="4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9000"/>
                            </p:stCondLst>
                            <p:childTnLst>
                              <p:par>
                                <p:cTn id="29" presetID="53" presetClass="entr" presetSubtype="528" fill="hold" nodeType="afterEffect">
                                  <p:stCondLst>
                                    <p:cond delay="100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fltVal val="0.5"/>
                                          </p:val>
                                        </p:tav>
                                        <p:tav tm="100000">
                                          <p:val>
                                            <p:strVal val="#ppt_x"/>
                                          </p:val>
                                        </p:tav>
                                      </p:tavLst>
                                    </p:anim>
                                    <p:anim calcmode="lin" valueType="num">
                                      <p:cBhvr>
                                        <p:cTn id="35"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bwMode="auto">
          <a:xfrm rot="14549685">
            <a:off x="4291967" y="4778683"/>
            <a:ext cx="842963" cy="1492250"/>
          </a:xfrm>
          <a:custGeom>
            <a:avLst/>
            <a:gdLst/>
            <a:ahLst/>
            <a:cxnLst>
              <a:cxn ang="0">
                <a:pos x="766" y="0"/>
              </a:cxn>
              <a:cxn ang="0">
                <a:pos x="704" y="60"/>
              </a:cxn>
              <a:cxn ang="0">
                <a:pos x="616" y="162"/>
              </a:cxn>
              <a:cxn ang="0">
                <a:pos x="566" y="228"/>
              </a:cxn>
              <a:cxn ang="0">
                <a:pos x="516" y="306"/>
              </a:cxn>
              <a:cxn ang="0">
                <a:pos x="468" y="392"/>
              </a:cxn>
              <a:cxn ang="0">
                <a:pos x="426" y="488"/>
              </a:cxn>
              <a:cxn ang="0">
                <a:pos x="392" y="592"/>
              </a:cxn>
              <a:cxn ang="0">
                <a:pos x="370" y="704"/>
              </a:cxn>
              <a:cxn ang="0">
                <a:pos x="360" y="822"/>
              </a:cxn>
              <a:cxn ang="0">
                <a:pos x="366" y="948"/>
              </a:cxn>
              <a:cxn ang="0">
                <a:pos x="382" y="1044"/>
              </a:cxn>
              <a:cxn ang="0">
                <a:pos x="400" y="1112"/>
              </a:cxn>
              <a:cxn ang="0">
                <a:pos x="422" y="1180"/>
              </a:cxn>
              <a:cxn ang="0">
                <a:pos x="452" y="1250"/>
              </a:cxn>
              <a:cxn ang="0">
                <a:pos x="486" y="1320"/>
              </a:cxn>
              <a:cxn ang="0">
                <a:pos x="116" y="1288"/>
              </a:cxn>
              <a:cxn ang="0">
                <a:pos x="110" y="1286"/>
              </a:cxn>
              <a:cxn ang="0">
                <a:pos x="76" y="1252"/>
              </a:cxn>
              <a:cxn ang="0">
                <a:pos x="52" y="1220"/>
              </a:cxn>
              <a:cxn ang="0">
                <a:pos x="30" y="1176"/>
              </a:cxn>
              <a:cxn ang="0">
                <a:pos x="12" y="1118"/>
              </a:cxn>
              <a:cxn ang="0">
                <a:pos x="0" y="1046"/>
              </a:cxn>
              <a:cxn ang="0">
                <a:pos x="2" y="956"/>
              </a:cxn>
              <a:cxn ang="0">
                <a:pos x="6" y="904"/>
              </a:cxn>
              <a:cxn ang="0">
                <a:pos x="22" y="804"/>
              </a:cxn>
              <a:cxn ang="0">
                <a:pos x="48" y="710"/>
              </a:cxn>
              <a:cxn ang="0">
                <a:pos x="80" y="624"/>
              </a:cxn>
              <a:cxn ang="0">
                <a:pos x="118" y="544"/>
              </a:cxn>
              <a:cxn ang="0">
                <a:pos x="162" y="470"/>
              </a:cxn>
              <a:cxn ang="0">
                <a:pos x="212" y="402"/>
              </a:cxn>
              <a:cxn ang="0">
                <a:pos x="264" y="338"/>
              </a:cxn>
              <a:cxn ang="0">
                <a:pos x="292" y="308"/>
              </a:cxn>
              <a:cxn ang="0">
                <a:pos x="354" y="250"/>
              </a:cxn>
              <a:cxn ang="0">
                <a:pos x="426" y="194"/>
              </a:cxn>
              <a:cxn ang="0">
                <a:pos x="502" y="142"/>
              </a:cxn>
              <a:cxn ang="0">
                <a:pos x="646" y="60"/>
              </a:cxn>
              <a:cxn ang="0">
                <a:pos x="766" y="0"/>
              </a:cxn>
            </a:cxnLst>
            <a:rect l="0" t="0" r="r" b="b"/>
            <a:pathLst>
              <a:path w="766" h="1356">
                <a:moveTo>
                  <a:pt x="766" y="0"/>
                </a:moveTo>
                <a:lnTo>
                  <a:pt x="766" y="0"/>
                </a:lnTo>
                <a:lnTo>
                  <a:pt x="736" y="28"/>
                </a:lnTo>
                <a:lnTo>
                  <a:pt x="704" y="60"/>
                </a:lnTo>
                <a:lnTo>
                  <a:pt x="662" y="106"/>
                </a:lnTo>
                <a:lnTo>
                  <a:pt x="616" y="162"/>
                </a:lnTo>
                <a:lnTo>
                  <a:pt x="590" y="194"/>
                </a:lnTo>
                <a:lnTo>
                  <a:pt x="566" y="228"/>
                </a:lnTo>
                <a:lnTo>
                  <a:pt x="540" y="266"/>
                </a:lnTo>
                <a:lnTo>
                  <a:pt x="516" y="306"/>
                </a:lnTo>
                <a:lnTo>
                  <a:pt x="492" y="348"/>
                </a:lnTo>
                <a:lnTo>
                  <a:pt x="468" y="392"/>
                </a:lnTo>
                <a:lnTo>
                  <a:pt x="446" y="438"/>
                </a:lnTo>
                <a:lnTo>
                  <a:pt x="426" y="488"/>
                </a:lnTo>
                <a:lnTo>
                  <a:pt x="408" y="538"/>
                </a:lnTo>
                <a:lnTo>
                  <a:pt x="392" y="592"/>
                </a:lnTo>
                <a:lnTo>
                  <a:pt x="380" y="646"/>
                </a:lnTo>
                <a:lnTo>
                  <a:pt x="370" y="704"/>
                </a:lnTo>
                <a:lnTo>
                  <a:pt x="362" y="762"/>
                </a:lnTo>
                <a:lnTo>
                  <a:pt x="360" y="822"/>
                </a:lnTo>
                <a:lnTo>
                  <a:pt x="360" y="884"/>
                </a:lnTo>
                <a:lnTo>
                  <a:pt x="366" y="948"/>
                </a:lnTo>
                <a:lnTo>
                  <a:pt x="376" y="1012"/>
                </a:lnTo>
                <a:lnTo>
                  <a:pt x="382" y="1044"/>
                </a:lnTo>
                <a:lnTo>
                  <a:pt x="390" y="1078"/>
                </a:lnTo>
                <a:lnTo>
                  <a:pt x="400" y="1112"/>
                </a:lnTo>
                <a:lnTo>
                  <a:pt x="410" y="1146"/>
                </a:lnTo>
                <a:lnTo>
                  <a:pt x="422" y="1180"/>
                </a:lnTo>
                <a:lnTo>
                  <a:pt x="436" y="1214"/>
                </a:lnTo>
                <a:lnTo>
                  <a:pt x="452" y="1250"/>
                </a:lnTo>
                <a:lnTo>
                  <a:pt x="468" y="1284"/>
                </a:lnTo>
                <a:lnTo>
                  <a:pt x="486" y="1320"/>
                </a:lnTo>
                <a:lnTo>
                  <a:pt x="508" y="1356"/>
                </a:lnTo>
                <a:lnTo>
                  <a:pt x="116" y="1288"/>
                </a:lnTo>
                <a:lnTo>
                  <a:pt x="116" y="1288"/>
                </a:lnTo>
                <a:lnTo>
                  <a:pt x="110" y="1286"/>
                </a:lnTo>
                <a:lnTo>
                  <a:pt x="96" y="1274"/>
                </a:lnTo>
                <a:lnTo>
                  <a:pt x="76" y="1252"/>
                </a:lnTo>
                <a:lnTo>
                  <a:pt x="64" y="1238"/>
                </a:lnTo>
                <a:lnTo>
                  <a:pt x="52" y="1220"/>
                </a:lnTo>
                <a:lnTo>
                  <a:pt x="40" y="1200"/>
                </a:lnTo>
                <a:lnTo>
                  <a:pt x="30" y="1176"/>
                </a:lnTo>
                <a:lnTo>
                  <a:pt x="20" y="1148"/>
                </a:lnTo>
                <a:lnTo>
                  <a:pt x="12" y="1118"/>
                </a:lnTo>
                <a:lnTo>
                  <a:pt x="6" y="1084"/>
                </a:lnTo>
                <a:lnTo>
                  <a:pt x="0" y="1046"/>
                </a:lnTo>
                <a:lnTo>
                  <a:pt x="0" y="1002"/>
                </a:lnTo>
                <a:lnTo>
                  <a:pt x="2" y="956"/>
                </a:lnTo>
                <a:lnTo>
                  <a:pt x="2" y="956"/>
                </a:lnTo>
                <a:lnTo>
                  <a:pt x="6" y="904"/>
                </a:lnTo>
                <a:lnTo>
                  <a:pt x="14" y="852"/>
                </a:lnTo>
                <a:lnTo>
                  <a:pt x="22" y="804"/>
                </a:lnTo>
                <a:lnTo>
                  <a:pt x="34" y="756"/>
                </a:lnTo>
                <a:lnTo>
                  <a:pt x="48" y="710"/>
                </a:lnTo>
                <a:lnTo>
                  <a:pt x="62" y="666"/>
                </a:lnTo>
                <a:lnTo>
                  <a:pt x="80" y="624"/>
                </a:lnTo>
                <a:lnTo>
                  <a:pt x="98" y="584"/>
                </a:lnTo>
                <a:lnTo>
                  <a:pt x="118" y="544"/>
                </a:lnTo>
                <a:lnTo>
                  <a:pt x="140" y="508"/>
                </a:lnTo>
                <a:lnTo>
                  <a:pt x="162" y="470"/>
                </a:lnTo>
                <a:lnTo>
                  <a:pt x="186" y="436"/>
                </a:lnTo>
                <a:lnTo>
                  <a:pt x="212" y="402"/>
                </a:lnTo>
                <a:lnTo>
                  <a:pt x="238" y="370"/>
                </a:lnTo>
                <a:lnTo>
                  <a:pt x="264" y="338"/>
                </a:lnTo>
                <a:lnTo>
                  <a:pt x="292" y="308"/>
                </a:lnTo>
                <a:lnTo>
                  <a:pt x="292" y="308"/>
                </a:lnTo>
                <a:lnTo>
                  <a:pt x="322" y="278"/>
                </a:lnTo>
                <a:lnTo>
                  <a:pt x="354" y="250"/>
                </a:lnTo>
                <a:lnTo>
                  <a:pt x="390" y="220"/>
                </a:lnTo>
                <a:lnTo>
                  <a:pt x="426" y="194"/>
                </a:lnTo>
                <a:lnTo>
                  <a:pt x="464" y="168"/>
                </a:lnTo>
                <a:lnTo>
                  <a:pt x="502" y="142"/>
                </a:lnTo>
                <a:lnTo>
                  <a:pt x="578" y="98"/>
                </a:lnTo>
                <a:lnTo>
                  <a:pt x="646" y="60"/>
                </a:lnTo>
                <a:lnTo>
                  <a:pt x="704" y="30"/>
                </a:lnTo>
                <a:lnTo>
                  <a:pt x="766" y="0"/>
                </a:lnTo>
                <a:lnTo>
                  <a:pt x="766"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ko-KR" altLang="en-US">
              <a:solidFill>
                <a:prstClr val="white"/>
              </a:solidFill>
              <a:latin typeface="微软雅黑" panose="020B0503020204020204" pitchFamily="34" charset="-122"/>
              <a:sym typeface="Arial" panose="020B0604020202020204" pitchFamily="34" charset="0"/>
            </a:endParaRPr>
          </a:p>
        </p:txBody>
      </p:sp>
      <p:sp>
        <p:nvSpPr>
          <p:cNvPr id="2" name="Freeform 25"/>
          <p:cNvSpPr/>
          <p:nvPr/>
        </p:nvSpPr>
        <p:spPr bwMode="auto">
          <a:xfrm>
            <a:off x="1887699" y="3782526"/>
            <a:ext cx="842963" cy="1492250"/>
          </a:xfrm>
          <a:custGeom>
            <a:avLst/>
            <a:gdLst/>
            <a:ahLst/>
            <a:cxnLst>
              <a:cxn ang="0">
                <a:pos x="766" y="0"/>
              </a:cxn>
              <a:cxn ang="0">
                <a:pos x="704" y="60"/>
              </a:cxn>
              <a:cxn ang="0">
                <a:pos x="616" y="162"/>
              </a:cxn>
              <a:cxn ang="0">
                <a:pos x="566" y="228"/>
              </a:cxn>
              <a:cxn ang="0">
                <a:pos x="516" y="306"/>
              </a:cxn>
              <a:cxn ang="0">
                <a:pos x="468" y="392"/>
              </a:cxn>
              <a:cxn ang="0">
                <a:pos x="426" y="488"/>
              </a:cxn>
              <a:cxn ang="0">
                <a:pos x="392" y="592"/>
              </a:cxn>
              <a:cxn ang="0">
                <a:pos x="370" y="704"/>
              </a:cxn>
              <a:cxn ang="0">
                <a:pos x="360" y="822"/>
              </a:cxn>
              <a:cxn ang="0">
                <a:pos x="366" y="948"/>
              </a:cxn>
              <a:cxn ang="0">
                <a:pos x="382" y="1044"/>
              </a:cxn>
              <a:cxn ang="0">
                <a:pos x="400" y="1112"/>
              </a:cxn>
              <a:cxn ang="0">
                <a:pos x="422" y="1180"/>
              </a:cxn>
              <a:cxn ang="0">
                <a:pos x="452" y="1250"/>
              </a:cxn>
              <a:cxn ang="0">
                <a:pos x="486" y="1320"/>
              </a:cxn>
              <a:cxn ang="0">
                <a:pos x="116" y="1288"/>
              </a:cxn>
              <a:cxn ang="0">
                <a:pos x="110" y="1286"/>
              </a:cxn>
              <a:cxn ang="0">
                <a:pos x="76" y="1252"/>
              </a:cxn>
              <a:cxn ang="0">
                <a:pos x="52" y="1220"/>
              </a:cxn>
              <a:cxn ang="0">
                <a:pos x="30" y="1176"/>
              </a:cxn>
              <a:cxn ang="0">
                <a:pos x="12" y="1118"/>
              </a:cxn>
              <a:cxn ang="0">
                <a:pos x="0" y="1046"/>
              </a:cxn>
              <a:cxn ang="0">
                <a:pos x="2" y="956"/>
              </a:cxn>
              <a:cxn ang="0">
                <a:pos x="6" y="904"/>
              </a:cxn>
              <a:cxn ang="0">
                <a:pos x="22" y="804"/>
              </a:cxn>
              <a:cxn ang="0">
                <a:pos x="48" y="710"/>
              </a:cxn>
              <a:cxn ang="0">
                <a:pos x="80" y="624"/>
              </a:cxn>
              <a:cxn ang="0">
                <a:pos x="118" y="544"/>
              </a:cxn>
              <a:cxn ang="0">
                <a:pos x="162" y="470"/>
              </a:cxn>
              <a:cxn ang="0">
                <a:pos x="212" y="402"/>
              </a:cxn>
              <a:cxn ang="0">
                <a:pos x="264" y="338"/>
              </a:cxn>
              <a:cxn ang="0">
                <a:pos x="292" y="308"/>
              </a:cxn>
              <a:cxn ang="0">
                <a:pos x="354" y="250"/>
              </a:cxn>
              <a:cxn ang="0">
                <a:pos x="426" y="194"/>
              </a:cxn>
              <a:cxn ang="0">
                <a:pos x="502" y="142"/>
              </a:cxn>
              <a:cxn ang="0">
                <a:pos x="646" y="60"/>
              </a:cxn>
              <a:cxn ang="0">
                <a:pos x="766" y="0"/>
              </a:cxn>
            </a:cxnLst>
            <a:rect l="0" t="0" r="r" b="b"/>
            <a:pathLst>
              <a:path w="766" h="1356">
                <a:moveTo>
                  <a:pt x="766" y="0"/>
                </a:moveTo>
                <a:lnTo>
                  <a:pt x="766" y="0"/>
                </a:lnTo>
                <a:lnTo>
                  <a:pt x="736" y="28"/>
                </a:lnTo>
                <a:lnTo>
                  <a:pt x="704" y="60"/>
                </a:lnTo>
                <a:lnTo>
                  <a:pt x="662" y="106"/>
                </a:lnTo>
                <a:lnTo>
                  <a:pt x="616" y="162"/>
                </a:lnTo>
                <a:lnTo>
                  <a:pt x="590" y="194"/>
                </a:lnTo>
                <a:lnTo>
                  <a:pt x="566" y="228"/>
                </a:lnTo>
                <a:lnTo>
                  <a:pt x="540" y="266"/>
                </a:lnTo>
                <a:lnTo>
                  <a:pt x="516" y="306"/>
                </a:lnTo>
                <a:lnTo>
                  <a:pt x="492" y="348"/>
                </a:lnTo>
                <a:lnTo>
                  <a:pt x="468" y="392"/>
                </a:lnTo>
                <a:lnTo>
                  <a:pt x="446" y="438"/>
                </a:lnTo>
                <a:lnTo>
                  <a:pt x="426" y="488"/>
                </a:lnTo>
                <a:lnTo>
                  <a:pt x="408" y="538"/>
                </a:lnTo>
                <a:lnTo>
                  <a:pt x="392" y="592"/>
                </a:lnTo>
                <a:lnTo>
                  <a:pt x="380" y="646"/>
                </a:lnTo>
                <a:lnTo>
                  <a:pt x="370" y="704"/>
                </a:lnTo>
                <a:lnTo>
                  <a:pt x="362" y="762"/>
                </a:lnTo>
                <a:lnTo>
                  <a:pt x="360" y="822"/>
                </a:lnTo>
                <a:lnTo>
                  <a:pt x="360" y="884"/>
                </a:lnTo>
                <a:lnTo>
                  <a:pt x="366" y="948"/>
                </a:lnTo>
                <a:lnTo>
                  <a:pt x="376" y="1012"/>
                </a:lnTo>
                <a:lnTo>
                  <a:pt x="382" y="1044"/>
                </a:lnTo>
                <a:lnTo>
                  <a:pt x="390" y="1078"/>
                </a:lnTo>
                <a:lnTo>
                  <a:pt x="400" y="1112"/>
                </a:lnTo>
                <a:lnTo>
                  <a:pt x="410" y="1146"/>
                </a:lnTo>
                <a:lnTo>
                  <a:pt x="422" y="1180"/>
                </a:lnTo>
                <a:lnTo>
                  <a:pt x="436" y="1214"/>
                </a:lnTo>
                <a:lnTo>
                  <a:pt x="452" y="1250"/>
                </a:lnTo>
                <a:lnTo>
                  <a:pt x="468" y="1284"/>
                </a:lnTo>
                <a:lnTo>
                  <a:pt x="486" y="1320"/>
                </a:lnTo>
                <a:lnTo>
                  <a:pt x="508" y="1356"/>
                </a:lnTo>
                <a:lnTo>
                  <a:pt x="116" y="1288"/>
                </a:lnTo>
                <a:lnTo>
                  <a:pt x="116" y="1288"/>
                </a:lnTo>
                <a:lnTo>
                  <a:pt x="110" y="1286"/>
                </a:lnTo>
                <a:lnTo>
                  <a:pt x="96" y="1274"/>
                </a:lnTo>
                <a:lnTo>
                  <a:pt x="76" y="1252"/>
                </a:lnTo>
                <a:lnTo>
                  <a:pt x="64" y="1238"/>
                </a:lnTo>
                <a:lnTo>
                  <a:pt x="52" y="1220"/>
                </a:lnTo>
                <a:lnTo>
                  <a:pt x="40" y="1200"/>
                </a:lnTo>
                <a:lnTo>
                  <a:pt x="30" y="1176"/>
                </a:lnTo>
                <a:lnTo>
                  <a:pt x="20" y="1148"/>
                </a:lnTo>
                <a:lnTo>
                  <a:pt x="12" y="1118"/>
                </a:lnTo>
                <a:lnTo>
                  <a:pt x="6" y="1084"/>
                </a:lnTo>
                <a:lnTo>
                  <a:pt x="0" y="1046"/>
                </a:lnTo>
                <a:lnTo>
                  <a:pt x="0" y="1002"/>
                </a:lnTo>
                <a:lnTo>
                  <a:pt x="2" y="956"/>
                </a:lnTo>
                <a:lnTo>
                  <a:pt x="2" y="956"/>
                </a:lnTo>
                <a:lnTo>
                  <a:pt x="6" y="904"/>
                </a:lnTo>
                <a:lnTo>
                  <a:pt x="14" y="852"/>
                </a:lnTo>
                <a:lnTo>
                  <a:pt x="22" y="804"/>
                </a:lnTo>
                <a:lnTo>
                  <a:pt x="34" y="756"/>
                </a:lnTo>
                <a:lnTo>
                  <a:pt x="48" y="710"/>
                </a:lnTo>
                <a:lnTo>
                  <a:pt x="62" y="666"/>
                </a:lnTo>
                <a:lnTo>
                  <a:pt x="80" y="624"/>
                </a:lnTo>
                <a:lnTo>
                  <a:pt x="98" y="584"/>
                </a:lnTo>
                <a:lnTo>
                  <a:pt x="118" y="544"/>
                </a:lnTo>
                <a:lnTo>
                  <a:pt x="140" y="508"/>
                </a:lnTo>
                <a:lnTo>
                  <a:pt x="162" y="470"/>
                </a:lnTo>
                <a:lnTo>
                  <a:pt x="186" y="436"/>
                </a:lnTo>
                <a:lnTo>
                  <a:pt x="212" y="402"/>
                </a:lnTo>
                <a:lnTo>
                  <a:pt x="238" y="370"/>
                </a:lnTo>
                <a:lnTo>
                  <a:pt x="264" y="338"/>
                </a:lnTo>
                <a:lnTo>
                  <a:pt x="292" y="308"/>
                </a:lnTo>
                <a:lnTo>
                  <a:pt x="292" y="308"/>
                </a:lnTo>
                <a:lnTo>
                  <a:pt x="322" y="278"/>
                </a:lnTo>
                <a:lnTo>
                  <a:pt x="354" y="250"/>
                </a:lnTo>
                <a:lnTo>
                  <a:pt x="390" y="220"/>
                </a:lnTo>
                <a:lnTo>
                  <a:pt x="426" y="194"/>
                </a:lnTo>
                <a:lnTo>
                  <a:pt x="464" y="168"/>
                </a:lnTo>
                <a:lnTo>
                  <a:pt x="502" y="142"/>
                </a:lnTo>
                <a:lnTo>
                  <a:pt x="578" y="98"/>
                </a:lnTo>
                <a:lnTo>
                  <a:pt x="646" y="60"/>
                </a:lnTo>
                <a:lnTo>
                  <a:pt x="704" y="30"/>
                </a:lnTo>
                <a:lnTo>
                  <a:pt x="766" y="0"/>
                </a:lnTo>
                <a:lnTo>
                  <a:pt x="766"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ko-KR" altLang="en-US">
              <a:solidFill>
                <a:prstClr val="white"/>
              </a:solidFill>
              <a:latin typeface="微软雅黑" panose="020B0503020204020204" pitchFamily="34" charset="-122"/>
              <a:sym typeface="Arial" panose="020B0604020202020204" pitchFamily="34" charset="0"/>
            </a:endParaRPr>
          </a:p>
        </p:txBody>
      </p:sp>
      <p:sp>
        <p:nvSpPr>
          <p:cNvPr id="4" name="Freeform 25"/>
          <p:cNvSpPr/>
          <p:nvPr/>
        </p:nvSpPr>
        <p:spPr bwMode="auto">
          <a:xfrm rot="7202387">
            <a:off x="3989549" y="2131526"/>
            <a:ext cx="842963" cy="1490663"/>
          </a:xfrm>
          <a:custGeom>
            <a:avLst/>
            <a:gdLst/>
            <a:ahLst/>
            <a:cxnLst>
              <a:cxn ang="0">
                <a:pos x="766" y="0"/>
              </a:cxn>
              <a:cxn ang="0">
                <a:pos x="704" y="60"/>
              </a:cxn>
              <a:cxn ang="0">
                <a:pos x="616" y="162"/>
              </a:cxn>
              <a:cxn ang="0">
                <a:pos x="566" y="228"/>
              </a:cxn>
              <a:cxn ang="0">
                <a:pos x="516" y="306"/>
              </a:cxn>
              <a:cxn ang="0">
                <a:pos x="468" y="392"/>
              </a:cxn>
              <a:cxn ang="0">
                <a:pos x="426" y="488"/>
              </a:cxn>
              <a:cxn ang="0">
                <a:pos x="392" y="592"/>
              </a:cxn>
              <a:cxn ang="0">
                <a:pos x="370" y="704"/>
              </a:cxn>
              <a:cxn ang="0">
                <a:pos x="360" y="822"/>
              </a:cxn>
              <a:cxn ang="0">
                <a:pos x="366" y="948"/>
              </a:cxn>
              <a:cxn ang="0">
                <a:pos x="382" y="1044"/>
              </a:cxn>
              <a:cxn ang="0">
                <a:pos x="400" y="1112"/>
              </a:cxn>
              <a:cxn ang="0">
                <a:pos x="422" y="1180"/>
              </a:cxn>
              <a:cxn ang="0">
                <a:pos x="452" y="1250"/>
              </a:cxn>
              <a:cxn ang="0">
                <a:pos x="486" y="1320"/>
              </a:cxn>
              <a:cxn ang="0">
                <a:pos x="116" y="1288"/>
              </a:cxn>
              <a:cxn ang="0">
                <a:pos x="110" y="1286"/>
              </a:cxn>
              <a:cxn ang="0">
                <a:pos x="76" y="1252"/>
              </a:cxn>
              <a:cxn ang="0">
                <a:pos x="52" y="1220"/>
              </a:cxn>
              <a:cxn ang="0">
                <a:pos x="30" y="1176"/>
              </a:cxn>
              <a:cxn ang="0">
                <a:pos x="12" y="1118"/>
              </a:cxn>
              <a:cxn ang="0">
                <a:pos x="0" y="1046"/>
              </a:cxn>
              <a:cxn ang="0">
                <a:pos x="2" y="956"/>
              </a:cxn>
              <a:cxn ang="0">
                <a:pos x="6" y="904"/>
              </a:cxn>
              <a:cxn ang="0">
                <a:pos x="22" y="804"/>
              </a:cxn>
              <a:cxn ang="0">
                <a:pos x="48" y="710"/>
              </a:cxn>
              <a:cxn ang="0">
                <a:pos x="80" y="624"/>
              </a:cxn>
              <a:cxn ang="0">
                <a:pos x="118" y="544"/>
              </a:cxn>
              <a:cxn ang="0">
                <a:pos x="162" y="470"/>
              </a:cxn>
              <a:cxn ang="0">
                <a:pos x="212" y="402"/>
              </a:cxn>
              <a:cxn ang="0">
                <a:pos x="264" y="338"/>
              </a:cxn>
              <a:cxn ang="0">
                <a:pos x="292" y="308"/>
              </a:cxn>
              <a:cxn ang="0">
                <a:pos x="354" y="250"/>
              </a:cxn>
              <a:cxn ang="0">
                <a:pos x="426" y="194"/>
              </a:cxn>
              <a:cxn ang="0">
                <a:pos x="502" y="142"/>
              </a:cxn>
              <a:cxn ang="0">
                <a:pos x="646" y="60"/>
              </a:cxn>
              <a:cxn ang="0">
                <a:pos x="766" y="0"/>
              </a:cxn>
            </a:cxnLst>
            <a:rect l="0" t="0" r="r" b="b"/>
            <a:pathLst>
              <a:path w="766" h="1356">
                <a:moveTo>
                  <a:pt x="766" y="0"/>
                </a:moveTo>
                <a:lnTo>
                  <a:pt x="766" y="0"/>
                </a:lnTo>
                <a:lnTo>
                  <a:pt x="736" y="28"/>
                </a:lnTo>
                <a:lnTo>
                  <a:pt x="704" y="60"/>
                </a:lnTo>
                <a:lnTo>
                  <a:pt x="662" y="106"/>
                </a:lnTo>
                <a:lnTo>
                  <a:pt x="616" y="162"/>
                </a:lnTo>
                <a:lnTo>
                  <a:pt x="590" y="194"/>
                </a:lnTo>
                <a:lnTo>
                  <a:pt x="566" y="228"/>
                </a:lnTo>
                <a:lnTo>
                  <a:pt x="540" y="266"/>
                </a:lnTo>
                <a:lnTo>
                  <a:pt x="516" y="306"/>
                </a:lnTo>
                <a:lnTo>
                  <a:pt x="492" y="348"/>
                </a:lnTo>
                <a:lnTo>
                  <a:pt x="468" y="392"/>
                </a:lnTo>
                <a:lnTo>
                  <a:pt x="446" y="438"/>
                </a:lnTo>
                <a:lnTo>
                  <a:pt x="426" y="488"/>
                </a:lnTo>
                <a:lnTo>
                  <a:pt x="408" y="538"/>
                </a:lnTo>
                <a:lnTo>
                  <a:pt x="392" y="592"/>
                </a:lnTo>
                <a:lnTo>
                  <a:pt x="380" y="646"/>
                </a:lnTo>
                <a:lnTo>
                  <a:pt x="370" y="704"/>
                </a:lnTo>
                <a:lnTo>
                  <a:pt x="362" y="762"/>
                </a:lnTo>
                <a:lnTo>
                  <a:pt x="360" y="822"/>
                </a:lnTo>
                <a:lnTo>
                  <a:pt x="360" y="884"/>
                </a:lnTo>
                <a:lnTo>
                  <a:pt x="366" y="948"/>
                </a:lnTo>
                <a:lnTo>
                  <a:pt x="376" y="1012"/>
                </a:lnTo>
                <a:lnTo>
                  <a:pt x="382" y="1044"/>
                </a:lnTo>
                <a:lnTo>
                  <a:pt x="390" y="1078"/>
                </a:lnTo>
                <a:lnTo>
                  <a:pt x="400" y="1112"/>
                </a:lnTo>
                <a:lnTo>
                  <a:pt x="410" y="1146"/>
                </a:lnTo>
                <a:lnTo>
                  <a:pt x="422" y="1180"/>
                </a:lnTo>
                <a:lnTo>
                  <a:pt x="436" y="1214"/>
                </a:lnTo>
                <a:lnTo>
                  <a:pt x="452" y="1250"/>
                </a:lnTo>
                <a:lnTo>
                  <a:pt x="468" y="1284"/>
                </a:lnTo>
                <a:lnTo>
                  <a:pt x="486" y="1320"/>
                </a:lnTo>
                <a:lnTo>
                  <a:pt x="508" y="1356"/>
                </a:lnTo>
                <a:lnTo>
                  <a:pt x="116" y="1288"/>
                </a:lnTo>
                <a:lnTo>
                  <a:pt x="116" y="1288"/>
                </a:lnTo>
                <a:lnTo>
                  <a:pt x="110" y="1286"/>
                </a:lnTo>
                <a:lnTo>
                  <a:pt x="96" y="1274"/>
                </a:lnTo>
                <a:lnTo>
                  <a:pt x="76" y="1252"/>
                </a:lnTo>
                <a:lnTo>
                  <a:pt x="64" y="1238"/>
                </a:lnTo>
                <a:lnTo>
                  <a:pt x="52" y="1220"/>
                </a:lnTo>
                <a:lnTo>
                  <a:pt x="40" y="1200"/>
                </a:lnTo>
                <a:lnTo>
                  <a:pt x="30" y="1176"/>
                </a:lnTo>
                <a:lnTo>
                  <a:pt x="20" y="1148"/>
                </a:lnTo>
                <a:lnTo>
                  <a:pt x="12" y="1118"/>
                </a:lnTo>
                <a:lnTo>
                  <a:pt x="6" y="1084"/>
                </a:lnTo>
                <a:lnTo>
                  <a:pt x="0" y="1046"/>
                </a:lnTo>
                <a:lnTo>
                  <a:pt x="0" y="1002"/>
                </a:lnTo>
                <a:lnTo>
                  <a:pt x="2" y="956"/>
                </a:lnTo>
                <a:lnTo>
                  <a:pt x="2" y="956"/>
                </a:lnTo>
                <a:lnTo>
                  <a:pt x="6" y="904"/>
                </a:lnTo>
                <a:lnTo>
                  <a:pt x="14" y="852"/>
                </a:lnTo>
                <a:lnTo>
                  <a:pt x="22" y="804"/>
                </a:lnTo>
                <a:lnTo>
                  <a:pt x="34" y="756"/>
                </a:lnTo>
                <a:lnTo>
                  <a:pt x="48" y="710"/>
                </a:lnTo>
                <a:lnTo>
                  <a:pt x="62" y="666"/>
                </a:lnTo>
                <a:lnTo>
                  <a:pt x="80" y="624"/>
                </a:lnTo>
                <a:lnTo>
                  <a:pt x="98" y="584"/>
                </a:lnTo>
                <a:lnTo>
                  <a:pt x="118" y="544"/>
                </a:lnTo>
                <a:lnTo>
                  <a:pt x="140" y="508"/>
                </a:lnTo>
                <a:lnTo>
                  <a:pt x="162" y="470"/>
                </a:lnTo>
                <a:lnTo>
                  <a:pt x="186" y="436"/>
                </a:lnTo>
                <a:lnTo>
                  <a:pt x="212" y="402"/>
                </a:lnTo>
                <a:lnTo>
                  <a:pt x="238" y="370"/>
                </a:lnTo>
                <a:lnTo>
                  <a:pt x="264" y="338"/>
                </a:lnTo>
                <a:lnTo>
                  <a:pt x="292" y="308"/>
                </a:lnTo>
                <a:lnTo>
                  <a:pt x="292" y="308"/>
                </a:lnTo>
                <a:lnTo>
                  <a:pt x="322" y="278"/>
                </a:lnTo>
                <a:lnTo>
                  <a:pt x="354" y="250"/>
                </a:lnTo>
                <a:lnTo>
                  <a:pt x="390" y="220"/>
                </a:lnTo>
                <a:lnTo>
                  <a:pt x="426" y="194"/>
                </a:lnTo>
                <a:lnTo>
                  <a:pt x="464" y="168"/>
                </a:lnTo>
                <a:lnTo>
                  <a:pt x="502" y="142"/>
                </a:lnTo>
                <a:lnTo>
                  <a:pt x="578" y="98"/>
                </a:lnTo>
                <a:lnTo>
                  <a:pt x="646" y="60"/>
                </a:lnTo>
                <a:lnTo>
                  <a:pt x="704" y="30"/>
                </a:lnTo>
                <a:lnTo>
                  <a:pt x="766" y="0"/>
                </a:lnTo>
                <a:lnTo>
                  <a:pt x="766"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ko-KR" altLang="en-US">
              <a:solidFill>
                <a:prstClr val="white"/>
              </a:solidFill>
              <a:latin typeface="微软雅黑" panose="020B0503020204020204" pitchFamily="34" charset="-122"/>
              <a:sym typeface="Arial" panose="020B0604020202020204" pitchFamily="34" charset="0"/>
            </a:endParaRPr>
          </a:p>
        </p:txBody>
      </p:sp>
      <p:grpSp>
        <p:nvGrpSpPr>
          <p:cNvPr id="22" name="组合 21"/>
          <p:cNvGrpSpPr/>
          <p:nvPr/>
        </p:nvGrpSpPr>
        <p:grpSpPr>
          <a:xfrm>
            <a:off x="2246474" y="2489453"/>
            <a:ext cx="3078163" cy="3036888"/>
            <a:chOff x="2246474" y="2489453"/>
            <a:chExt cx="3078163" cy="3036888"/>
          </a:xfrm>
          <a:solidFill>
            <a:srgbClr val="96B4CD"/>
          </a:solidFill>
        </p:grpSpPr>
        <p:sp>
          <p:nvSpPr>
            <p:cNvPr id="7" name="모서리가 둥근 직사각형 236"/>
            <p:cNvSpPr/>
            <p:nvPr/>
          </p:nvSpPr>
          <p:spPr bwMode="auto">
            <a:xfrm>
              <a:off x="2246474" y="2489453"/>
              <a:ext cx="3078163" cy="3036888"/>
            </a:xfrm>
            <a:prstGeom prst="roundRect">
              <a:avLst>
                <a:gd name="adj" fmla="val 51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457200"/>
              <a:endParaRPr lang="ko-KR" altLang="en-US">
                <a:solidFill>
                  <a:srgbClr val="FFFFFF"/>
                </a:solidFill>
                <a:latin typeface="微软雅黑" panose="020B0503020204020204" pitchFamily="34" charset="-122"/>
                <a:ea typeface="Malgun Gothic" panose="020B0503020000020004" pitchFamily="34" charset="-127"/>
                <a:sym typeface="Arial" panose="020B0604020202020204" pitchFamily="34" charset="0"/>
              </a:endParaRPr>
            </a:p>
          </p:txBody>
        </p:sp>
        <p:sp>
          <p:nvSpPr>
            <p:cNvPr id="18" name="직사각형 400"/>
            <p:cNvSpPr/>
            <p:nvPr/>
          </p:nvSpPr>
          <p:spPr bwMode="auto">
            <a:xfrm>
              <a:off x="2773524" y="3808687"/>
              <a:ext cx="2024062" cy="615553"/>
            </a:xfrm>
            <a:prstGeom prst="rect">
              <a:avLst/>
            </a:prstGeom>
            <a:grpFill/>
          </p:spPr>
          <p:txBody>
            <a:bodyPr lIns="0" tIns="0" rIns="0" bIns="0" anchor="ctr">
              <a:spAutoFit/>
            </a:bodyPr>
            <a:lstStyle/>
            <a:p>
              <a:pPr algn="ctr" defTabSz="457200">
                <a:defRPr/>
              </a:pPr>
              <a:r>
                <a:rPr lang="zh-CN" altLang="en-US" sz="2000" b="1" dirty="0" smtClean="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以学生为中心的</a:t>
              </a:r>
              <a:endParaRPr lang="en-US" altLang="zh-CN" sz="2000" b="1" dirty="0" smtClean="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ctr" defTabSz="457200">
                <a:defRPr/>
              </a:pPr>
              <a:r>
                <a:rPr lang="zh-CN" altLang="en-US" sz="2000" b="1" dirty="0" smtClean="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英才教育</a:t>
              </a:r>
              <a:endParaRPr lang="en-US" altLang="zh-CN" sz="2000"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8" name="모서리가 둥근 직사각형 445"/>
          <p:cNvSpPr/>
          <p:nvPr/>
        </p:nvSpPr>
        <p:spPr bwMode="auto">
          <a:xfrm>
            <a:off x="7524912" y="3612664"/>
            <a:ext cx="2817812" cy="920750"/>
          </a:xfrm>
          <a:prstGeom prst="roundRect">
            <a:avLst>
              <a:gd name="adj" fmla="val 4658"/>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457200"/>
            <a:endParaRPr lang="ko-KR" altLang="en-US">
              <a:solidFill>
                <a:srgbClr val="FFFFFF"/>
              </a:solidFill>
              <a:latin typeface="微软雅黑" panose="020B0503020204020204" pitchFamily="34" charset="-122"/>
              <a:ea typeface="Malgun Gothic" panose="020B0503020000020004" pitchFamily="34" charset="-127"/>
              <a:sym typeface="Arial" panose="020B0604020202020204" pitchFamily="34" charset="0"/>
            </a:endParaRPr>
          </a:p>
        </p:txBody>
      </p:sp>
      <p:sp>
        <p:nvSpPr>
          <p:cNvPr id="9" name="모서리가 둥근 직사각형 450"/>
          <p:cNvSpPr/>
          <p:nvPr/>
        </p:nvSpPr>
        <p:spPr bwMode="auto">
          <a:xfrm>
            <a:off x="7524912" y="5223976"/>
            <a:ext cx="2817812" cy="920750"/>
          </a:xfrm>
          <a:prstGeom prst="roundRect">
            <a:avLst>
              <a:gd name="adj" fmla="val 4658"/>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457200"/>
            <a:endParaRPr lang="ko-KR" altLang="en-US">
              <a:solidFill>
                <a:srgbClr val="FFFFFF"/>
              </a:solidFill>
              <a:latin typeface="微软雅黑" panose="020B0503020204020204" pitchFamily="34" charset="-122"/>
              <a:ea typeface="Malgun Gothic" panose="020B0503020000020004" pitchFamily="34" charset="-127"/>
              <a:sym typeface="Arial" panose="020B0604020202020204" pitchFamily="34" charset="0"/>
            </a:endParaRPr>
          </a:p>
        </p:txBody>
      </p:sp>
      <p:sp>
        <p:nvSpPr>
          <p:cNvPr id="10" name="모서리가 둥근 직사각형 438"/>
          <p:cNvSpPr/>
          <p:nvPr/>
        </p:nvSpPr>
        <p:spPr bwMode="auto">
          <a:xfrm>
            <a:off x="7524912" y="1987064"/>
            <a:ext cx="2817812" cy="922337"/>
          </a:xfrm>
          <a:prstGeom prst="roundRect">
            <a:avLst>
              <a:gd name="adj" fmla="val 4658"/>
            </a:avLst>
          </a:prstGeom>
          <a:solidFill>
            <a:srgbClr val="7788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457200"/>
            <a:endParaRPr lang="ko-KR" altLang="en-US">
              <a:solidFill>
                <a:srgbClr val="FFFFFF"/>
              </a:solidFill>
              <a:latin typeface="微软雅黑" panose="020B0503020204020204" pitchFamily="34" charset="-122"/>
              <a:ea typeface="Malgun Gothic" panose="020B0503020000020004" pitchFamily="34" charset="-127"/>
              <a:sym typeface="Arial" panose="020B0604020202020204" pitchFamily="34" charset="0"/>
            </a:endParaRPr>
          </a:p>
        </p:txBody>
      </p:sp>
      <p:grpSp>
        <p:nvGrpSpPr>
          <p:cNvPr id="6" name="组合 5"/>
          <p:cNvGrpSpPr/>
          <p:nvPr/>
        </p:nvGrpSpPr>
        <p:grpSpPr>
          <a:xfrm>
            <a:off x="2849724" y="1939439"/>
            <a:ext cx="1054100" cy="1852612"/>
            <a:chOff x="2849724" y="1939439"/>
            <a:chExt cx="1054100" cy="1852612"/>
          </a:xfrm>
          <a:solidFill>
            <a:srgbClr val="7788B4"/>
          </a:solidFill>
        </p:grpSpPr>
        <p:sp>
          <p:nvSpPr>
            <p:cNvPr id="11" name="Freeform 49"/>
            <p:cNvSpPr/>
            <p:nvPr/>
          </p:nvSpPr>
          <p:spPr bwMode="auto">
            <a:xfrm rot="7202387">
              <a:off x="2450468" y="2338695"/>
              <a:ext cx="1852612" cy="1054100"/>
            </a:xfrm>
            <a:custGeom>
              <a:avLst/>
              <a:gdLst/>
              <a:ahLst/>
              <a:cxnLst>
                <a:cxn ang="0">
                  <a:pos x="1440" y="656"/>
                </a:cxn>
                <a:cxn ang="0">
                  <a:pos x="1416" y="558"/>
                </a:cxn>
                <a:cxn ang="0">
                  <a:pos x="1370" y="444"/>
                </a:cxn>
                <a:cxn ang="0">
                  <a:pos x="1326" y="374"/>
                </a:cxn>
                <a:cxn ang="0">
                  <a:pos x="1266" y="306"/>
                </a:cxn>
                <a:cxn ang="0">
                  <a:pos x="1192" y="246"/>
                </a:cxn>
                <a:cxn ang="0">
                  <a:pos x="1098" y="200"/>
                </a:cxn>
                <a:cxn ang="0">
                  <a:pos x="982" y="174"/>
                </a:cxn>
                <a:cxn ang="0">
                  <a:pos x="894" y="168"/>
                </a:cxn>
                <a:cxn ang="0">
                  <a:pos x="432" y="230"/>
                </a:cxn>
                <a:cxn ang="0">
                  <a:pos x="386" y="236"/>
                </a:cxn>
                <a:cxn ang="0">
                  <a:pos x="276" y="238"/>
                </a:cxn>
                <a:cxn ang="0">
                  <a:pos x="178" y="220"/>
                </a:cxn>
                <a:cxn ang="0">
                  <a:pos x="82" y="174"/>
                </a:cxn>
                <a:cxn ang="0">
                  <a:pos x="42" y="136"/>
                </a:cxn>
                <a:cxn ang="0">
                  <a:pos x="24" y="116"/>
                </a:cxn>
                <a:cxn ang="0">
                  <a:pos x="10" y="80"/>
                </a:cxn>
                <a:cxn ang="0">
                  <a:pos x="0" y="0"/>
                </a:cxn>
                <a:cxn ang="0">
                  <a:pos x="2" y="42"/>
                </a:cxn>
                <a:cxn ang="0">
                  <a:pos x="22" y="152"/>
                </a:cxn>
                <a:cxn ang="0">
                  <a:pos x="74" y="284"/>
                </a:cxn>
                <a:cxn ang="0">
                  <a:pos x="126" y="378"/>
                </a:cxn>
                <a:cxn ang="0">
                  <a:pos x="198" y="478"/>
                </a:cxn>
                <a:cxn ang="0">
                  <a:pos x="294" y="586"/>
                </a:cxn>
                <a:cxn ang="0">
                  <a:pos x="418" y="696"/>
                </a:cxn>
                <a:cxn ang="0">
                  <a:pos x="570" y="806"/>
                </a:cxn>
                <a:cxn ang="0">
                  <a:pos x="614" y="834"/>
                </a:cxn>
                <a:cxn ang="0">
                  <a:pos x="732" y="892"/>
                </a:cxn>
                <a:cxn ang="0">
                  <a:pos x="854" y="934"/>
                </a:cxn>
                <a:cxn ang="0">
                  <a:pos x="990" y="958"/>
                </a:cxn>
                <a:cxn ang="0">
                  <a:pos x="1086" y="954"/>
                </a:cxn>
                <a:cxn ang="0">
                  <a:pos x="1152" y="936"/>
                </a:cxn>
                <a:cxn ang="0">
                  <a:pos x="1252" y="892"/>
                </a:cxn>
                <a:cxn ang="0">
                  <a:pos x="1340" y="836"/>
                </a:cxn>
                <a:cxn ang="0">
                  <a:pos x="1430" y="754"/>
                </a:cxn>
                <a:cxn ang="0">
                  <a:pos x="1444" y="744"/>
                </a:cxn>
                <a:cxn ang="0">
                  <a:pos x="1488" y="734"/>
                </a:cxn>
                <a:cxn ang="0">
                  <a:pos x="1562" y="734"/>
                </a:cxn>
                <a:cxn ang="0">
                  <a:pos x="1630" y="736"/>
                </a:cxn>
                <a:cxn ang="0">
                  <a:pos x="1664" y="742"/>
                </a:cxn>
                <a:cxn ang="0">
                  <a:pos x="1680" y="732"/>
                </a:cxn>
                <a:cxn ang="0">
                  <a:pos x="1684" y="700"/>
                </a:cxn>
                <a:cxn ang="0">
                  <a:pos x="1680" y="684"/>
                </a:cxn>
                <a:cxn ang="0">
                  <a:pos x="1668" y="670"/>
                </a:cxn>
                <a:cxn ang="0">
                  <a:pos x="1654" y="668"/>
                </a:cxn>
                <a:cxn ang="0">
                  <a:pos x="1624" y="688"/>
                </a:cxn>
                <a:cxn ang="0">
                  <a:pos x="1600" y="696"/>
                </a:cxn>
                <a:cxn ang="0">
                  <a:pos x="1544" y="696"/>
                </a:cxn>
                <a:cxn ang="0">
                  <a:pos x="1506" y="694"/>
                </a:cxn>
                <a:cxn ang="0">
                  <a:pos x="1458" y="688"/>
                </a:cxn>
                <a:cxn ang="0">
                  <a:pos x="1444" y="678"/>
                </a:cxn>
              </a:cxnLst>
              <a:rect l="0" t="0" r="r" b="b"/>
              <a:pathLst>
                <a:path w="1684" h="958">
                  <a:moveTo>
                    <a:pt x="1444" y="678"/>
                  </a:moveTo>
                  <a:lnTo>
                    <a:pt x="1444" y="678"/>
                  </a:lnTo>
                  <a:lnTo>
                    <a:pt x="1440" y="656"/>
                  </a:lnTo>
                  <a:lnTo>
                    <a:pt x="1436" y="630"/>
                  </a:lnTo>
                  <a:lnTo>
                    <a:pt x="1428" y="598"/>
                  </a:lnTo>
                  <a:lnTo>
                    <a:pt x="1416" y="558"/>
                  </a:lnTo>
                  <a:lnTo>
                    <a:pt x="1402" y="514"/>
                  </a:lnTo>
                  <a:lnTo>
                    <a:pt x="1382" y="468"/>
                  </a:lnTo>
                  <a:lnTo>
                    <a:pt x="1370" y="444"/>
                  </a:lnTo>
                  <a:lnTo>
                    <a:pt x="1356" y="420"/>
                  </a:lnTo>
                  <a:lnTo>
                    <a:pt x="1342" y="396"/>
                  </a:lnTo>
                  <a:lnTo>
                    <a:pt x="1326" y="374"/>
                  </a:lnTo>
                  <a:lnTo>
                    <a:pt x="1308" y="350"/>
                  </a:lnTo>
                  <a:lnTo>
                    <a:pt x="1288" y="328"/>
                  </a:lnTo>
                  <a:lnTo>
                    <a:pt x="1266" y="306"/>
                  </a:lnTo>
                  <a:lnTo>
                    <a:pt x="1244" y="284"/>
                  </a:lnTo>
                  <a:lnTo>
                    <a:pt x="1218" y="264"/>
                  </a:lnTo>
                  <a:lnTo>
                    <a:pt x="1192" y="246"/>
                  </a:lnTo>
                  <a:lnTo>
                    <a:pt x="1162" y="228"/>
                  </a:lnTo>
                  <a:lnTo>
                    <a:pt x="1130" y="214"/>
                  </a:lnTo>
                  <a:lnTo>
                    <a:pt x="1098" y="200"/>
                  </a:lnTo>
                  <a:lnTo>
                    <a:pt x="1062" y="190"/>
                  </a:lnTo>
                  <a:lnTo>
                    <a:pt x="1024" y="180"/>
                  </a:lnTo>
                  <a:lnTo>
                    <a:pt x="982" y="174"/>
                  </a:lnTo>
                  <a:lnTo>
                    <a:pt x="940" y="170"/>
                  </a:lnTo>
                  <a:lnTo>
                    <a:pt x="894" y="168"/>
                  </a:lnTo>
                  <a:lnTo>
                    <a:pt x="894" y="168"/>
                  </a:lnTo>
                  <a:lnTo>
                    <a:pt x="730" y="188"/>
                  </a:lnTo>
                  <a:lnTo>
                    <a:pt x="580" y="208"/>
                  </a:lnTo>
                  <a:lnTo>
                    <a:pt x="432" y="230"/>
                  </a:lnTo>
                  <a:lnTo>
                    <a:pt x="432" y="230"/>
                  </a:lnTo>
                  <a:lnTo>
                    <a:pt x="420" y="232"/>
                  </a:lnTo>
                  <a:lnTo>
                    <a:pt x="386" y="236"/>
                  </a:lnTo>
                  <a:lnTo>
                    <a:pt x="336" y="238"/>
                  </a:lnTo>
                  <a:lnTo>
                    <a:pt x="308" y="238"/>
                  </a:lnTo>
                  <a:lnTo>
                    <a:pt x="276" y="238"/>
                  </a:lnTo>
                  <a:lnTo>
                    <a:pt x="244" y="234"/>
                  </a:lnTo>
                  <a:lnTo>
                    <a:pt x="212" y="228"/>
                  </a:lnTo>
                  <a:lnTo>
                    <a:pt x="178" y="220"/>
                  </a:lnTo>
                  <a:lnTo>
                    <a:pt x="144" y="208"/>
                  </a:lnTo>
                  <a:lnTo>
                    <a:pt x="112" y="194"/>
                  </a:lnTo>
                  <a:lnTo>
                    <a:pt x="82" y="174"/>
                  </a:lnTo>
                  <a:lnTo>
                    <a:pt x="68" y="162"/>
                  </a:lnTo>
                  <a:lnTo>
                    <a:pt x="54" y="150"/>
                  </a:lnTo>
                  <a:lnTo>
                    <a:pt x="42" y="136"/>
                  </a:lnTo>
                  <a:lnTo>
                    <a:pt x="30" y="122"/>
                  </a:lnTo>
                  <a:lnTo>
                    <a:pt x="30" y="122"/>
                  </a:lnTo>
                  <a:lnTo>
                    <a:pt x="24" y="116"/>
                  </a:lnTo>
                  <a:lnTo>
                    <a:pt x="20" y="108"/>
                  </a:lnTo>
                  <a:lnTo>
                    <a:pt x="14" y="96"/>
                  </a:lnTo>
                  <a:lnTo>
                    <a:pt x="10" y="80"/>
                  </a:lnTo>
                  <a:lnTo>
                    <a:pt x="4" y="58"/>
                  </a:lnTo>
                  <a:lnTo>
                    <a:pt x="2" y="32"/>
                  </a:lnTo>
                  <a:lnTo>
                    <a:pt x="0" y="0"/>
                  </a:lnTo>
                  <a:lnTo>
                    <a:pt x="0" y="0"/>
                  </a:lnTo>
                  <a:lnTo>
                    <a:pt x="0" y="20"/>
                  </a:lnTo>
                  <a:lnTo>
                    <a:pt x="2" y="42"/>
                  </a:lnTo>
                  <a:lnTo>
                    <a:pt x="4" y="72"/>
                  </a:lnTo>
                  <a:lnTo>
                    <a:pt x="12" y="108"/>
                  </a:lnTo>
                  <a:lnTo>
                    <a:pt x="22" y="152"/>
                  </a:lnTo>
                  <a:lnTo>
                    <a:pt x="38" y="200"/>
                  </a:lnTo>
                  <a:lnTo>
                    <a:pt x="60" y="256"/>
                  </a:lnTo>
                  <a:lnTo>
                    <a:pt x="74" y="284"/>
                  </a:lnTo>
                  <a:lnTo>
                    <a:pt x="90" y="314"/>
                  </a:lnTo>
                  <a:lnTo>
                    <a:pt x="106" y="346"/>
                  </a:lnTo>
                  <a:lnTo>
                    <a:pt x="126" y="378"/>
                  </a:lnTo>
                  <a:lnTo>
                    <a:pt x="148" y="410"/>
                  </a:lnTo>
                  <a:lnTo>
                    <a:pt x="172" y="444"/>
                  </a:lnTo>
                  <a:lnTo>
                    <a:pt x="198" y="478"/>
                  </a:lnTo>
                  <a:lnTo>
                    <a:pt x="228" y="514"/>
                  </a:lnTo>
                  <a:lnTo>
                    <a:pt x="260" y="550"/>
                  </a:lnTo>
                  <a:lnTo>
                    <a:pt x="294" y="586"/>
                  </a:lnTo>
                  <a:lnTo>
                    <a:pt x="332" y="622"/>
                  </a:lnTo>
                  <a:lnTo>
                    <a:pt x="374" y="658"/>
                  </a:lnTo>
                  <a:lnTo>
                    <a:pt x="418" y="696"/>
                  </a:lnTo>
                  <a:lnTo>
                    <a:pt x="464" y="732"/>
                  </a:lnTo>
                  <a:lnTo>
                    <a:pt x="516" y="770"/>
                  </a:lnTo>
                  <a:lnTo>
                    <a:pt x="570" y="806"/>
                  </a:lnTo>
                  <a:lnTo>
                    <a:pt x="570" y="806"/>
                  </a:lnTo>
                  <a:lnTo>
                    <a:pt x="582" y="814"/>
                  </a:lnTo>
                  <a:lnTo>
                    <a:pt x="614" y="834"/>
                  </a:lnTo>
                  <a:lnTo>
                    <a:pt x="666" y="862"/>
                  </a:lnTo>
                  <a:lnTo>
                    <a:pt x="698" y="876"/>
                  </a:lnTo>
                  <a:lnTo>
                    <a:pt x="732" y="892"/>
                  </a:lnTo>
                  <a:lnTo>
                    <a:pt x="770" y="908"/>
                  </a:lnTo>
                  <a:lnTo>
                    <a:pt x="810" y="922"/>
                  </a:lnTo>
                  <a:lnTo>
                    <a:pt x="854" y="934"/>
                  </a:lnTo>
                  <a:lnTo>
                    <a:pt x="898" y="944"/>
                  </a:lnTo>
                  <a:lnTo>
                    <a:pt x="944" y="952"/>
                  </a:lnTo>
                  <a:lnTo>
                    <a:pt x="990" y="958"/>
                  </a:lnTo>
                  <a:lnTo>
                    <a:pt x="1038" y="958"/>
                  </a:lnTo>
                  <a:lnTo>
                    <a:pt x="1086" y="954"/>
                  </a:lnTo>
                  <a:lnTo>
                    <a:pt x="1086" y="954"/>
                  </a:lnTo>
                  <a:lnTo>
                    <a:pt x="1094" y="952"/>
                  </a:lnTo>
                  <a:lnTo>
                    <a:pt x="1116" y="948"/>
                  </a:lnTo>
                  <a:lnTo>
                    <a:pt x="1152" y="936"/>
                  </a:lnTo>
                  <a:lnTo>
                    <a:pt x="1198" y="918"/>
                  </a:lnTo>
                  <a:lnTo>
                    <a:pt x="1224" y="906"/>
                  </a:lnTo>
                  <a:lnTo>
                    <a:pt x="1252" y="892"/>
                  </a:lnTo>
                  <a:lnTo>
                    <a:pt x="1280" y="876"/>
                  </a:lnTo>
                  <a:lnTo>
                    <a:pt x="1310" y="856"/>
                  </a:lnTo>
                  <a:lnTo>
                    <a:pt x="1340" y="836"/>
                  </a:lnTo>
                  <a:lnTo>
                    <a:pt x="1370" y="810"/>
                  </a:lnTo>
                  <a:lnTo>
                    <a:pt x="1400" y="784"/>
                  </a:lnTo>
                  <a:lnTo>
                    <a:pt x="1430" y="754"/>
                  </a:lnTo>
                  <a:lnTo>
                    <a:pt x="1430" y="754"/>
                  </a:lnTo>
                  <a:lnTo>
                    <a:pt x="1434" y="750"/>
                  </a:lnTo>
                  <a:lnTo>
                    <a:pt x="1444" y="744"/>
                  </a:lnTo>
                  <a:lnTo>
                    <a:pt x="1462" y="738"/>
                  </a:lnTo>
                  <a:lnTo>
                    <a:pt x="1474" y="736"/>
                  </a:lnTo>
                  <a:lnTo>
                    <a:pt x="1488" y="734"/>
                  </a:lnTo>
                  <a:lnTo>
                    <a:pt x="1488" y="734"/>
                  </a:lnTo>
                  <a:lnTo>
                    <a:pt x="1518" y="734"/>
                  </a:lnTo>
                  <a:lnTo>
                    <a:pt x="1562" y="734"/>
                  </a:lnTo>
                  <a:lnTo>
                    <a:pt x="1604" y="734"/>
                  </a:lnTo>
                  <a:lnTo>
                    <a:pt x="1630" y="736"/>
                  </a:lnTo>
                  <a:lnTo>
                    <a:pt x="1630" y="736"/>
                  </a:lnTo>
                  <a:lnTo>
                    <a:pt x="1646" y="742"/>
                  </a:lnTo>
                  <a:lnTo>
                    <a:pt x="1658" y="744"/>
                  </a:lnTo>
                  <a:lnTo>
                    <a:pt x="1664" y="742"/>
                  </a:lnTo>
                  <a:lnTo>
                    <a:pt x="1668" y="740"/>
                  </a:lnTo>
                  <a:lnTo>
                    <a:pt x="1680" y="732"/>
                  </a:lnTo>
                  <a:lnTo>
                    <a:pt x="1680" y="732"/>
                  </a:lnTo>
                  <a:lnTo>
                    <a:pt x="1684" y="728"/>
                  </a:lnTo>
                  <a:lnTo>
                    <a:pt x="1684" y="722"/>
                  </a:lnTo>
                  <a:lnTo>
                    <a:pt x="1684" y="700"/>
                  </a:lnTo>
                  <a:lnTo>
                    <a:pt x="1684" y="700"/>
                  </a:lnTo>
                  <a:lnTo>
                    <a:pt x="1684" y="690"/>
                  </a:lnTo>
                  <a:lnTo>
                    <a:pt x="1680" y="684"/>
                  </a:lnTo>
                  <a:lnTo>
                    <a:pt x="1676" y="678"/>
                  </a:lnTo>
                  <a:lnTo>
                    <a:pt x="1672" y="672"/>
                  </a:lnTo>
                  <a:lnTo>
                    <a:pt x="1668" y="670"/>
                  </a:lnTo>
                  <a:lnTo>
                    <a:pt x="1662" y="668"/>
                  </a:lnTo>
                  <a:lnTo>
                    <a:pt x="1658" y="666"/>
                  </a:lnTo>
                  <a:lnTo>
                    <a:pt x="1654" y="668"/>
                  </a:lnTo>
                  <a:lnTo>
                    <a:pt x="1654" y="668"/>
                  </a:lnTo>
                  <a:lnTo>
                    <a:pt x="1636" y="680"/>
                  </a:lnTo>
                  <a:lnTo>
                    <a:pt x="1624" y="688"/>
                  </a:lnTo>
                  <a:lnTo>
                    <a:pt x="1624" y="688"/>
                  </a:lnTo>
                  <a:lnTo>
                    <a:pt x="1618" y="690"/>
                  </a:lnTo>
                  <a:lnTo>
                    <a:pt x="1600" y="696"/>
                  </a:lnTo>
                  <a:lnTo>
                    <a:pt x="1586" y="696"/>
                  </a:lnTo>
                  <a:lnTo>
                    <a:pt x="1568" y="698"/>
                  </a:lnTo>
                  <a:lnTo>
                    <a:pt x="1544" y="696"/>
                  </a:lnTo>
                  <a:lnTo>
                    <a:pt x="1516" y="694"/>
                  </a:lnTo>
                  <a:lnTo>
                    <a:pt x="1516" y="694"/>
                  </a:lnTo>
                  <a:lnTo>
                    <a:pt x="1506" y="694"/>
                  </a:lnTo>
                  <a:lnTo>
                    <a:pt x="1484" y="692"/>
                  </a:lnTo>
                  <a:lnTo>
                    <a:pt x="1470" y="690"/>
                  </a:lnTo>
                  <a:lnTo>
                    <a:pt x="1458" y="688"/>
                  </a:lnTo>
                  <a:lnTo>
                    <a:pt x="1448" y="684"/>
                  </a:lnTo>
                  <a:lnTo>
                    <a:pt x="1444" y="678"/>
                  </a:lnTo>
                  <a:lnTo>
                    <a:pt x="1444" y="67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ko-KR" altLang="en-US">
                <a:solidFill>
                  <a:prstClr val="white"/>
                </a:solidFill>
                <a:latin typeface="微软雅黑" panose="020B0503020204020204" pitchFamily="34" charset="-122"/>
                <a:sym typeface="Arial" panose="020B0604020202020204" pitchFamily="34" charset="0"/>
              </a:endParaRPr>
            </a:p>
          </p:txBody>
        </p:sp>
        <p:sp>
          <p:nvSpPr>
            <p:cNvPr id="14" name="직사각형 401"/>
            <p:cNvSpPr/>
            <p:nvPr/>
          </p:nvSpPr>
          <p:spPr bwMode="auto">
            <a:xfrm>
              <a:off x="2906880" y="2812764"/>
              <a:ext cx="692498" cy="276999"/>
            </a:xfrm>
            <a:prstGeom prst="rect">
              <a:avLst/>
            </a:prstGeom>
            <a:grpFill/>
          </p:spPr>
          <p:txBody>
            <a:bodyPr wrap="none" lIns="0" tIns="0" rIns="0" bIns="0" anchor="ctr">
              <a:spAutoFit/>
            </a:bodyPr>
            <a:lstStyle/>
            <a:p>
              <a:pPr algn="ctr" defTabSz="457200">
                <a:defRPr/>
              </a:pPr>
              <a:r>
                <a:rPr lang="zh-CN" altLang="en-US" dirty="0" smtClean="0">
                  <a:ln>
                    <a:solidFill>
                      <a:prstClr val="white"/>
                    </a:solidFill>
                  </a:ln>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创新型</a:t>
              </a:r>
              <a:endParaRPr lang="en-US" altLang="ko-KR" dirty="0">
                <a:ln>
                  <a:solidFill>
                    <a:prstClr val="white"/>
                  </a:solidFill>
                </a:ln>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5" name="组合 4"/>
          <p:cNvGrpSpPr/>
          <p:nvPr/>
        </p:nvGrpSpPr>
        <p:grpSpPr>
          <a:xfrm>
            <a:off x="1889287" y="4901714"/>
            <a:ext cx="1852612" cy="1054100"/>
            <a:chOff x="1889287" y="4901714"/>
            <a:chExt cx="1852612" cy="1054100"/>
          </a:xfrm>
          <a:solidFill>
            <a:srgbClr val="7788B4"/>
          </a:solidFill>
        </p:grpSpPr>
        <p:sp>
          <p:nvSpPr>
            <p:cNvPr id="13" name="Freeform 49"/>
            <p:cNvSpPr/>
            <p:nvPr/>
          </p:nvSpPr>
          <p:spPr bwMode="auto">
            <a:xfrm>
              <a:off x="1889287" y="4901714"/>
              <a:ext cx="1852612" cy="1054100"/>
            </a:xfrm>
            <a:custGeom>
              <a:avLst/>
              <a:gdLst/>
              <a:ahLst/>
              <a:cxnLst>
                <a:cxn ang="0">
                  <a:pos x="1440" y="656"/>
                </a:cxn>
                <a:cxn ang="0">
                  <a:pos x="1416" y="558"/>
                </a:cxn>
                <a:cxn ang="0">
                  <a:pos x="1370" y="444"/>
                </a:cxn>
                <a:cxn ang="0">
                  <a:pos x="1326" y="374"/>
                </a:cxn>
                <a:cxn ang="0">
                  <a:pos x="1266" y="306"/>
                </a:cxn>
                <a:cxn ang="0">
                  <a:pos x="1192" y="246"/>
                </a:cxn>
                <a:cxn ang="0">
                  <a:pos x="1098" y="200"/>
                </a:cxn>
                <a:cxn ang="0">
                  <a:pos x="982" y="174"/>
                </a:cxn>
                <a:cxn ang="0">
                  <a:pos x="894" y="168"/>
                </a:cxn>
                <a:cxn ang="0">
                  <a:pos x="432" y="230"/>
                </a:cxn>
                <a:cxn ang="0">
                  <a:pos x="386" y="236"/>
                </a:cxn>
                <a:cxn ang="0">
                  <a:pos x="276" y="238"/>
                </a:cxn>
                <a:cxn ang="0">
                  <a:pos x="178" y="220"/>
                </a:cxn>
                <a:cxn ang="0">
                  <a:pos x="82" y="174"/>
                </a:cxn>
                <a:cxn ang="0">
                  <a:pos x="42" y="136"/>
                </a:cxn>
                <a:cxn ang="0">
                  <a:pos x="24" y="116"/>
                </a:cxn>
                <a:cxn ang="0">
                  <a:pos x="10" y="80"/>
                </a:cxn>
                <a:cxn ang="0">
                  <a:pos x="0" y="0"/>
                </a:cxn>
                <a:cxn ang="0">
                  <a:pos x="2" y="42"/>
                </a:cxn>
                <a:cxn ang="0">
                  <a:pos x="22" y="152"/>
                </a:cxn>
                <a:cxn ang="0">
                  <a:pos x="74" y="284"/>
                </a:cxn>
                <a:cxn ang="0">
                  <a:pos x="126" y="378"/>
                </a:cxn>
                <a:cxn ang="0">
                  <a:pos x="198" y="478"/>
                </a:cxn>
                <a:cxn ang="0">
                  <a:pos x="294" y="586"/>
                </a:cxn>
                <a:cxn ang="0">
                  <a:pos x="418" y="696"/>
                </a:cxn>
                <a:cxn ang="0">
                  <a:pos x="570" y="806"/>
                </a:cxn>
                <a:cxn ang="0">
                  <a:pos x="614" y="834"/>
                </a:cxn>
                <a:cxn ang="0">
                  <a:pos x="732" y="892"/>
                </a:cxn>
                <a:cxn ang="0">
                  <a:pos x="854" y="934"/>
                </a:cxn>
                <a:cxn ang="0">
                  <a:pos x="990" y="958"/>
                </a:cxn>
                <a:cxn ang="0">
                  <a:pos x="1086" y="954"/>
                </a:cxn>
                <a:cxn ang="0">
                  <a:pos x="1152" y="936"/>
                </a:cxn>
                <a:cxn ang="0">
                  <a:pos x="1252" y="892"/>
                </a:cxn>
                <a:cxn ang="0">
                  <a:pos x="1340" y="836"/>
                </a:cxn>
                <a:cxn ang="0">
                  <a:pos x="1430" y="754"/>
                </a:cxn>
                <a:cxn ang="0">
                  <a:pos x="1444" y="744"/>
                </a:cxn>
                <a:cxn ang="0">
                  <a:pos x="1488" y="734"/>
                </a:cxn>
                <a:cxn ang="0">
                  <a:pos x="1562" y="734"/>
                </a:cxn>
                <a:cxn ang="0">
                  <a:pos x="1630" y="736"/>
                </a:cxn>
                <a:cxn ang="0">
                  <a:pos x="1664" y="742"/>
                </a:cxn>
                <a:cxn ang="0">
                  <a:pos x="1680" y="732"/>
                </a:cxn>
                <a:cxn ang="0">
                  <a:pos x="1684" y="700"/>
                </a:cxn>
                <a:cxn ang="0">
                  <a:pos x="1680" y="684"/>
                </a:cxn>
                <a:cxn ang="0">
                  <a:pos x="1668" y="670"/>
                </a:cxn>
                <a:cxn ang="0">
                  <a:pos x="1654" y="668"/>
                </a:cxn>
                <a:cxn ang="0">
                  <a:pos x="1624" y="688"/>
                </a:cxn>
                <a:cxn ang="0">
                  <a:pos x="1600" y="696"/>
                </a:cxn>
                <a:cxn ang="0">
                  <a:pos x="1544" y="696"/>
                </a:cxn>
                <a:cxn ang="0">
                  <a:pos x="1506" y="694"/>
                </a:cxn>
                <a:cxn ang="0">
                  <a:pos x="1458" y="688"/>
                </a:cxn>
                <a:cxn ang="0">
                  <a:pos x="1444" y="678"/>
                </a:cxn>
              </a:cxnLst>
              <a:rect l="0" t="0" r="r" b="b"/>
              <a:pathLst>
                <a:path w="1684" h="958">
                  <a:moveTo>
                    <a:pt x="1444" y="678"/>
                  </a:moveTo>
                  <a:lnTo>
                    <a:pt x="1444" y="678"/>
                  </a:lnTo>
                  <a:lnTo>
                    <a:pt x="1440" y="656"/>
                  </a:lnTo>
                  <a:lnTo>
                    <a:pt x="1436" y="630"/>
                  </a:lnTo>
                  <a:lnTo>
                    <a:pt x="1428" y="598"/>
                  </a:lnTo>
                  <a:lnTo>
                    <a:pt x="1416" y="558"/>
                  </a:lnTo>
                  <a:lnTo>
                    <a:pt x="1402" y="514"/>
                  </a:lnTo>
                  <a:lnTo>
                    <a:pt x="1382" y="468"/>
                  </a:lnTo>
                  <a:lnTo>
                    <a:pt x="1370" y="444"/>
                  </a:lnTo>
                  <a:lnTo>
                    <a:pt x="1356" y="420"/>
                  </a:lnTo>
                  <a:lnTo>
                    <a:pt x="1342" y="396"/>
                  </a:lnTo>
                  <a:lnTo>
                    <a:pt x="1326" y="374"/>
                  </a:lnTo>
                  <a:lnTo>
                    <a:pt x="1308" y="350"/>
                  </a:lnTo>
                  <a:lnTo>
                    <a:pt x="1288" y="328"/>
                  </a:lnTo>
                  <a:lnTo>
                    <a:pt x="1266" y="306"/>
                  </a:lnTo>
                  <a:lnTo>
                    <a:pt x="1244" y="284"/>
                  </a:lnTo>
                  <a:lnTo>
                    <a:pt x="1218" y="264"/>
                  </a:lnTo>
                  <a:lnTo>
                    <a:pt x="1192" y="246"/>
                  </a:lnTo>
                  <a:lnTo>
                    <a:pt x="1162" y="228"/>
                  </a:lnTo>
                  <a:lnTo>
                    <a:pt x="1130" y="214"/>
                  </a:lnTo>
                  <a:lnTo>
                    <a:pt x="1098" y="200"/>
                  </a:lnTo>
                  <a:lnTo>
                    <a:pt x="1062" y="190"/>
                  </a:lnTo>
                  <a:lnTo>
                    <a:pt x="1024" y="180"/>
                  </a:lnTo>
                  <a:lnTo>
                    <a:pt x="982" y="174"/>
                  </a:lnTo>
                  <a:lnTo>
                    <a:pt x="940" y="170"/>
                  </a:lnTo>
                  <a:lnTo>
                    <a:pt x="894" y="168"/>
                  </a:lnTo>
                  <a:lnTo>
                    <a:pt x="894" y="168"/>
                  </a:lnTo>
                  <a:lnTo>
                    <a:pt x="730" y="188"/>
                  </a:lnTo>
                  <a:lnTo>
                    <a:pt x="580" y="208"/>
                  </a:lnTo>
                  <a:lnTo>
                    <a:pt x="432" y="230"/>
                  </a:lnTo>
                  <a:lnTo>
                    <a:pt x="432" y="230"/>
                  </a:lnTo>
                  <a:lnTo>
                    <a:pt x="420" y="232"/>
                  </a:lnTo>
                  <a:lnTo>
                    <a:pt x="386" y="236"/>
                  </a:lnTo>
                  <a:lnTo>
                    <a:pt x="336" y="238"/>
                  </a:lnTo>
                  <a:lnTo>
                    <a:pt x="308" y="238"/>
                  </a:lnTo>
                  <a:lnTo>
                    <a:pt x="276" y="238"/>
                  </a:lnTo>
                  <a:lnTo>
                    <a:pt x="244" y="234"/>
                  </a:lnTo>
                  <a:lnTo>
                    <a:pt x="212" y="228"/>
                  </a:lnTo>
                  <a:lnTo>
                    <a:pt x="178" y="220"/>
                  </a:lnTo>
                  <a:lnTo>
                    <a:pt x="144" y="208"/>
                  </a:lnTo>
                  <a:lnTo>
                    <a:pt x="112" y="194"/>
                  </a:lnTo>
                  <a:lnTo>
                    <a:pt x="82" y="174"/>
                  </a:lnTo>
                  <a:lnTo>
                    <a:pt x="68" y="162"/>
                  </a:lnTo>
                  <a:lnTo>
                    <a:pt x="54" y="150"/>
                  </a:lnTo>
                  <a:lnTo>
                    <a:pt x="42" y="136"/>
                  </a:lnTo>
                  <a:lnTo>
                    <a:pt x="30" y="122"/>
                  </a:lnTo>
                  <a:lnTo>
                    <a:pt x="30" y="122"/>
                  </a:lnTo>
                  <a:lnTo>
                    <a:pt x="24" y="116"/>
                  </a:lnTo>
                  <a:lnTo>
                    <a:pt x="20" y="108"/>
                  </a:lnTo>
                  <a:lnTo>
                    <a:pt x="14" y="96"/>
                  </a:lnTo>
                  <a:lnTo>
                    <a:pt x="10" y="80"/>
                  </a:lnTo>
                  <a:lnTo>
                    <a:pt x="4" y="58"/>
                  </a:lnTo>
                  <a:lnTo>
                    <a:pt x="2" y="32"/>
                  </a:lnTo>
                  <a:lnTo>
                    <a:pt x="0" y="0"/>
                  </a:lnTo>
                  <a:lnTo>
                    <a:pt x="0" y="0"/>
                  </a:lnTo>
                  <a:lnTo>
                    <a:pt x="0" y="20"/>
                  </a:lnTo>
                  <a:lnTo>
                    <a:pt x="2" y="42"/>
                  </a:lnTo>
                  <a:lnTo>
                    <a:pt x="4" y="72"/>
                  </a:lnTo>
                  <a:lnTo>
                    <a:pt x="12" y="108"/>
                  </a:lnTo>
                  <a:lnTo>
                    <a:pt x="22" y="152"/>
                  </a:lnTo>
                  <a:lnTo>
                    <a:pt x="38" y="200"/>
                  </a:lnTo>
                  <a:lnTo>
                    <a:pt x="60" y="256"/>
                  </a:lnTo>
                  <a:lnTo>
                    <a:pt x="74" y="284"/>
                  </a:lnTo>
                  <a:lnTo>
                    <a:pt x="90" y="314"/>
                  </a:lnTo>
                  <a:lnTo>
                    <a:pt x="106" y="346"/>
                  </a:lnTo>
                  <a:lnTo>
                    <a:pt x="126" y="378"/>
                  </a:lnTo>
                  <a:lnTo>
                    <a:pt x="148" y="410"/>
                  </a:lnTo>
                  <a:lnTo>
                    <a:pt x="172" y="444"/>
                  </a:lnTo>
                  <a:lnTo>
                    <a:pt x="198" y="478"/>
                  </a:lnTo>
                  <a:lnTo>
                    <a:pt x="228" y="514"/>
                  </a:lnTo>
                  <a:lnTo>
                    <a:pt x="260" y="550"/>
                  </a:lnTo>
                  <a:lnTo>
                    <a:pt x="294" y="586"/>
                  </a:lnTo>
                  <a:lnTo>
                    <a:pt x="332" y="622"/>
                  </a:lnTo>
                  <a:lnTo>
                    <a:pt x="374" y="658"/>
                  </a:lnTo>
                  <a:lnTo>
                    <a:pt x="418" y="696"/>
                  </a:lnTo>
                  <a:lnTo>
                    <a:pt x="464" y="732"/>
                  </a:lnTo>
                  <a:lnTo>
                    <a:pt x="516" y="770"/>
                  </a:lnTo>
                  <a:lnTo>
                    <a:pt x="570" y="806"/>
                  </a:lnTo>
                  <a:lnTo>
                    <a:pt x="570" y="806"/>
                  </a:lnTo>
                  <a:lnTo>
                    <a:pt x="582" y="814"/>
                  </a:lnTo>
                  <a:lnTo>
                    <a:pt x="614" y="834"/>
                  </a:lnTo>
                  <a:lnTo>
                    <a:pt x="666" y="862"/>
                  </a:lnTo>
                  <a:lnTo>
                    <a:pt x="698" y="876"/>
                  </a:lnTo>
                  <a:lnTo>
                    <a:pt x="732" y="892"/>
                  </a:lnTo>
                  <a:lnTo>
                    <a:pt x="770" y="908"/>
                  </a:lnTo>
                  <a:lnTo>
                    <a:pt x="810" y="922"/>
                  </a:lnTo>
                  <a:lnTo>
                    <a:pt x="854" y="934"/>
                  </a:lnTo>
                  <a:lnTo>
                    <a:pt x="898" y="944"/>
                  </a:lnTo>
                  <a:lnTo>
                    <a:pt x="944" y="952"/>
                  </a:lnTo>
                  <a:lnTo>
                    <a:pt x="990" y="958"/>
                  </a:lnTo>
                  <a:lnTo>
                    <a:pt x="1038" y="958"/>
                  </a:lnTo>
                  <a:lnTo>
                    <a:pt x="1086" y="954"/>
                  </a:lnTo>
                  <a:lnTo>
                    <a:pt x="1086" y="954"/>
                  </a:lnTo>
                  <a:lnTo>
                    <a:pt x="1094" y="952"/>
                  </a:lnTo>
                  <a:lnTo>
                    <a:pt x="1116" y="948"/>
                  </a:lnTo>
                  <a:lnTo>
                    <a:pt x="1152" y="936"/>
                  </a:lnTo>
                  <a:lnTo>
                    <a:pt x="1198" y="918"/>
                  </a:lnTo>
                  <a:lnTo>
                    <a:pt x="1224" y="906"/>
                  </a:lnTo>
                  <a:lnTo>
                    <a:pt x="1252" y="892"/>
                  </a:lnTo>
                  <a:lnTo>
                    <a:pt x="1280" y="876"/>
                  </a:lnTo>
                  <a:lnTo>
                    <a:pt x="1310" y="856"/>
                  </a:lnTo>
                  <a:lnTo>
                    <a:pt x="1340" y="836"/>
                  </a:lnTo>
                  <a:lnTo>
                    <a:pt x="1370" y="810"/>
                  </a:lnTo>
                  <a:lnTo>
                    <a:pt x="1400" y="784"/>
                  </a:lnTo>
                  <a:lnTo>
                    <a:pt x="1430" y="754"/>
                  </a:lnTo>
                  <a:lnTo>
                    <a:pt x="1430" y="754"/>
                  </a:lnTo>
                  <a:lnTo>
                    <a:pt x="1434" y="750"/>
                  </a:lnTo>
                  <a:lnTo>
                    <a:pt x="1444" y="744"/>
                  </a:lnTo>
                  <a:lnTo>
                    <a:pt x="1462" y="738"/>
                  </a:lnTo>
                  <a:lnTo>
                    <a:pt x="1474" y="736"/>
                  </a:lnTo>
                  <a:lnTo>
                    <a:pt x="1488" y="734"/>
                  </a:lnTo>
                  <a:lnTo>
                    <a:pt x="1488" y="734"/>
                  </a:lnTo>
                  <a:lnTo>
                    <a:pt x="1518" y="734"/>
                  </a:lnTo>
                  <a:lnTo>
                    <a:pt x="1562" y="734"/>
                  </a:lnTo>
                  <a:lnTo>
                    <a:pt x="1604" y="734"/>
                  </a:lnTo>
                  <a:lnTo>
                    <a:pt x="1630" y="736"/>
                  </a:lnTo>
                  <a:lnTo>
                    <a:pt x="1630" y="736"/>
                  </a:lnTo>
                  <a:lnTo>
                    <a:pt x="1646" y="742"/>
                  </a:lnTo>
                  <a:lnTo>
                    <a:pt x="1658" y="744"/>
                  </a:lnTo>
                  <a:lnTo>
                    <a:pt x="1664" y="742"/>
                  </a:lnTo>
                  <a:lnTo>
                    <a:pt x="1668" y="740"/>
                  </a:lnTo>
                  <a:lnTo>
                    <a:pt x="1680" y="732"/>
                  </a:lnTo>
                  <a:lnTo>
                    <a:pt x="1680" y="732"/>
                  </a:lnTo>
                  <a:lnTo>
                    <a:pt x="1684" y="728"/>
                  </a:lnTo>
                  <a:lnTo>
                    <a:pt x="1684" y="722"/>
                  </a:lnTo>
                  <a:lnTo>
                    <a:pt x="1684" y="700"/>
                  </a:lnTo>
                  <a:lnTo>
                    <a:pt x="1684" y="700"/>
                  </a:lnTo>
                  <a:lnTo>
                    <a:pt x="1684" y="690"/>
                  </a:lnTo>
                  <a:lnTo>
                    <a:pt x="1680" y="684"/>
                  </a:lnTo>
                  <a:lnTo>
                    <a:pt x="1676" y="678"/>
                  </a:lnTo>
                  <a:lnTo>
                    <a:pt x="1672" y="672"/>
                  </a:lnTo>
                  <a:lnTo>
                    <a:pt x="1668" y="670"/>
                  </a:lnTo>
                  <a:lnTo>
                    <a:pt x="1662" y="668"/>
                  </a:lnTo>
                  <a:lnTo>
                    <a:pt x="1658" y="666"/>
                  </a:lnTo>
                  <a:lnTo>
                    <a:pt x="1654" y="668"/>
                  </a:lnTo>
                  <a:lnTo>
                    <a:pt x="1654" y="668"/>
                  </a:lnTo>
                  <a:lnTo>
                    <a:pt x="1636" y="680"/>
                  </a:lnTo>
                  <a:lnTo>
                    <a:pt x="1624" y="688"/>
                  </a:lnTo>
                  <a:lnTo>
                    <a:pt x="1624" y="688"/>
                  </a:lnTo>
                  <a:lnTo>
                    <a:pt x="1618" y="690"/>
                  </a:lnTo>
                  <a:lnTo>
                    <a:pt x="1600" y="696"/>
                  </a:lnTo>
                  <a:lnTo>
                    <a:pt x="1586" y="696"/>
                  </a:lnTo>
                  <a:lnTo>
                    <a:pt x="1568" y="698"/>
                  </a:lnTo>
                  <a:lnTo>
                    <a:pt x="1544" y="696"/>
                  </a:lnTo>
                  <a:lnTo>
                    <a:pt x="1516" y="694"/>
                  </a:lnTo>
                  <a:lnTo>
                    <a:pt x="1516" y="694"/>
                  </a:lnTo>
                  <a:lnTo>
                    <a:pt x="1506" y="694"/>
                  </a:lnTo>
                  <a:lnTo>
                    <a:pt x="1484" y="692"/>
                  </a:lnTo>
                  <a:lnTo>
                    <a:pt x="1470" y="690"/>
                  </a:lnTo>
                  <a:lnTo>
                    <a:pt x="1458" y="688"/>
                  </a:lnTo>
                  <a:lnTo>
                    <a:pt x="1448" y="684"/>
                  </a:lnTo>
                  <a:lnTo>
                    <a:pt x="1444" y="678"/>
                  </a:lnTo>
                  <a:lnTo>
                    <a:pt x="1444" y="67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ko-KR" altLang="en-US">
                <a:solidFill>
                  <a:prstClr val="white"/>
                </a:solidFill>
                <a:latin typeface="微软雅黑" panose="020B0503020204020204" pitchFamily="34" charset="-122"/>
                <a:sym typeface="Arial" panose="020B0604020202020204" pitchFamily="34" charset="0"/>
              </a:endParaRPr>
            </a:p>
          </p:txBody>
        </p:sp>
        <p:sp>
          <p:nvSpPr>
            <p:cNvPr id="15" name="직사각형 402"/>
            <p:cNvSpPr/>
            <p:nvPr/>
          </p:nvSpPr>
          <p:spPr bwMode="auto">
            <a:xfrm>
              <a:off x="2499894" y="5339536"/>
              <a:ext cx="692497" cy="276999"/>
            </a:xfrm>
            <a:prstGeom prst="rect">
              <a:avLst/>
            </a:prstGeom>
            <a:grpFill/>
          </p:spPr>
          <p:txBody>
            <a:bodyPr wrap="none" lIns="0" tIns="0" rIns="0" bIns="0" anchor="ctr">
              <a:spAutoFit/>
            </a:bodyPr>
            <a:lstStyle/>
            <a:p>
              <a:pPr algn="ctr" defTabSz="457200">
                <a:defRPr/>
              </a:pPr>
              <a:r>
                <a:rPr lang="zh-CN" altLang="en-US" dirty="0" smtClean="0">
                  <a:ln>
                    <a:solidFill>
                      <a:prstClr val="white"/>
                    </a:solidFill>
                  </a:ln>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研究型</a:t>
              </a:r>
              <a:endParaRPr lang="en-US" altLang="ko-KR" dirty="0">
                <a:ln>
                  <a:solidFill>
                    <a:prstClr val="white"/>
                  </a:solidFill>
                </a:ln>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20" name="组合 19"/>
          <p:cNvGrpSpPr/>
          <p:nvPr/>
        </p:nvGrpSpPr>
        <p:grpSpPr>
          <a:xfrm>
            <a:off x="4749962" y="3733314"/>
            <a:ext cx="1054100" cy="1852612"/>
            <a:chOff x="4749962" y="3733314"/>
            <a:chExt cx="1054100" cy="1852612"/>
          </a:xfrm>
          <a:solidFill>
            <a:srgbClr val="7788B4"/>
          </a:solidFill>
        </p:grpSpPr>
        <p:sp>
          <p:nvSpPr>
            <p:cNvPr id="12" name="Freeform 49"/>
            <p:cNvSpPr/>
            <p:nvPr/>
          </p:nvSpPr>
          <p:spPr bwMode="auto">
            <a:xfrm rot="14549685">
              <a:off x="4350706" y="4132570"/>
              <a:ext cx="1852612" cy="1054100"/>
            </a:xfrm>
            <a:custGeom>
              <a:avLst/>
              <a:gdLst/>
              <a:ahLst/>
              <a:cxnLst>
                <a:cxn ang="0">
                  <a:pos x="1440" y="656"/>
                </a:cxn>
                <a:cxn ang="0">
                  <a:pos x="1416" y="558"/>
                </a:cxn>
                <a:cxn ang="0">
                  <a:pos x="1370" y="444"/>
                </a:cxn>
                <a:cxn ang="0">
                  <a:pos x="1326" y="374"/>
                </a:cxn>
                <a:cxn ang="0">
                  <a:pos x="1266" y="306"/>
                </a:cxn>
                <a:cxn ang="0">
                  <a:pos x="1192" y="246"/>
                </a:cxn>
                <a:cxn ang="0">
                  <a:pos x="1098" y="200"/>
                </a:cxn>
                <a:cxn ang="0">
                  <a:pos x="982" y="174"/>
                </a:cxn>
                <a:cxn ang="0">
                  <a:pos x="894" y="168"/>
                </a:cxn>
                <a:cxn ang="0">
                  <a:pos x="432" y="230"/>
                </a:cxn>
                <a:cxn ang="0">
                  <a:pos x="386" y="236"/>
                </a:cxn>
                <a:cxn ang="0">
                  <a:pos x="276" y="238"/>
                </a:cxn>
                <a:cxn ang="0">
                  <a:pos x="178" y="220"/>
                </a:cxn>
                <a:cxn ang="0">
                  <a:pos x="82" y="174"/>
                </a:cxn>
                <a:cxn ang="0">
                  <a:pos x="42" y="136"/>
                </a:cxn>
                <a:cxn ang="0">
                  <a:pos x="24" y="116"/>
                </a:cxn>
                <a:cxn ang="0">
                  <a:pos x="10" y="80"/>
                </a:cxn>
                <a:cxn ang="0">
                  <a:pos x="0" y="0"/>
                </a:cxn>
                <a:cxn ang="0">
                  <a:pos x="2" y="42"/>
                </a:cxn>
                <a:cxn ang="0">
                  <a:pos x="22" y="152"/>
                </a:cxn>
                <a:cxn ang="0">
                  <a:pos x="74" y="284"/>
                </a:cxn>
                <a:cxn ang="0">
                  <a:pos x="126" y="378"/>
                </a:cxn>
                <a:cxn ang="0">
                  <a:pos x="198" y="478"/>
                </a:cxn>
                <a:cxn ang="0">
                  <a:pos x="294" y="586"/>
                </a:cxn>
                <a:cxn ang="0">
                  <a:pos x="418" y="696"/>
                </a:cxn>
                <a:cxn ang="0">
                  <a:pos x="570" y="806"/>
                </a:cxn>
                <a:cxn ang="0">
                  <a:pos x="614" y="834"/>
                </a:cxn>
                <a:cxn ang="0">
                  <a:pos x="732" y="892"/>
                </a:cxn>
                <a:cxn ang="0">
                  <a:pos x="854" y="934"/>
                </a:cxn>
                <a:cxn ang="0">
                  <a:pos x="990" y="958"/>
                </a:cxn>
                <a:cxn ang="0">
                  <a:pos x="1086" y="954"/>
                </a:cxn>
                <a:cxn ang="0">
                  <a:pos x="1152" y="936"/>
                </a:cxn>
                <a:cxn ang="0">
                  <a:pos x="1252" y="892"/>
                </a:cxn>
                <a:cxn ang="0">
                  <a:pos x="1340" y="836"/>
                </a:cxn>
                <a:cxn ang="0">
                  <a:pos x="1430" y="754"/>
                </a:cxn>
                <a:cxn ang="0">
                  <a:pos x="1444" y="744"/>
                </a:cxn>
                <a:cxn ang="0">
                  <a:pos x="1488" y="734"/>
                </a:cxn>
                <a:cxn ang="0">
                  <a:pos x="1562" y="734"/>
                </a:cxn>
                <a:cxn ang="0">
                  <a:pos x="1630" y="736"/>
                </a:cxn>
                <a:cxn ang="0">
                  <a:pos x="1664" y="742"/>
                </a:cxn>
                <a:cxn ang="0">
                  <a:pos x="1680" y="732"/>
                </a:cxn>
                <a:cxn ang="0">
                  <a:pos x="1684" y="700"/>
                </a:cxn>
                <a:cxn ang="0">
                  <a:pos x="1680" y="684"/>
                </a:cxn>
                <a:cxn ang="0">
                  <a:pos x="1668" y="670"/>
                </a:cxn>
                <a:cxn ang="0">
                  <a:pos x="1654" y="668"/>
                </a:cxn>
                <a:cxn ang="0">
                  <a:pos x="1624" y="688"/>
                </a:cxn>
                <a:cxn ang="0">
                  <a:pos x="1600" y="696"/>
                </a:cxn>
                <a:cxn ang="0">
                  <a:pos x="1544" y="696"/>
                </a:cxn>
                <a:cxn ang="0">
                  <a:pos x="1506" y="694"/>
                </a:cxn>
                <a:cxn ang="0">
                  <a:pos x="1458" y="688"/>
                </a:cxn>
                <a:cxn ang="0">
                  <a:pos x="1444" y="678"/>
                </a:cxn>
              </a:cxnLst>
              <a:rect l="0" t="0" r="r" b="b"/>
              <a:pathLst>
                <a:path w="1684" h="958">
                  <a:moveTo>
                    <a:pt x="1444" y="678"/>
                  </a:moveTo>
                  <a:lnTo>
                    <a:pt x="1444" y="678"/>
                  </a:lnTo>
                  <a:lnTo>
                    <a:pt x="1440" y="656"/>
                  </a:lnTo>
                  <a:lnTo>
                    <a:pt x="1436" y="630"/>
                  </a:lnTo>
                  <a:lnTo>
                    <a:pt x="1428" y="598"/>
                  </a:lnTo>
                  <a:lnTo>
                    <a:pt x="1416" y="558"/>
                  </a:lnTo>
                  <a:lnTo>
                    <a:pt x="1402" y="514"/>
                  </a:lnTo>
                  <a:lnTo>
                    <a:pt x="1382" y="468"/>
                  </a:lnTo>
                  <a:lnTo>
                    <a:pt x="1370" y="444"/>
                  </a:lnTo>
                  <a:lnTo>
                    <a:pt x="1356" y="420"/>
                  </a:lnTo>
                  <a:lnTo>
                    <a:pt x="1342" y="396"/>
                  </a:lnTo>
                  <a:lnTo>
                    <a:pt x="1326" y="374"/>
                  </a:lnTo>
                  <a:lnTo>
                    <a:pt x="1308" y="350"/>
                  </a:lnTo>
                  <a:lnTo>
                    <a:pt x="1288" y="328"/>
                  </a:lnTo>
                  <a:lnTo>
                    <a:pt x="1266" y="306"/>
                  </a:lnTo>
                  <a:lnTo>
                    <a:pt x="1244" y="284"/>
                  </a:lnTo>
                  <a:lnTo>
                    <a:pt x="1218" y="264"/>
                  </a:lnTo>
                  <a:lnTo>
                    <a:pt x="1192" y="246"/>
                  </a:lnTo>
                  <a:lnTo>
                    <a:pt x="1162" y="228"/>
                  </a:lnTo>
                  <a:lnTo>
                    <a:pt x="1130" y="214"/>
                  </a:lnTo>
                  <a:lnTo>
                    <a:pt x="1098" y="200"/>
                  </a:lnTo>
                  <a:lnTo>
                    <a:pt x="1062" y="190"/>
                  </a:lnTo>
                  <a:lnTo>
                    <a:pt x="1024" y="180"/>
                  </a:lnTo>
                  <a:lnTo>
                    <a:pt x="982" y="174"/>
                  </a:lnTo>
                  <a:lnTo>
                    <a:pt x="940" y="170"/>
                  </a:lnTo>
                  <a:lnTo>
                    <a:pt x="894" y="168"/>
                  </a:lnTo>
                  <a:lnTo>
                    <a:pt x="894" y="168"/>
                  </a:lnTo>
                  <a:lnTo>
                    <a:pt x="730" y="188"/>
                  </a:lnTo>
                  <a:lnTo>
                    <a:pt x="580" y="208"/>
                  </a:lnTo>
                  <a:lnTo>
                    <a:pt x="432" y="230"/>
                  </a:lnTo>
                  <a:lnTo>
                    <a:pt x="432" y="230"/>
                  </a:lnTo>
                  <a:lnTo>
                    <a:pt x="420" y="232"/>
                  </a:lnTo>
                  <a:lnTo>
                    <a:pt x="386" y="236"/>
                  </a:lnTo>
                  <a:lnTo>
                    <a:pt x="336" y="238"/>
                  </a:lnTo>
                  <a:lnTo>
                    <a:pt x="308" y="238"/>
                  </a:lnTo>
                  <a:lnTo>
                    <a:pt x="276" y="238"/>
                  </a:lnTo>
                  <a:lnTo>
                    <a:pt x="244" y="234"/>
                  </a:lnTo>
                  <a:lnTo>
                    <a:pt x="212" y="228"/>
                  </a:lnTo>
                  <a:lnTo>
                    <a:pt x="178" y="220"/>
                  </a:lnTo>
                  <a:lnTo>
                    <a:pt x="144" y="208"/>
                  </a:lnTo>
                  <a:lnTo>
                    <a:pt x="112" y="194"/>
                  </a:lnTo>
                  <a:lnTo>
                    <a:pt x="82" y="174"/>
                  </a:lnTo>
                  <a:lnTo>
                    <a:pt x="68" y="162"/>
                  </a:lnTo>
                  <a:lnTo>
                    <a:pt x="54" y="150"/>
                  </a:lnTo>
                  <a:lnTo>
                    <a:pt x="42" y="136"/>
                  </a:lnTo>
                  <a:lnTo>
                    <a:pt x="30" y="122"/>
                  </a:lnTo>
                  <a:lnTo>
                    <a:pt x="30" y="122"/>
                  </a:lnTo>
                  <a:lnTo>
                    <a:pt x="24" y="116"/>
                  </a:lnTo>
                  <a:lnTo>
                    <a:pt x="20" y="108"/>
                  </a:lnTo>
                  <a:lnTo>
                    <a:pt x="14" y="96"/>
                  </a:lnTo>
                  <a:lnTo>
                    <a:pt x="10" y="80"/>
                  </a:lnTo>
                  <a:lnTo>
                    <a:pt x="4" y="58"/>
                  </a:lnTo>
                  <a:lnTo>
                    <a:pt x="2" y="32"/>
                  </a:lnTo>
                  <a:lnTo>
                    <a:pt x="0" y="0"/>
                  </a:lnTo>
                  <a:lnTo>
                    <a:pt x="0" y="0"/>
                  </a:lnTo>
                  <a:lnTo>
                    <a:pt x="0" y="20"/>
                  </a:lnTo>
                  <a:lnTo>
                    <a:pt x="2" y="42"/>
                  </a:lnTo>
                  <a:lnTo>
                    <a:pt x="4" y="72"/>
                  </a:lnTo>
                  <a:lnTo>
                    <a:pt x="12" y="108"/>
                  </a:lnTo>
                  <a:lnTo>
                    <a:pt x="22" y="152"/>
                  </a:lnTo>
                  <a:lnTo>
                    <a:pt x="38" y="200"/>
                  </a:lnTo>
                  <a:lnTo>
                    <a:pt x="60" y="256"/>
                  </a:lnTo>
                  <a:lnTo>
                    <a:pt x="74" y="284"/>
                  </a:lnTo>
                  <a:lnTo>
                    <a:pt x="90" y="314"/>
                  </a:lnTo>
                  <a:lnTo>
                    <a:pt x="106" y="346"/>
                  </a:lnTo>
                  <a:lnTo>
                    <a:pt x="126" y="378"/>
                  </a:lnTo>
                  <a:lnTo>
                    <a:pt x="148" y="410"/>
                  </a:lnTo>
                  <a:lnTo>
                    <a:pt x="172" y="444"/>
                  </a:lnTo>
                  <a:lnTo>
                    <a:pt x="198" y="478"/>
                  </a:lnTo>
                  <a:lnTo>
                    <a:pt x="228" y="514"/>
                  </a:lnTo>
                  <a:lnTo>
                    <a:pt x="260" y="550"/>
                  </a:lnTo>
                  <a:lnTo>
                    <a:pt x="294" y="586"/>
                  </a:lnTo>
                  <a:lnTo>
                    <a:pt x="332" y="622"/>
                  </a:lnTo>
                  <a:lnTo>
                    <a:pt x="374" y="658"/>
                  </a:lnTo>
                  <a:lnTo>
                    <a:pt x="418" y="696"/>
                  </a:lnTo>
                  <a:lnTo>
                    <a:pt x="464" y="732"/>
                  </a:lnTo>
                  <a:lnTo>
                    <a:pt x="516" y="770"/>
                  </a:lnTo>
                  <a:lnTo>
                    <a:pt x="570" y="806"/>
                  </a:lnTo>
                  <a:lnTo>
                    <a:pt x="570" y="806"/>
                  </a:lnTo>
                  <a:lnTo>
                    <a:pt x="582" y="814"/>
                  </a:lnTo>
                  <a:lnTo>
                    <a:pt x="614" y="834"/>
                  </a:lnTo>
                  <a:lnTo>
                    <a:pt x="666" y="862"/>
                  </a:lnTo>
                  <a:lnTo>
                    <a:pt x="698" y="876"/>
                  </a:lnTo>
                  <a:lnTo>
                    <a:pt x="732" y="892"/>
                  </a:lnTo>
                  <a:lnTo>
                    <a:pt x="770" y="908"/>
                  </a:lnTo>
                  <a:lnTo>
                    <a:pt x="810" y="922"/>
                  </a:lnTo>
                  <a:lnTo>
                    <a:pt x="854" y="934"/>
                  </a:lnTo>
                  <a:lnTo>
                    <a:pt x="898" y="944"/>
                  </a:lnTo>
                  <a:lnTo>
                    <a:pt x="944" y="952"/>
                  </a:lnTo>
                  <a:lnTo>
                    <a:pt x="990" y="958"/>
                  </a:lnTo>
                  <a:lnTo>
                    <a:pt x="1038" y="958"/>
                  </a:lnTo>
                  <a:lnTo>
                    <a:pt x="1086" y="954"/>
                  </a:lnTo>
                  <a:lnTo>
                    <a:pt x="1086" y="954"/>
                  </a:lnTo>
                  <a:lnTo>
                    <a:pt x="1094" y="952"/>
                  </a:lnTo>
                  <a:lnTo>
                    <a:pt x="1116" y="948"/>
                  </a:lnTo>
                  <a:lnTo>
                    <a:pt x="1152" y="936"/>
                  </a:lnTo>
                  <a:lnTo>
                    <a:pt x="1198" y="918"/>
                  </a:lnTo>
                  <a:lnTo>
                    <a:pt x="1224" y="906"/>
                  </a:lnTo>
                  <a:lnTo>
                    <a:pt x="1252" y="892"/>
                  </a:lnTo>
                  <a:lnTo>
                    <a:pt x="1280" y="876"/>
                  </a:lnTo>
                  <a:lnTo>
                    <a:pt x="1310" y="856"/>
                  </a:lnTo>
                  <a:lnTo>
                    <a:pt x="1340" y="836"/>
                  </a:lnTo>
                  <a:lnTo>
                    <a:pt x="1370" y="810"/>
                  </a:lnTo>
                  <a:lnTo>
                    <a:pt x="1400" y="784"/>
                  </a:lnTo>
                  <a:lnTo>
                    <a:pt x="1430" y="754"/>
                  </a:lnTo>
                  <a:lnTo>
                    <a:pt x="1430" y="754"/>
                  </a:lnTo>
                  <a:lnTo>
                    <a:pt x="1434" y="750"/>
                  </a:lnTo>
                  <a:lnTo>
                    <a:pt x="1444" y="744"/>
                  </a:lnTo>
                  <a:lnTo>
                    <a:pt x="1462" y="738"/>
                  </a:lnTo>
                  <a:lnTo>
                    <a:pt x="1474" y="736"/>
                  </a:lnTo>
                  <a:lnTo>
                    <a:pt x="1488" y="734"/>
                  </a:lnTo>
                  <a:lnTo>
                    <a:pt x="1488" y="734"/>
                  </a:lnTo>
                  <a:lnTo>
                    <a:pt x="1518" y="734"/>
                  </a:lnTo>
                  <a:lnTo>
                    <a:pt x="1562" y="734"/>
                  </a:lnTo>
                  <a:lnTo>
                    <a:pt x="1604" y="734"/>
                  </a:lnTo>
                  <a:lnTo>
                    <a:pt x="1630" y="736"/>
                  </a:lnTo>
                  <a:lnTo>
                    <a:pt x="1630" y="736"/>
                  </a:lnTo>
                  <a:lnTo>
                    <a:pt x="1646" y="742"/>
                  </a:lnTo>
                  <a:lnTo>
                    <a:pt x="1658" y="744"/>
                  </a:lnTo>
                  <a:lnTo>
                    <a:pt x="1664" y="742"/>
                  </a:lnTo>
                  <a:lnTo>
                    <a:pt x="1668" y="740"/>
                  </a:lnTo>
                  <a:lnTo>
                    <a:pt x="1680" y="732"/>
                  </a:lnTo>
                  <a:lnTo>
                    <a:pt x="1680" y="732"/>
                  </a:lnTo>
                  <a:lnTo>
                    <a:pt x="1684" y="728"/>
                  </a:lnTo>
                  <a:lnTo>
                    <a:pt x="1684" y="722"/>
                  </a:lnTo>
                  <a:lnTo>
                    <a:pt x="1684" y="700"/>
                  </a:lnTo>
                  <a:lnTo>
                    <a:pt x="1684" y="700"/>
                  </a:lnTo>
                  <a:lnTo>
                    <a:pt x="1684" y="690"/>
                  </a:lnTo>
                  <a:lnTo>
                    <a:pt x="1680" y="684"/>
                  </a:lnTo>
                  <a:lnTo>
                    <a:pt x="1676" y="678"/>
                  </a:lnTo>
                  <a:lnTo>
                    <a:pt x="1672" y="672"/>
                  </a:lnTo>
                  <a:lnTo>
                    <a:pt x="1668" y="670"/>
                  </a:lnTo>
                  <a:lnTo>
                    <a:pt x="1662" y="668"/>
                  </a:lnTo>
                  <a:lnTo>
                    <a:pt x="1658" y="666"/>
                  </a:lnTo>
                  <a:lnTo>
                    <a:pt x="1654" y="668"/>
                  </a:lnTo>
                  <a:lnTo>
                    <a:pt x="1654" y="668"/>
                  </a:lnTo>
                  <a:lnTo>
                    <a:pt x="1636" y="680"/>
                  </a:lnTo>
                  <a:lnTo>
                    <a:pt x="1624" y="688"/>
                  </a:lnTo>
                  <a:lnTo>
                    <a:pt x="1624" y="688"/>
                  </a:lnTo>
                  <a:lnTo>
                    <a:pt x="1618" y="690"/>
                  </a:lnTo>
                  <a:lnTo>
                    <a:pt x="1600" y="696"/>
                  </a:lnTo>
                  <a:lnTo>
                    <a:pt x="1586" y="696"/>
                  </a:lnTo>
                  <a:lnTo>
                    <a:pt x="1568" y="698"/>
                  </a:lnTo>
                  <a:lnTo>
                    <a:pt x="1544" y="696"/>
                  </a:lnTo>
                  <a:lnTo>
                    <a:pt x="1516" y="694"/>
                  </a:lnTo>
                  <a:lnTo>
                    <a:pt x="1516" y="694"/>
                  </a:lnTo>
                  <a:lnTo>
                    <a:pt x="1506" y="694"/>
                  </a:lnTo>
                  <a:lnTo>
                    <a:pt x="1484" y="692"/>
                  </a:lnTo>
                  <a:lnTo>
                    <a:pt x="1470" y="690"/>
                  </a:lnTo>
                  <a:lnTo>
                    <a:pt x="1458" y="688"/>
                  </a:lnTo>
                  <a:lnTo>
                    <a:pt x="1448" y="684"/>
                  </a:lnTo>
                  <a:lnTo>
                    <a:pt x="1444" y="678"/>
                  </a:lnTo>
                  <a:lnTo>
                    <a:pt x="1444" y="67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ko-KR" altLang="en-US">
                <a:solidFill>
                  <a:prstClr val="white"/>
                </a:solidFill>
                <a:latin typeface="微软雅黑" panose="020B0503020204020204" pitchFamily="34" charset="-122"/>
                <a:sym typeface="Arial" panose="020B0604020202020204" pitchFamily="34" charset="0"/>
              </a:endParaRPr>
            </a:p>
          </p:txBody>
        </p:sp>
        <p:sp>
          <p:nvSpPr>
            <p:cNvPr id="16" name="직사각형 403"/>
            <p:cNvSpPr/>
            <p:nvPr/>
          </p:nvSpPr>
          <p:spPr bwMode="auto">
            <a:xfrm>
              <a:off x="4978218" y="4424240"/>
              <a:ext cx="692498" cy="276999"/>
            </a:xfrm>
            <a:prstGeom prst="rect">
              <a:avLst/>
            </a:prstGeom>
            <a:grpFill/>
          </p:spPr>
          <p:txBody>
            <a:bodyPr wrap="none" lIns="0" tIns="0" rIns="0" bIns="0" anchor="ctr">
              <a:spAutoFit/>
            </a:bodyPr>
            <a:lstStyle/>
            <a:p>
              <a:pPr algn="ctr" defTabSz="457200">
                <a:defRPr/>
              </a:pPr>
              <a:r>
                <a:rPr lang="zh-CN" altLang="en-US" dirty="0">
                  <a:ln>
                    <a:solidFill>
                      <a:prstClr val="white"/>
                    </a:solidFill>
                  </a:ln>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国际化</a:t>
              </a:r>
              <a:endParaRPr lang="en-US" altLang="ko-KR" dirty="0">
                <a:ln>
                  <a:solidFill>
                    <a:prstClr val="white"/>
                  </a:solidFill>
                </a:ln>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9" name="TextBox 13"/>
          <p:cNvSpPr txBox="1">
            <a:spLocks noChangeArrowheads="1"/>
          </p:cNvSpPr>
          <p:nvPr/>
        </p:nvSpPr>
        <p:spPr bwMode="auto">
          <a:xfrm>
            <a:off x="8269448" y="2218610"/>
            <a:ext cx="158575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zh-CN" altLang="en-US" sz="1600" b="1"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rPr>
              <a:t>国家“双一流</a:t>
            </a:r>
            <a:r>
              <a:rPr lang="en-US" altLang="zh-CN" sz="1600" b="1"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rPr>
              <a:t>A</a:t>
            </a:r>
            <a:r>
              <a:rPr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类</a:t>
            </a:r>
            <a:r>
              <a:rPr lang="zh-CN" altLang="en-US" sz="1600" b="1"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rPr>
              <a:t>”建设高校</a:t>
            </a:r>
            <a:endParaRPr lang="en-US" altLang="zh-CN"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TextBox 13"/>
          <p:cNvSpPr txBox="1">
            <a:spLocks noChangeArrowheads="1"/>
          </p:cNvSpPr>
          <p:nvPr/>
        </p:nvSpPr>
        <p:spPr bwMode="auto">
          <a:xfrm>
            <a:off x="7464879" y="3768917"/>
            <a:ext cx="29745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08965">
              <a:lnSpc>
                <a:spcPct val="150000"/>
              </a:lnSpc>
            </a:pPr>
            <a:r>
              <a:rPr lang="zh-CN" altLang="en-US" sz="1400" b="1" dirty="0">
                <a:solidFill>
                  <a:prstClr val="white"/>
                </a:solidFill>
                <a:latin typeface="微软雅黑" panose="020B0503020204020204" pitchFamily="34" charset="-122"/>
                <a:ea typeface="微软雅黑" panose="020B0503020204020204" pitchFamily="34" charset="-122"/>
              </a:rPr>
              <a:t>首批列入国家“</a:t>
            </a:r>
            <a:r>
              <a:rPr lang="en-US" altLang="zh-CN" sz="1400" b="1" dirty="0">
                <a:solidFill>
                  <a:prstClr val="white"/>
                </a:solidFill>
                <a:latin typeface="微软雅黑" panose="020B0503020204020204" pitchFamily="34" charset="-122"/>
                <a:ea typeface="微软雅黑" panose="020B0503020204020204" pitchFamily="34" charset="-122"/>
              </a:rPr>
              <a:t>211</a:t>
            </a:r>
            <a:r>
              <a:rPr lang="zh-CN" altLang="en-US" sz="1400" b="1" dirty="0">
                <a:solidFill>
                  <a:prstClr val="white"/>
                </a:solidFill>
                <a:latin typeface="微软雅黑" panose="020B0503020204020204" pitchFamily="34" charset="-122"/>
                <a:ea typeface="微软雅黑" panose="020B0503020204020204" pitchFamily="34" charset="-122"/>
              </a:rPr>
              <a:t>工程”</a:t>
            </a:r>
            <a:r>
              <a:rPr lang="zh-CN" altLang="en-US" sz="1400" b="1" dirty="0" smtClean="0">
                <a:solidFill>
                  <a:prstClr val="white"/>
                </a:solidFill>
                <a:latin typeface="微软雅黑" panose="020B0503020204020204" pitchFamily="34" charset="-122"/>
                <a:ea typeface="微软雅黑" panose="020B0503020204020204" pitchFamily="34" charset="-122"/>
              </a:rPr>
              <a:t>重点建设</a:t>
            </a:r>
            <a:endParaRPr lang="en-US" altLang="zh-CN" sz="1400" b="1" dirty="0" smtClean="0">
              <a:solidFill>
                <a:prstClr val="white"/>
              </a:solidFill>
              <a:latin typeface="微软雅黑" panose="020B0503020204020204" pitchFamily="34" charset="-122"/>
              <a:ea typeface="微软雅黑" panose="020B0503020204020204" pitchFamily="34" charset="-122"/>
            </a:endParaRPr>
          </a:p>
          <a:p>
            <a:pPr algn="ctr" defTabSz="608965">
              <a:lnSpc>
                <a:spcPct val="150000"/>
              </a:lnSpc>
            </a:pPr>
            <a:r>
              <a:rPr lang="zh-CN" altLang="en-US" sz="1400" b="1" dirty="0" smtClean="0">
                <a:solidFill>
                  <a:prstClr val="white"/>
                </a:solidFill>
                <a:latin typeface="微软雅黑" panose="020B0503020204020204" pitchFamily="34" charset="-122"/>
                <a:ea typeface="微软雅黑" panose="020B0503020204020204" pitchFamily="34" charset="-122"/>
              </a:rPr>
              <a:t>和</a:t>
            </a:r>
            <a:r>
              <a:rPr lang="zh-CN" altLang="en-US" sz="1400" b="1" dirty="0">
                <a:solidFill>
                  <a:prstClr val="white"/>
                </a:solidFill>
                <a:latin typeface="微软雅黑" panose="020B0503020204020204" pitchFamily="34" charset="-122"/>
                <a:ea typeface="微软雅黑" panose="020B0503020204020204" pitchFamily="34" charset="-122"/>
              </a:rPr>
              <a:t>国家“</a:t>
            </a:r>
            <a:r>
              <a:rPr lang="en-US" altLang="zh-CN" sz="1400" b="1" dirty="0">
                <a:solidFill>
                  <a:prstClr val="white"/>
                </a:solidFill>
                <a:latin typeface="微软雅黑" panose="020B0503020204020204" pitchFamily="34" charset="-122"/>
                <a:ea typeface="微软雅黑" panose="020B0503020204020204" pitchFamily="34" charset="-122"/>
              </a:rPr>
              <a:t>985</a:t>
            </a:r>
            <a:r>
              <a:rPr lang="zh-CN" altLang="en-US" sz="1400" b="1" dirty="0">
                <a:solidFill>
                  <a:prstClr val="white"/>
                </a:solidFill>
                <a:latin typeface="微软雅黑" panose="020B0503020204020204" pitchFamily="34" charset="-122"/>
                <a:ea typeface="微软雅黑" panose="020B0503020204020204" pitchFamily="34" charset="-122"/>
              </a:rPr>
              <a:t>工程”建设高校</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23" name="TextBox 13"/>
          <p:cNvSpPr txBox="1">
            <a:spLocks noChangeArrowheads="1"/>
          </p:cNvSpPr>
          <p:nvPr/>
        </p:nvSpPr>
        <p:spPr bwMode="auto">
          <a:xfrm>
            <a:off x="7599533" y="5361185"/>
            <a:ext cx="26685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08965">
              <a:lnSpc>
                <a:spcPct val="150000"/>
              </a:lnSpc>
            </a:pPr>
            <a:r>
              <a:rPr lang="zh-CN" altLang="en-US" sz="1400" b="1" dirty="0" smtClean="0">
                <a:solidFill>
                  <a:prstClr val="white"/>
                </a:solidFill>
                <a:latin typeface="微软雅黑" panose="020B0503020204020204" pitchFamily="34" charset="-122"/>
                <a:ea typeface="微软雅黑" panose="020B0503020204020204" pitchFamily="34" charset="-122"/>
              </a:rPr>
              <a:t>教育部直属</a:t>
            </a:r>
            <a:endParaRPr lang="en-US" altLang="zh-CN" sz="1400" b="1" dirty="0" smtClean="0">
              <a:solidFill>
                <a:prstClr val="white"/>
              </a:solidFill>
              <a:latin typeface="微软雅黑" panose="020B0503020204020204" pitchFamily="34" charset="-122"/>
              <a:ea typeface="微软雅黑" panose="020B0503020204020204" pitchFamily="34" charset="-122"/>
            </a:endParaRPr>
          </a:p>
          <a:p>
            <a:pPr algn="ctr" defTabSz="608965">
              <a:lnSpc>
                <a:spcPct val="150000"/>
              </a:lnSpc>
            </a:pPr>
            <a:r>
              <a:rPr lang="zh-CN" altLang="en-US" sz="1400" b="1" dirty="0" smtClean="0">
                <a:solidFill>
                  <a:prstClr val="white"/>
                </a:solidFill>
                <a:latin typeface="微软雅黑" panose="020B0503020204020204" pitchFamily="34" charset="-122"/>
                <a:ea typeface="微软雅黑" panose="020B0503020204020204" pitchFamily="34" charset="-122"/>
              </a:rPr>
              <a:t>国内水平一流的综合性大学</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24" name="标题 23"/>
          <p:cNvSpPr>
            <a:spLocks noGrp="1"/>
          </p:cNvSpPr>
          <p:nvPr>
            <p:ph type="title"/>
          </p:nvPr>
        </p:nvSpPr>
        <p:spPr/>
        <p:txBody>
          <a:bodyPr/>
          <a:lstStyle/>
          <a:p>
            <a:r>
              <a:rPr lang="zh-CN" altLang="en-US" dirty="0" smtClean="0">
                <a:solidFill>
                  <a:srgbClr val="7788B4"/>
                </a:solidFill>
              </a:rPr>
              <a:t>学校概况</a:t>
            </a:r>
            <a:endParaRPr lang="zh-CN" altLang="en-US" dirty="0">
              <a:solidFill>
                <a:srgbClr val="7788B4"/>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7788B4"/>
                </a:solidFill>
              </a:rPr>
              <a:t>大学排名视角</a:t>
            </a:r>
            <a:endParaRPr lang="zh-CN" altLang="en-US" dirty="0">
              <a:solidFill>
                <a:srgbClr val="7788B4"/>
              </a:solidFill>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7330" y="1801509"/>
            <a:ext cx="4680000" cy="4719071"/>
          </a:xfrm>
          <a:prstGeom prst="rect">
            <a:avLst/>
          </a:prstGeom>
        </p:spPr>
      </p:pic>
      <p:grpSp>
        <p:nvGrpSpPr>
          <p:cNvPr id="4" name="组合 3"/>
          <p:cNvGrpSpPr/>
          <p:nvPr/>
        </p:nvGrpSpPr>
        <p:grpSpPr>
          <a:xfrm>
            <a:off x="6572901" y="1801509"/>
            <a:ext cx="4680000" cy="4719071"/>
            <a:chOff x="6572901" y="1801509"/>
            <a:chExt cx="4680000" cy="4719071"/>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2901" y="1801509"/>
              <a:ext cx="4680000" cy="4719071"/>
            </a:xfrm>
            <a:prstGeom prst="rect">
              <a:avLst/>
            </a:prstGeom>
          </p:spPr>
        </p:pic>
        <p:sp>
          <p:nvSpPr>
            <p:cNvPr id="3" name="文本框 2"/>
            <p:cNvSpPr txBox="1"/>
            <p:nvPr/>
          </p:nvSpPr>
          <p:spPr>
            <a:xfrm>
              <a:off x="7179732" y="6182026"/>
              <a:ext cx="1634067" cy="338554"/>
            </a:xfrm>
            <a:prstGeom prst="rect">
              <a:avLst/>
            </a:prstGeom>
            <a:noFill/>
          </p:spPr>
          <p:txBody>
            <a:bodyPr wrap="square" rtlCol="0">
              <a:spAutoFit/>
            </a:bodyPr>
            <a:lstStyle/>
            <a:p>
              <a:r>
                <a:rPr lang="zh-CN" altLang="en-US" sz="1200" dirty="0" smtClean="0">
                  <a:solidFill>
                    <a:srgbClr val="6D6969"/>
                  </a:solidFill>
                  <a:latin typeface="+mj-ea"/>
                  <a:ea typeface="+mj-ea"/>
                </a:rPr>
                <a:t>（全球排名</a:t>
              </a:r>
              <a:r>
                <a:rPr lang="en-US" altLang="zh-CN" sz="1600" b="1" dirty="0" smtClean="0">
                  <a:solidFill>
                    <a:srgbClr val="004C85"/>
                  </a:solidFill>
                  <a:latin typeface="Arial Narrow" panose="020B0606020202030204" pitchFamily="34" charset="0"/>
                  <a:ea typeface="+mj-ea"/>
                </a:rPr>
                <a:t>21</a:t>
              </a:r>
              <a:r>
                <a:rPr lang="zh-CN" altLang="en-US" sz="1200" dirty="0" smtClean="0">
                  <a:solidFill>
                    <a:srgbClr val="6D6969"/>
                  </a:solidFill>
                  <a:latin typeface="+mj-ea"/>
                  <a:ea typeface="+mj-ea"/>
                </a:rPr>
                <a:t>位）</a:t>
              </a:r>
              <a:endParaRPr lang="zh-CN" altLang="en-US" sz="1200" dirty="0">
                <a:solidFill>
                  <a:srgbClr val="6D6969"/>
                </a:solidFill>
                <a:latin typeface="+mj-ea"/>
                <a:ea typeface="+mj-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25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wm#"/>
  <p:tag name="KSO_WM_TEMPLATE_CATEGORY" val="diagram"/>
  <p:tag name="KSO_WM_TEMPLATE_INDEX" val="20165065"/>
</p:tagLst>
</file>

<file path=ppt/theme/theme1.xml><?xml version="1.0" encoding="utf-8"?>
<a:theme xmlns:a="http://schemas.openxmlformats.org/drawingml/2006/main" name="Office Theme">
  <a:themeElements>
    <a:clrScheme name="自定义 71">
      <a:dk1>
        <a:sysClr val="windowText" lastClr="000000"/>
      </a:dk1>
      <a:lt1>
        <a:sysClr val="window" lastClr="FFFFFF"/>
      </a:lt1>
      <a:dk2>
        <a:srgbClr val="1F497D"/>
      </a:dk2>
      <a:lt2>
        <a:srgbClr val="EEECE1"/>
      </a:lt2>
      <a:accent1>
        <a:srgbClr val="879165"/>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
      <a:dk1>
        <a:sysClr val="windowText" lastClr="000000"/>
      </a:dk1>
      <a:lt1>
        <a:sysClr val="window" lastClr="FFFFFF"/>
      </a:lt1>
      <a:dk2>
        <a:srgbClr val="44546A"/>
      </a:dk2>
      <a:lt2>
        <a:srgbClr val="E7E6E6"/>
      </a:lt2>
      <a:accent1>
        <a:srgbClr val="7788B4"/>
      </a:accent1>
      <a:accent2>
        <a:srgbClr val="ED7D31"/>
      </a:accent2>
      <a:accent3>
        <a:srgbClr val="A5A5A5"/>
      </a:accent3>
      <a:accent4>
        <a:srgbClr val="FFC000"/>
      </a:accent4>
      <a:accent5>
        <a:srgbClr val="7788B4"/>
      </a:accent5>
      <a:accent6>
        <a:srgbClr val="70AD47"/>
      </a:accent6>
      <a:hlink>
        <a:srgbClr val="0563C1"/>
      </a:hlink>
      <a:folHlink>
        <a:srgbClr val="954F72"/>
      </a:folHlink>
    </a:clrScheme>
    <a:fontScheme name="自定义 1">
      <a:majorFont>
        <a:latin typeface="Arial Narrow"/>
        <a:ea typeface="微软雅黑"/>
        <a:cs typeface=""/>
      </a:majorFont>
      <a:minorFont>
        <a:latin typeface="Arial Narrow"/>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9765</Words>
  <Application>WPS 演示</Application>
  <PresentationFormat>宽屏</PresentationFormat>
  <Paragraphs>2700</Paragraphs>
  <Slides>54</Slides>
  <Notes>16</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54</vt:i4>
      </vt:variant>
    </vt:vector>
  </HeadingPairs>
  <TitlesOfParts>
    <vt:vector size="79" baseType="lpstr">
      <vt:lpstr>Arial</vt:lpstr>
      <vt:lpstr>宋体</vt:lpstr>
      <vt:lpstr>Wingdings</vt:lpstr>
      <vt:lpstr>Arial</vt:lpstr>
      <vt:lpstr>Segoe UI Light</vt:lpstr>
      <vt:lpstr>Segoe UI Light</vt:lpstr>
      <vt:lpstr>微软雅黑</vt:lpstr>
      <vt:lpstr>方正硬笔行书繁体</vt:lpstr>
      <vt:lpstr>Times New Roman</vt:lpstr>
      <vt:lpstr>Century Gothic</vt:lpstr>
      <vt:lpstr>Calibri Light</vt:lpstr>
      <vt:lpstr>等线</vt:lpstr>
      <vt:lpstr>Arial Narrow</vt:lpstr>
      <vt:lpstr>Calibri</vt:lpstr>
      <vt:lpstr>Malgun Gothic</vt:lpstr>
      <vt:lpstr>Wingdings</vt:lpstr>
      <vt:lpstr>Arial Narrow</vt:lpstr>
      <vt:lpstr>Arial Unicode MS</vt:lpstr>
      <vt:lpstr>Cambria Math</vt:lpstr>
      <vt:lpstr>Segoe UI Black</vt:lpstr>
      <vt:lpstr>Verdana</vt:lpstr>
      <vt:lpstr>Microsoft YaHei UI</vt:lpstr>
      <vt:lpstr>Tahoma</vt:lpstr>
      <vt:lpstr>Office Theme</vt:lpstr>
      <vt:lpstr>1_Office 主题</vt:lpstr>
      <vt:lpstr>PowerPoint 演示文稿</vt:lpstr>
      <vt:lpstr>PowerPoint 演示文稿</vt:lpstr>
      <vt:lpstr>PowerPoint 演示文稿</vt:lpstr>
      <vt:lpstr>江城—武汉</vt:lpstr>
      <vt:lpstr>大美·武汉</vt:lpstr>
      <vt:lpstr>出行·武汉</vt:lpstr>
      <vt:lpstr>学校概况</vt:lpstr>
      <vt:lpstr>学校概况</vt:lpstr>
      <vt:lpstr>大学排名视角</vt:lpstr>
      <vt:lpstr>大学排名视角</vt:lpstr>
      <vt:lpstr>大学排名视角</vt:lpstr>
      <vt:lpstr>学科排名视角</vt:lpstr>
      <vt:lpstr>学科排名视角</vt:lpstr>
      <vt:lpstr>学科排名视角</vt:lpstr>
      <vt:lpstr>专业实力视角</vt:lpstr>
      <vt:lpstr>专业实力视角</vt:lpstr>
      <vt:lpstr>医科实力视角</vt:lpstr>
      <vt:lpstr>师资力量视角</vt:lpstr>
      <vt:lpstr>科研实力视角</vt:lpstr>
      <vt:lpstr>科研实力视角</vt:lpstr>
      <vt:lpstr>科研平台视角</vt:lpstr>
      <vt:lpstr>科研平台视角</vt:lpstr>
      <vt:lpstr>三颗明珠</vt:lpstr>
      <vt:lpstr>学在华中大</vt:lpstr>
      <vt:lpstr>学在华中大</vt:lpstr>
      <vt:lpstr>学在华中大</vt:lpstr>
      <vt:lpstr>学在华中大</vt:lpstr>
      <vt:lpstr>学在华中大</vt:lpstr>
      <vt:lpstr>PowerPoint 演示文稿</vt:lpstr>
      <vt:lpstr>PowerPoint 演示文稿</vt:lpstr>
      <vt:lpstr>PowerPoint 演示文稿</vt:lpstr>
      <vt:lpstr>PowerPoint 演示文稿</vt:lpstr>
      <vt:lpstr>创新创业教育</vt:lpstr>
      <vt:lpstr>创新创业教育</vt:lpstr>
      <vt:lpstr>创新创业教育</vt:lpstr>
      <vt:lpstr>创新创业教育</vt:lpstr>
      <vt:lpstr>人文素质教育</vt:lpstr>
      <vt:lpstr>人文素质教育</vt:lpstr>
      <vt:lpstr>人文素质教育</vt:lpstr>
      <vt:lpstr>为本科生打造国际化“大舞台”</vt:lpstr>
      <vt:lpstr>PowerPoint 演示文稿</vt:lpstr>
      <vt:lpstr>PowerPoint 演示文稿</vt:lpstr>
      <vt:lpstr>本科生海外访学计划</vt:lpstr>
      <vt:lpstr>业界翘楚</vt:lpstr>
      <vt:lpstr>创业新锐</vt:lpstr>
      <vt:lpstr>创业新锐</vt:lpstr>
      <vt:lpstr>学术大师</vt:lpstr>
      <vt:lpstr>2017届本科毕业生就业及深造情况</vt:lpstr>
      <vt:lpstr>2017届本科毕业生深造情况</vt:lpstr>
      <vt:lpstr>印象吃住行</vt:lpstr>
      <vt:lpstr>印象生活</vt:lpstr>
      <vt:lpstr>印象生活</vt:lpstr>
      <vt:lpstr>PowerPoint 演示文稿</vt:lpstr>
      <vt:lpstr>印象生活</vt:lpstr>
    </vt:vector>
  </TitlesOfParts>
  <Company>family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os</dc:creator>
  <cp:lastModifiedBy>LENOVO</cp:lastModifiedBy>
  <cp:revision>259</cp:revision>
  <cp:lastPrinted>2017-12-24T08:36:00Z</cp:lastPrinted>
  <dcterms:created xsi:type="dcterms:W3CDTF">2017-10-20T08:41:00Z</dcterms:created>
  <dcterms:modified xsi:type="dcterms:W3CDTF">2018-01-31T08:12:49Z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